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3" r:id="rId5"/>
    <p:sldId id="265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179562"/>
          </a:xfrm>
        </p:spPr>
        <p:txBody>
          <a:bodyPr/>
          <a:lstStyle/>
          <a:p>
            <a:pPr rtl="1"/>
            <a:r>
              <a:rPr lang="ar-QA" dirty="0" smtClean="0"/>
              <a:t>المجموعة </a:t>
            </a:r>
            <a:r>
              <a:rPr lang="en-US" smtClean="0"/>
              <a:t>2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3600400" cy="17526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QA" dirty="0" smtClean="0">
                <a:solidFill>
                  <a:schemeClr val="accent4">
                    <a:lumMod val="50000"/>
                  </a:schemeClr>
                </a:solidFill>
              </a:rPr>
              <a:t>رئيس الجلسة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 rtl="1"/>
            <a:r>
              <a:rPr lang="ar-QA" sz="1400" dirty="0"/>
              <a:t>الاسم :</a:t>
            </a:r>
            <a:endParaRPr lang="en-GB" sz="1400" dirty="0"/>
          </a:p>
          <a:p>
            <a:pPr algn="r" rtl="1"/>
            <a:r>
              <a:rPr lang="ar-Q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مقرر المجموعة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QA" sz="1400" dirty="0"/>
              <a:t>الاسم :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968" y="2924944"/>
            <a:ext cx="3488432" cy="1752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QA" sz="3000" dirty="0" smtClean="0">
                <a:solidFill>
                  <a:schemeClr val="accent6">
                    <a:lumMod val="50000"/>
                  </a:schemeClr>
                </a:solidFill>
              </a:rPr>
              <a:t>أعضاء المجموعة</a:t>
            </a:r>
            <a:endParaRPr lang="en-GB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QA" sz="1200" dirty="0" smtClean="0"/>
              <a:t>الاسم :</a:t>
            </a:r>
            <a:endParaRPr lang="en-GB" sz="1200" dirty="0" smtClean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  <a:p>
            <a:pPr algn="r" rtl="1"/>
            <a:r>
              <a:rPr lang="ar-QA" sz="1200" dirty="0"/>
              <a:t>الاسم :</a:t>
            </a:r>
            <a:endParaRPr lang="en-GB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71600" y="1340768"/>
            <a:ext cx="72008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QA" dirty="0" smtClean="0">
                <a:solidFill>
                  <a:schemeClr val="bg1">
                    <a:lumMod val="50000"/>
                  </a:schemeClr>
                </a:solidFill>
              </a:rPr>
              <a:t>التقرير</a:t>
            </a:r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QA" sz="2800" b="1" dirty="0" smtClean="0">
                <a:solidFill>
                  <a:schemeClr val="accent6">
                    <a:lumMod val="50000"/>
                  </a:schemeClr>
                </a:solidFill>
              </a:rPr>
              <a:t>التمويل المستدام للأنظمة الإحصائية الوطنية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تحديات رئيسية :</a:t>
            </a:r>
            <a:endParaRPr lang="en-GB" sz="2400" b="1" dirty="0" smtClean="0">
              <a:cs typeface="+mj-cs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SA" dirty="0"/>
              <a:t> نقص في التمويل </a:t>
            </a:r>
            <a:r>
              <a:rPr lang="ar-SA" dirty="0" smtClean="0"/>
              <a:t>:</a:t>
            </a:r>
            <a:r>
              <a:rPr lang="en-US" dirty="0" smtClean="0"/>
              <a:t> </a:t>
            </a:r>
            <a:r>
              <a:rPr lang="ar-QA" dirty="0" smtClean="0"/>
              <a:t>العبئ الأضافى لأعداد مؤشرات التنمية و</a:t>
            </a:r>
            <a:r>
              <a:rPr lang="ar-SA" dirty="0" smtClean="0"/>
              <a:t> </a:t>
            </a:r>
            <a:r>
              <a:rPr lang="ar-SA" dirty="0"/>
              <a:t>الظرفية الاقتصادية التي تمر بها الدول العربية والتي تأثر عل توفير التمويل للأجهزة الإحصائية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QA" dirty="0" smtClean="0"/>
              <a:t>ضعف الأهتام للأحصاءمن طر ف القيادة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QA" dirty="0" smtClean="0"/>
              <a:t>عدم القناعة بالعائد للأنفاق علي الأحصاء</a:t>
            </a:r>
          </a:p>
          <a:p>
            <a:pPr marL="514350" indent="-514350" algn="r" rtl="1">
              <a:buFont typeface="+mj-lt"/>
              <a:buAutoNum type="arabicPeriod"/>
            </a:pPr>
            <a:endParaRPr lang="ar-QA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endParaRPr lang="ar-QA" sz="2400" dirty="0" smtClean="0"/>
          </a:p>
          <a:p>
            <a:pPr marL="914400" lvl="1" indent="-457200" algn="r" rtl="1">
              <a:buFont typeface="+mj-lt"/>
              <a:buAutoNum type="arabicPeriod"/>
            </a:pPr>
            <a:endParaRPr lang="ar-QA" sz="3200" dirty="0"/>
          </a:p>
          <a:p>
            <a:pPr marL="914400" lvl="1" indent="-457200" algn="r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2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QA" sz="2800" b="1" dirty="0" smtClean="0">
                <a:solidFill>
                  <a:schemeClr val="accent6">
                    <a:lumMod val="50000"/>
                  </a:schemeClr>
                </a:solidFill>
              </a:rPr>
              <a:t>التمويل المستدام للأنظمة الإحصائية الوطنية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</a:t>
            </a:r>
            <a:r>
              <a:rPr lang="ar-QA" sz="2400" b="1" dirty="0">
                <a:cs typeface="+mj-cs"/>
              </a:rPr>
              <a:t>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2400" dirty="0" smtClean="0"/>
              <a:t>.</a:t>
            </a:r>
            <a:r>
              <a:rPr lang="ar-QA" sz="3200" dirty="0"/>
              <a:t>توزيع </a:t>
            </a:r>
            <a:r>
              <a:rPr lang="ar-QA" sz="3200" dirty="0" smtClean="0"/>
              <a:t>الأدوار بين الدول حسب تجربتها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3200" dirty="0" smtClean="0"/>
              <a:t>الحصول علي تمويل صندوق 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ar-QA" sz="3200" dirty="0" smtClean="0"/>
              <a:t>تخصيص جزء من الدخل الوطني للأحصاء</a:t>
            </a:r>
          </a:p>
          <a:p>
            <a:pPr marL="914400" lvl="1" indent="-457200" algn="r" rtl="1">
              <a:buFont typeface="+mj-lt"/>
              <a:buAutoNum type="arabicPeriod"/>
            </a:pPr>
            <a:endParaRPr lang="ar-QA" sz="3200" dirty="0"/>
          </a:p>
          <a:p>
            <a:pPr marL="914400" lvl="1" indent="-457200" algn="r" rtl="1">
              <a:buFont typeface="+mj-lt"/>
              <a:buAutoNum type="arabicPeriod"/>
            </a:pPr>
            <a:endParaRPr lang="ar-QA" sz="3200" dirty="0"/>
          </a:p>
          <a:p>
            <a:pPr marL="914400" lvl="1" indent="-457200" algn="r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9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ar-QA" sz="2800" b="1" dirty="0" smtClean="0">
                <a:solidFill>
                  <a:schemeClr val="accent5">
                    <a:lumMod val="50000"/>
                  </a:schemeClr>
                </a:solidFill>
              </a:rPr>
              <a:t>آليات الحوكمة التي تغذي ثورة البيانات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تحديات رئيسية :</a:t>
            </a:r>
            <a:endParaRPr lang="en-GB" sz="2400" b="1" dirty="0" smtClean="0">
              <a:cs typeface="+mj-cs"/>
            </a:endParaRPr>
          </a:p>
          <a:p>
            <a:pPr algn="r" rtl="1"/>
            <a:r>
              <a:rPr lang="ar-SA" dirty="0"/>
              <a:t>غياب التشريعات الحديثة</a:t>
            </a:r>
          </a:p>
          <a:p>
            <a:pPr algn="r" rtl="1"/>
            <a:r>
              <a:rPr lang="ar-SA" dirty="0"/>
              <a:t>نقص في الكوادر </a:t>
            </a:r>
            <a:r>
              <a:rPr lang="ar-SA" dirty="0" smtClean="0"/>
              <a:t>البشرية </a:t>
            </a:r>
            <a:endParaRPr lang="ar-QA" dirty="0" smtClean="0"/>
          </a:p>
          <a:p>
            <a:pPr algn="r" rtl="1"/>
            <a:r>
              <a:rPr lang="ar-QA" smtClean="0"/>
              <a:t>مكانة </a:t>
            </a:r>
            <a:r>
              <a:rPr lang="ar-QA" dirty="0"/>
              <a:t>الأجهة </a:t>
            </a:r>
            <a:r>
              <a:rPr lang="ar-SA" dirty="0"/>
              <a:t> الإحصائي</a:t>
            </a:r>
            <a:r>
              <a:rPr lang="ar-QA" dirty="0"/>
              <a:t>ة</a:t>
            </a:r>
            <a:endParaRPr lang="ar-SA" dirty="0"/>
          </a:p>
          <a:p>
            <a:pPr algn="r" rtl="1"/>
            <a:endParaRPr lang="ar-QA" dirty="0" smtClean="0"/>
          </a:p>
          <a:p>
            <a:pPr algn="r" rtl="1"/>
            <a:endParaRPr lang="ar-QA" sz="2400" dirty="0" smtClean="0"/>
          </a:p>
          <a:p>
            <a:pPr marL="457200" lvl="1" indent="0" algn="r" rtl="1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247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ar-QA" sz="2800" b="1" dirty="0" smtClean="0">
                <a:solidFill>
                  <a:schemeClr val="accent5">
                    <a:lumMod val="50000"/>
                  </a:schemeClr>
                </a:solidFill>
              </a:rPr>
              <a:t>آليات الحوكمة التي تغذي ثورة البيانات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</a:t>
            </a:r>
            <a:r>
              <a:rPr lang="ar-QA" sz="2400" b="1" dirty="0">
                <a:cs typeface="+mj-cs"/>
              </a:rPr>
              <a:t>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457200" indent="-457200" algn="r" rtl="1">
              <a:buFont typeface="+mj-lt"/>
              <a:buAutoNum type="arabicPeriod"/>
            </a:pPr>
            <a:r>
              <a:rPr lang="ar-QA" sz="2400" b="1" dirty="0" smtClean="0">
                <a:cs typeface="+mj-cs"/>
              </a:rPr>
              <a:t>أعطاء المسؤولية الأجهزة الأحصائبة و الأستقلالية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b="1" dirty="0"/>
              <a:t>تطوير و موائمة التشريعات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2400" b="1" dirty="0" smtClean="0"/>
              <a:t>دعم </a:t>
            </a:r>
            <a:r>
              <a:rPr lang="ar-SA" sz="2400" b="1" dirty="0"/>
              <a:t>التنسيق ما بين الأطراف المعنية بإنتاج و استخدام </a:t>
            </a:r>
            <a:r>
              <a:rPr lang="ar-SA" sz="2400" b="1" dirty="0" smtClean="0"/>
              <a:t>البيانات</a:t>
            </a:r>
            <a:r>
              <a:rPr lang="ar-QA" sz="2400" b="1" dirty="0" smtClean="0"/>
              <a:t> و </a:t>
            </a:r>
            <a:r>
              <a:rPr lang="ar-SA" sz="2400" b="1" dirty="0" smtClean="0"/>
              <a:t>تدريب </a:t>
            </a:r>
            <a:r>
              <a:rPr lang="ar-SA" sz="2400" b="1" dirty="0"/>
              <a:t>و تأهيل الكوادر البشرية و بناء القدرات الازمة</a:t>
            </a:r>
          </a:p>
          <a:p>
            <a:pPr marL="457200" indent="-457200" algn="r" rtl="1">
              <a:buFont typeface="+mj-lt"/>
              <a:buAutoNum type="arabicPeriod"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06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QA" sz="2800" b="1" dirty="0" smtClean="0">
                <a:solidFill>
                  <a:srgbClr val="00B050"/>
                </a:solidFill>
              </a:rPr>
              <a:t>الأدوات والتقنيات التي تعمل على تسريع ثورة البيانات في المنطقة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تحديات رئيسية :</a:t>
            </a:r>
            <a:endParaRPr lang="en-GB" sz="2400" b="1" dirty="0" smtClean="0">
              <a:cs typeface="+mj-cs"/>
            </a:endParaRPr>
          </a:p>
          <a:p>
            <a:pPr algn="r" rtl="1"/>
            <a:r>
              <a:rPr lang="ar-QA" sz="2400" dirty="0" smtClean="0"/>
              <a:t>.</a:t>
            </a:r>
            <a:r>
              <a:rPr lang="ar-SA" dirty="0"/>
              <a:t> غياب التشريعات الحديثة</a:t>
            </a:r>
          </a:p>
          <a:p>
            <a:pPr algn="r" rtl="1"/>
            <a:r>
              <a:rPr lang="ar-SA" dirty="0"/>
              <a:t>نقص في الكوادر </a:t>
            </a:r>
            <a:r>
              <a:rPr lang="ar-SA" dirty="0" smtClean="0"/>
              <a:t>البشرية </a:t>
            </a:r>
            <a:endParaRPr lang="ar-QA" sz="2400" dirty="0" smtClean="0"/>
          </a:p>
          <a:p>
            <a:pPr algn="r" rtl="1"/>
            <a:r>
              <a:rPr lang="ar-SA" sz="2400" b="1" dirty="0" smtClean="0"/>
              <a:t>ضرورة </a:t>
            </a:r>
            <a:r>
              <a:rPr lang="ar-SA" sz="2400" b="1" dirty="0"/>
              <a:t>تحول كبير للمنظومة الإحصائية من حيث الهياكل و الآليات</a:t>
            </a:r>
          </a:p>
          <a:p>
            <a:pPr algn="r" rtl="1"/>
            <a:r>
              <a:rPr lang="ar-SA" sz="2400" b="1" dirty="0"/>
              <a:t>نقص في وجود قواعد البيانات التفاعلية </a:t>
            </a:r>
            <a:r>
              <a:rPr lang="ar-QA" sz="2400" b="1" dirty="0" smtClean="0"/>
              <a:t>و </a:t>
            </a:r>
            <a:r>
              <a:rPr lang="ar-SA" sz="2400" b="1" dirty="0" smtClean="0"/>
              <a:t>ضعف البنية التحتية </a:t>
            </a:r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4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ar-QA" sz="2800" b="1" dirty="0" smtClean="0">
                <a:solidFill>
                  <a:srgbClr val="00B050"/>
                </a:solidFill>
              </a:rPr>
              <a:t>الأدوات والتقنيات التي تعمل على تسريع ثورة البيانات في المنطقة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/>
          </a:bodyPr>
          <a:lstStyle/>
          <a:p>
            <a:pPr algn="r" rtl="1"/>
            <a:r>
              <a:rPr lang="ar-QA" sz="2400" b="1" dirty="0" smtClean="0">
                <a:cs typeface="+mj-cs"/>
              </a:rPr>
              <a:t>ثلاث </a:t>
            </a:r>
            <a:r>
              <a:rPr lang="ar-QA" sz="2400" b="1" dirty="0">
                <a:cs typeface="+mj-cs"/>
              </a:rPr>
              <a:t>حلول مقترحة </a:t>
            </a:r>
            <a:r>
              <a:rPr lang="ar-QA" sz="2400" b="1" dirty="0" smtClean="0">
                <a:cs typeface="+mj-cs"/>
              </a:rPr>
              <a:t>:</a:t>
            </a:r>
            <a:endParaRPr lang="ar-QA" sz="2400" dirty="0"/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32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المجموعة 2</vt:lpstr>
      <vt:lpstr>التمويل المستدام للأنظمة الإحصائية الوطنية</vt:lpstr>
      <vt:lpstr>التمويل المستدام للأنظمة الإحصائية الوطنية</vt:lpstr>
      <vt:lpstr>آليات الحوكمة التي تغذي ثورة البيانات</vt:lpstr>
      <vt:lpstr>آليات الحوكمة التي تغذي ثورة البيانات</vt:lpstr>
      <vt:lpstr>الأدوات والتقنيات التي تعمل على تسريع ثورة البيانات في المنطقة</vt:lpstr>
      <vt:lpstr>الأدوات والتقنيات التي تعمل على تسريع ثورة البيانات في المنطقة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user</cp:lastModifiedBy>
  <cp:revision>18</cp:revision>
  <dcterms:created xsi:type="dcterms:W3CDTF">2016-10-06T10:48:03Z</dcterms:created>
  <dcterms:modified xsi:type="dcterms:W3CDTF">2016-10-11T09:33:04Z</dcterms:modified>
</cp:coreProperties>
</file>