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53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96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42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9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16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48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10/11/16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28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10/11/16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72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10/11/16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58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15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10/11/16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7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3ED1-99C9-46B7-B923-FACDBB95A9D0}" type="datetimeFigureOut">
              <a:rPr lang="en-GB" smtClean="0"/>
              <a:t>10/11/16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42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Group </a:t>
            </a:r>
            <a:r>
              <a:rPr lang="en-GB" dirty="0" smtClean="0"/>
              <a:t>1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3600400" cy="1752600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l"/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Group Facilitator</a:t>
            </a:r>
          </a:p>
          <a:p>
            <a:pPr algn="l"/>
            <a:r>
              <a:rPr lang="en-GB" sz="1400" dirty="0"/>
              <a:t>Name:</a:t>
            </a:r>
          </a:p>
          <a:p>
            <a:pPr algn="l"/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Mr Amin Ahmed</a:t>
            </a:r>
            <a:endParaRPr lang="en-GB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en-GB" sz="1300" dirty="0"/>
              <a:t>Name:</a:t>
            </a:r>
            <a:r>
              <a:rPr lang="en-GB" dirty="0" smtClean="0"/>
              <a:t>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83968" y="3886686"/>
            <a:ext cx="3488432" cy="17526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000" dirty="0" smtClean="0">
                <a:solidFill>
                  <a:schemeClr val="accent6">
                    <a:lumMod val="50000"/>
                  </a:schemeClr>
                </a:solidFill>
              </a:rPr>
              <a:t>Group Members</a:t>
            </a:r>
          </a:p>
          <a:p>
            <a:pPr algn="l"/>
            <a:endParaRPr lang="en-GB" sz="1200" dirty="0" smtClean="0"/>
          </a:p>
          <a:p>
            <a:pPr algn="l"/>
            <a:r>
              <a:rPr lang="en-GB" sz="1200" dirty="0" smtClean="0"/>
              <a:t>Name</a:t>
            </a:r>
            <a:r>
              <a:rPr lang="en-GB" sz="1200" dirty="0" smtClean="0"/>
              <a:t>:  </a:t>
            </a: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Mr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Mohamed Moalim</a:t>
            </a:r>
            <a:endParaRPr lang="en-GB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GB" sz="1200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71600" y="476672"/>
            <a:ext cx="7200800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Reporting back</a:t>
            </a:r>
          </a:p>
        </p:txBody>
      </p:sp>
    </p:spTree>
    <p:extLst>
      <p:ext uri="{BB962C8B-B14F-4D97-AF65-F5344CB8AC3E}">
        <p14:creationId xmlns:p14="http://schemas.microsoft.com/office/powerpoint/2010/main" val="1208600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Sustainable funding for national statistical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Three major challenges:</a:t>
            </a:r>
          </a:p>
          <a:p>
            <a:pPr lvl="1"/>
            <a:r>
              <a:rPr lang="en-GB" dirty="0" smtClean="0"/>
              <a:t>1</a:t>
            </a:r>
            <a:r>
              <a:rPr lang="en-GB" dirty="0" smtClean="0"/>
              <a:t>. Statistics not always </a:t>
            </a:r>
            <a:r>
              <a:rPr lang="en-GB" dirty="0"/>
              <a:t>considered as top national priority</a:t>
            </a:r>
            <a:r>
              <a:rPr lang="en-GB" dirty="0" smtClean="0"/>
              <a:t>; </a:t>
            </a:r>
            <a:endParaRPr lang="en-GB" dirty="0" smtClean="0"/>
          </a:p>
          <a:p>
            <a:pPr lvl="1"/>
            <a:r>
              <a:rPr lang="en-GB" dirty="0" smtClean="0"/>
              <a:t>2</a:t>
            </a:r>
            <a:r>
              <a:rPr lang="en-GB" dirty="0" smtClean="0"/>
              <a:t>. Lack of continuous funding for statistical activities; </a:t>
            </a:r>
            <a:endParaRPr lang="en-GB" dirty="0" smtClean="0"/>
          </a:p>
          <a:p>
            <a:pPr lvl="1"/>
            <a:r>
              <a:rPr lang="en-GB" dirty="0" smtClean="0"/>
              <a:t>3</a:t>
            </a:r>
            <a:r>
              <a:rPr lang="en-GB" dirty="0" smtClean="0"/>
              <a:t>. </a:t>
            </a:r>
            <a:r>
              <a:rPr lang="en-GB" dirty="0" smtClean="0"/>
              <a:t>Insufficient</a:t>
            </a:r>
            <a:r>
              <a:rPr lang="en-GB" dirty="0" smtClean="0"/>
              <a:t> allocation of funding for statistical actions and activities; (Budgets)</a:t>
            </a:r>
            <a:endParaRPr lang="en-GB" dirty="0" smtClean="0"/>
          </a:p>
          <a:p>
            <a:r>
              <a:rPr lang="en-GB" dirty="0" smtClean="0"/>
              <a:t>Proposed three solutions:</a:t>
            </a:r>
          </a:p>
          <a:p>
            <a:pPr lvl="1"/>
            <a:r>
              <a:rPr lang="en-GB" dirty="0" smtClean="0"/>
              <a:t>1</a:t>
            </a:r>
            <a:r>
              <a:rPr lang="en-GB" dirty="0" smtClean="0"/>
              <a:t>. </a:t>
            </a:r>
            <a:r>
              <a:rPr lang="en-GB" dirty="0" smtClean="0"/>
              <a:t>linking statistical activities to the National Development Plans; </a:t>
            </a:r>
            <a:endParaRPr lang="en-GB" dirty="0" smtClean="0"/>
          </a:p>
          <a:p>
            <a:pPr lvl="1"/>
            <a:r>
              <a:rPr lang="en-GB" dirty="0" smtClean="0"/>
              <a:t>2</a:t>
            </a:r>
            <a:r>
              <a:rPr lang="en-GB" dirty="0" smtClean="0"/>
              <a:t>.NSOs to </a:t>
            </a:r>
            <a:r>
              <a:rPr lang="en-GB" dirty="0"/>
              <a:t>s</a:t>
            </a:r>
            <a:r>
              <a:rPr lang="en-GB" dirty="0" smtClean="0"/>
              <a:t>eek partnership at national, regional and international levels;</a:t>
            </a:r>
            <a:endParaRPr lang="en-GB" dirty="0" smtClean="0"/>
          </a:p>
          <a:p>
            <a:pPr lvl="1"/>
            <a:r>
              <a:rPr lang="en-GB" dirty="0" smtClean="0"/>
              <a:t>3</a:t>
            </a:r>
            <a:r>
              <a:rPr lang="en-GB" dirty="0" smtClean="0"/>
              <a:t>. </a:t>
            </a:r>
            <a:r>
              <a:rPr lang="en-GB" dirty="0" smtClean="0"/>
              <a:t>Better use of administrative and big data in order to reduce costs; (Less dependency of primary data collection) 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77274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Governance mechanisms to fuel the data revolution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Three major challenges:</a:t>
            </a:r>
          </a:p>
          <a:p>
            <a:pPr lvl="1"/>
            <a:r>
              <a:rPr lang="en-GB" dirty="0" smtClean="0"/>
              <a:t>1</a:t>
            </a:r>
            <a:r>
              <a:rPr lang="en-GB" dirty="0" smtClean="0"/>
              <a:t>. </a:t>
            </a:r>
            <a:r>
              <a:rPr lang="en-GB" dirty="0" smtClean="0"/>
              <a:t>No clear vision for future statistics action plans </a:t>
            </a:r>
            <a:endParaRPr lang="en-GB" dirty="0" smtClean="0"/>
          </a:p>
          <a:p>
            <a:pPr lvl="1"/>
            <a:r>
              <a:rPr lang="en-GB" dirty="0" smtClean="0"/>
              <a:t>2</a:t>
            </a:r>
            <a:r>
              <a:rPr lang="en-GB" dirty="0" smtClean="0"/>
              <a:t>. Data owned by private sector/NGOs (Data access from mobile operators) </a:t>
            </a:r>
          </a:p>
          <a:p>
            <a:pPr lvl="1"/>
            <a:r>
              <a:rPr lang="en-GB" dirty="0" smtClean="0"/>
              <a:t>Data confidentiality </a:t>
            </a:r>
            <a:endParaRPr lang="en-GB" dirty="0" smtClean="0"/>
          </a:p>
          <a:p>
            <a:pPr lvl="1"/>
            <a:r>
              <a:rPr lang="en-GB" dirty="0" smtClean="0"/>
              <a:t>3</a:t>
            </a:r>
            <a:r>
              <a:rPr lang="en-GB" dirty="0" smtClean="0"/>
              <a:t>. Legal mandate? </a:t>
            </a:r>
            <a:r>
              <a:rPr lang="en-GB" dirty="0" smtClean="0"/>
              <a:t>Legal basis and objectivity to release official data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Dat</a:t>
            </a:r>
            <a:r>
              <a:rPr lang="en-GB" dirty="0" smtClean="0"/>
              <a:t>a users!</a:t>
            </a:r>
            <a:endParaRPr lang="en-GB" dirty="0" smtClean="0"/>
          </a:p>
          <a:p>
            <a:r>
              <a:rPr lang="en-GB" dirty="0" smtClean="0"/>
              <a:t>Proposed three solutions:</a:t>
            </a:r>
          </a:p>
          <a:p>
            <a:pPr lvl="1"/>
            <a:r>
              <a:rPr lang="en-GB" dirty="0" smtClean="0"/>
              <a:t>1</a:t>
            </a:r>
            <a:r>
              <a:rPr lang="en-GB" dirty="0" smtClean="0"/>
              <a:t>. To develop and strengthen the NSDSS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To adopt official use of data as per recommendations of the UN</a:t>
            </a:r>
            <a:endParaRPr lang="en-GB" dirty="0" smtClean="0"/>
          </a:p>
          <a:p>
            <a:pPr lvl="1"/>
            <a:r>
              <a:rPr lang="en-GB" dirty="0" smtClean="0"/>
              <a:t>2</a:t>
            </a:r>
            <a:r>
              <a:rPr lang="en-GB" dirty="0" smtClean="0"/>
              <a:t>. Statistical law strengthened and implemented</a:t>
            </a:r>
          </a:p>
          <a:p>
            <a:pPr lvl="1"/>
            <a:r>
              <a:rPr lang="en-GB" dirty="0" smtClean="0"/>
              <a:t>Data protection acts and user confidentiality </a:t>
            </a:r>
            <a:endParaRPr lang="en-GB" dirty="0" smtClean="0"/>
          </a:p>
          <a:p>
            <a:pPr lvl="1"/>
            <a:r>
              <a:rPr lang="en-GB" dirty="0" smtClean="0"/>
              <a:t>3</a:t>
            </a:r>
            <a:r>
              <a:rPr lang="en-GB" dirty="0" smtClean="0"/>
              <a:t>.  Modernisation</a:t>
            </a:r>
            <a:r>
              <a:rPr lang="en-GB" dirty="0" smtClean="0"/>
              <a:t> of statistical laws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139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Tools and technologies to accelerate the data revolution in the region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Three major challenges:</a:t>
            </a:r>
          </a:p>
          <a:p>
            <a:pPr lvl="1"/>
            <a:r>
              <a:rPr lang="en-GB" dirty="0" smtClean="0"/>
              <a:t>1</a:t>
            </a:r>
            <a:r>
              <a:rPr lang="en-GB" dirty="0" smtClean="0"/>
              <a:t>. </a:t>
            </a:r>
            <a:r>
              <a:rPr lang="en-GB" dirty="0" smtClean="0"/>
              <a:t>Defining data gaps (big data) resulting from unpredictable new data trends</a:t>
            </a:r>
          </a:p>
          <a:p>
            <a:pPr lvl="1"/>
            <a:r>
              <a:rPr lang="en-GB" dirty="0" smtClean="0"/>
              <a:t>Lacking basic infrastructure of handling big data</a:t>
            </a:r>
          </a:p>
          <a:p>
            <a:pPr lvl="1"/>
            <a:r>
              <a:rPr lang="en-GB" dirty="0" smtClean="0"/>
              <a:t>Funding implications (Cost of new technologies!)</a:t>
            </a:r>
            <a:endParaRPr lang="en-GB" dirty="0" smtClean="0"/>
          </a:p>
          <a:p>
            <a:pPr lvl="1"/>
            <a:r>
              <a:rPr lang="en-GB" dirty="0" smtClean="0"/>
              <a:t>2</a:t>
            </a:r>
            <a:r>
              <a:rPr lang="en-GB" dirty="0" smtClean="0"/>
              <a:t>. </a:t>
            </a:r>
            <a:r>
              <a:rPr lang="en-GB" dirty="0" smtClean="0"/>
              <a:t>Level of difference in</a:t>
            </a:r>
            <a:r>
              <a:rPr lang="en-GB" dirty="0" smtClean="0"/>
              <a:t> NSOs capacities sometimes at regional level (Significant gaps)</a:t>
            </a:r>
            <a:endParaRPr lang="en-GB" dirty="0" smtClean="0"/>
          </a:p>
          <a:p>
            <a:pPr lvl="1"/>
            <a:r>
              <a:rPr lang="en-GB" dirty="0" smtClean="0"/>
              <a:t>3</a:t>
            </a:r>
            <a:r>
              <a:rPr lang="en-GB" dirty="0" smtClean="0"/>
              <a:t>. Lack of data investment and new technologies</a:t>
            </a:r>
          </a:p>
          <a:p>
            <a:pPr lvl="1"/>
            <a:r>
              <a:rPr lang="en-GB" dirty="0" smtClean="0"/>
              <a:t>Ability to manage such huge volumes of data!</a:t>
            </a:r>
            <a:endParaRPr lang="en-GB" dirty="0" smtClean="0"/>
          </a:p>
          <a:p>
            <a:r>
              <a:rPr lang="en-GB" dirty="0" smtClean="0"/>
              <a:t>Proposed three solutions:</a:t>
            </a:r>
          </a:p>
          <a:p>
            <a:pPr lvl="1"/>
            <a:r>
              <a:rPr lang="en-GB" dirty="0" smtClean="0"/>
              <a:t>1</a:t>
            </a:r>
            <a:r>
              <a:rPr lang="en-GB" dirty="0" smtClean="0"/>
              <a:t>. Paradigm of shift (Change of culture)</a:t>
            </a:r>
            <a:endParaRPr lang="en-GB" dirty="0" smtClean="0"/>
          </a:p>
          <a:p>
            <a:pPr lvl="1"/>
            <a:r>
              <a:rPr lang="en-GB" dirty="0" smtClean="0"/>
              <a:t>2</a:t>
            </a:r>
            <a:r>
              <a:rPr lang="en-GB" dirty="0" smtClean="0"/>
              <a:t>. Sharing experience at regional and international levels</a:t>
            </a:r>
          </a:p>
          <a:p>
            <a:pPr lvl="1"/>
            <a:r>
              <a:rPr lang="en-GB" dirty="0"/>
              <a:t> </a:t>
            </a:r>
            <a:r>
              <a:rPr lang="en-GB" dirty="0" smtClean="0"/>
              <a:t>Capacity building to prepare for next generation for data producers and data users</a:t>
            </a:r>
            <a:endParaRPr lang="en-GB" dirty="0" smtClean="0"/>
          </a:p>
          <a:p>
            <a:pPr lvl="1"/>
            <a:r>
              <a:rPr lang="en-GB" dirty="0" smtClean="0"/>
              <a:t>3</a:t>
            </a:r>
            <a:r>
              <a:rPr lang="en-GB" dirty="0" smtClean="0"/>
              <a:t>. Enhancing use new technologies to accommodate current data revolution</a:t>
            </a:r>
          </a:p>
          <a:p>
            <a:pPr lvl="1"/>
            <a:r>
              <a:rPr lang="en-GB" dirty="0" smtClean="0"/>
              <a:t>Mapping of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36438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348</Words>
  <Application>Microsoft Macintosh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Group 1</vt:lpstr>
      <vt:lpstr>Sustainable funding for national statistical systems</vt:lpstr>
      <vt:lpstr>Governance mechanisms to fuel the data revolution</vt:lpstr>
      <vt:lpstr>Tools and technologies to accelerate the data revolution in the region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N</dc:title>
  <dc:creator>RANJAN Rajiv</dc:creator>
  <cp:lastModifiedBy>Mohamed  Moalim </cp:lastModifiedBy>
  <cp:revision>14</cp:revision>
  <dcterms:created xsi:type="dcterms:W3CDTF">2016-10-06T10:48:03Z</dcterms:created>
  <dcterms:modified xsi:type="dcterms:W3CDTF">2016-10-11T09:15:51Z</dcterms:modified>
</cp:coreProperties>
</file>