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7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shammari\Desktop\New%20Microsoft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shammari\Desktop\New%20Microsoft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>
        <c:manualLayout>
          <c:layoutTarget val="inner"/>
          <c:xMode val="edge"/>
          <c:yMode val="edge"/>
          <c:x val="6.3888888888888884E-2"/>
          <c:y val="5.1400554097404488E-2"/>
          <c:w val="0.82126159230096241"/>
          <c:h val="0.8326195683872849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>
                <a:lumMod val="50000"/>
                <a:alpha val="62000"/>
              </a:schemeClr>
            </a:solidFill>
          </c:spPr>
          <c:val>
            <c:numRef>
              <c:f>ورقة1!$D$2:$D$18</c:f>
              <c:numCache>
                <c:formatCode>0%</c:formatCode>
                <c:ptCount val="17"/>
                <c:pt idx="0">
                  <c:v>0.60000000000000031</c:v>
                </c:pt>
                <c:pt idx="1">
                  <c:v>0.2</c:v>
                </c:pt>
                <c:pt idx="2">
                  <c:v>0.72222222222222221</c:v>
                </c:pt>
                <c:pt idx="3">
                  <c:v>0.70000000000000029</c:v>
                </c:pt>
                <c:pt idx="4">
                  <c:v>0.8</c:v>
                </c:pt>
                <c:pt idx="5">
                  <c:v>0.66666666666666663</c:v>
                </c:pt>
                <c:pt idx="6">
                  <c:v>0.75000000000000033</c:v>
                </c:pt>
                <c:pt idx="7">
                  <c:v>0.75000000000000033</c:v>
                </c:pt>
                <c:pt idx="8">
                  <c:v>0.77777777777777779</c:v>
                </c:pt>
                <c:pt idx="9">
                  <c:v>0.60000000000000031</c:v>
                </c:pt>
                <c:pt idx="10">
                  <c:v>0.4</c:v>
                </c:pt>
                <c:pt idx="11">
                  <c:v>0</c:v>
                </c:pt>
                <c:pt idx="12">
                  <c:v>0</c:v>
                </c:pt>
                <c:pt idx="13">
                  <c:v>0.5</c:v>
                </c:pt>
                <c:pt idx="14">
                  <c:v>0.28571428571428592</c:v>
                </c:pt>
                <c:pt idx="15">
                  <c:v>0.35714285714285743</c:v>
                </c:pt>
                <c:pt idx="16">
                  <c:v>0.33333333333333331</c:v>
                </c:pt>
              </c:numCache>
            </c:numRef>
          </c:val>
        </c:ser>
        <c:dLbls/>
        <c:gapWidth val="49"/>
        <c:overlap val="17"/>
        <c:axId val="82481152"/>
        <c:axId val="82482688"/>
      </c:barChart>
      <c:catAx>
        <c:axId val="82481152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QA"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82482688"/>
        <c:crosses val="autoZero"/>
        <c:auto val="1"/>
        <c:lblAlgn val="ctr"/>
        <c:lblOffset val="100"/>
      </c:catAx>
      <c:valAx>
        <c:axId val="82482688"/>
        <c:scaling>
          <c:orientation val="minMax"/>
          <c:max val="1"/>
        </c:scaling>
        <c:axPos val="r"/>
        <c:majorGridlines>
          <c:spPr>
            <a:ln w="28575">
              <a:solidFill>
                <a:schemeClr val="accent3">
                  <a:lumMod val="20000"/>
                  <a:lumOff val="80000"/>
                  <a:alpha val="40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lang="ar-QA" b="1">
                <a:solidFill>
                  <a:schemeClr val="accent3">
                    <a:lumMod val="50000"/>
                  </a:schemeClr>
                </a:solidFill>
              </a:defRPr>
            </a:pPr>
            <a:endParaRPr lang="en-US"/>
          </a:p>
        </c:txPr>
        <c:crossAx val="82481152"/>
        <c:crosses val="autoZero"/>
        <c:crossBetween val="between"/>
        <c:majorUnit val="0.5"/>
      </c:valAx>
      <c:spPr>
        <a:solidFill>
          <a:schemeClr val="accent1">
            <a:alpha val="0"/>
          </a:schemeClr>
        </a:solidFill>
        <a:scene3d>
          <a:camera prst="orthographicFront"/>
          <a:lightRig rig="threePt" dir="t"/>
        </a:scene3d>
        <a:sp3d>
          <a:bevelT/>
          <a:bevelB prst="relaxedInset"/>
        </a:sp3d>
      </c:spPr>
    </c:plotArea>
    <c:plotVisOnly val="1"/>
    <c:dispBlanksAs val="gap"/>
  </c:chart>
  <c:spPr>
    <a:solidFill>
      <a:schemeClr val="accent3">
        <a:alpha val="43000"/>
      </a:schemeClr>
    </a:solidFill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0416666666666666"/>
          <c:y val="6.9444444444444493E-3"/>
          <c:w val="0.58333333333333337"/>
          <c:h val="0.97222222222222221"/>
        </c:manualLayout>
      </c:layout>
      <c:pieChart>
        <c:varyColors val="1"/>
        <c:ser>
          <c:idx val="0"/>
          <c:order val="0"/>
          <c:tx>
            <c:strRef>
              <c:f>ورقة1!$C$1</c:f>
              <c:strCache>
                <c:ptCount val="1"/>
                <c:pt idx="0">
                  <c:v>Indicator</c:v>
                </c:pt>
              </c:strCache>
            </c:strRef>
          </c:tx>
          <c:dPt>
            <c:idx val="0"/>
            <c:spPr>
              <a:solidFill>
                <a:schemeClr val="accent3"/>
              </a:solidFill>
            </c:spPr>
          </c:dPt>
          <c:dPt>
            <c:idx val="1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ar-QA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ورقة1!$B$21:$B$22</c:f>
              <c:strCache>
                <c:ptCount val="2"/>
                <c:pt idx="0">
                  <c:v>available</c:v>
                </c:pt>
                <c:pt idx="1">
                  <c:v>not available</c:v>
                </c:pt>
              </c:strCache>
            </c:strRef>
          </c:cat>
          <c:val>
            <c:numRef>
              <c:f>ورقة1!$B$19:$B$20</c:f>
              <c:numCache>
                <c:formatCode>General</c:formatCode>
                <c:ptCount val="2"/>
                <c:pt idx="0">
                  <c:v>68</c:v>
                </c:pt>
                <c:pt idx="1">
                  <c:v>57</c:v>
                </c:pt>
              </c:numCache>
            </c:numRef>
          </c:val>
        </c:ser>
        <c:dLbls/>
        <c:firstSliceAng val="180"/>
      </c:pieChart>
    </c:plotArea>
    <c:plotVisOnly val="1"/>
    <c:dispBlanksAs val="zero"/>
  </c:chart>
  <c:spPr>
    <a:noFill/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153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49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64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4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616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24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62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72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75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431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80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3ED1-99C9-46B7-B923-FACDBB95A9D0}" type="datetimeFigureOut">
              <a:rPr lang="en-GB" smtClean="0"/>
              <a:pPr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A68C-55CB-47B1-AAC9-D8D6B8FD9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34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chart" Target="../charts/chart2.xm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chart" Target="../charts/char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QA" b="1" dirty="0"/>
              <a:t>مؤشرات التنمية المستدامة</a:t>
            </a:r>
            <a:r>
              <a:rPr lang="ar-QA" sz="3200" dirty="0"/>
              <a:t/>
            </a:r>
            <a:br>
              <a:rPr lang="ar-QA" sz="3200" dirty="0"/>
            </a:br>
            <a:r>
              <a:rPr lang="ar-QA" sz="2400" b="1" dirty="0">
                <a:solidFill>
                  <a:schemeClr val="accent3">
                    <a:lumMod val="75000"/>
                  </a:schemeClr>
                </a:solidFill>
              </a:rPr>
              <a:t>(التحديات والحلول)</a:t>
            </a:r>
            <a:endParaRPr lang="ar-Q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15616" y="5470376"/>
            <a:ext cx="5144616" cy="766936"/>
          </a:xfrm>
        </p:spPr>
        <p:txBody>
          <a:bodyPr/>
          <a:lstStyle/>
          <a:p>
            <a:pPr algn="r"/>
            <a:r>
              <a:rPr lang="ar-QA" sz="1500" b="1" dirty="0">
                <a:solidFill>
                  <a:schemeClr val="bg1">
                    <a:lumMod val="65000"/>
                  </a:schemeClr>
                </a:solidFill>
              </a:rPr>
              <a:t>سعود مطر الشمري</a:t>
            </a:r>
          </a:p>
          <a:p>
            <a:pPr algn="r"/>
            <a:r>
              <a:rPr lang="ar-QA" sz="1500" b="1" dirty="0">
                <a:solidFill>
                  <a:schemeClr val="bg1">
                    <a:lumMod val="65000"/>
                  </a:schemeClr>
                </a:solidFill>
              </a:rPr>
              <a:t>وزارة التخطيط التنموي والاحصاء</a:t>
            </a:r>
          </a:p>
          <a:p>
            <a:pPr algn="r"/>
            <a:endParaRPr lang="ar-QA" dirty="0"/>
          </a:p>
        </p:txBody>
      </p:sp>
    </p:spTree>
    <p:extLst>
      <p:ext uri="{BB962C8B-B14F-4D97-AF65-F5344CB8AC3E}">
        <p14:creationId xmlns:p14="http://schemas.microsoft.com/office/powerpoint/2010/main" xmlns="" val="12086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16288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QA" sz="2000" dirty="0" smtClean="0"/>
              <a:t>تساهم </a:t>
            </a:r>
            <a:r>
              <a:rPr lang="ar-QA" sz="2000" dirty="0"/>
              <a:t>مؤشرات التنمية المستدامة في </a:t>
            </a:r>
            <a:r>
              <a:rPr lang="ar-QA" sz="2000" dirty="0" smtClean="0"/>
              <a:t>تقييم وإعطاء </a:t>
            </a:r>
            <a:r>
              <a:rPr lang="ar-QA" sz="2000" dirty="0"/>
              <a:t>صورة واضحة عن </a:t>
            </a:r>
            <a:r>
              <a:rPr lang="ar-QA" sz="2000" dirty="0" smtClean="0"/>
              <a:t>مدى التقدم </a:t>
            </a:r>
            <a:r>
              <a:rPr lang="ar-QA" sz="2000" dirty="0"/>
              <a:t>أو </a:t>
            </a:r>
            <a:r>
              <a:rPr lang="ar-QA" sz="2000" dirty="0" smtClean="0"/>
              <a:t>التراجع في تطبيق سياسات </a:t>
            </a:r>
            <a:r>
              <a:rPr lang="ar-QA" sz="2000" dirty="0"/>
              <a:t>كل دولة في مجالات التنمية </a:t>
            </a:r>
            <a:r>
              <a:rPr lang="ar-QA" sz="2000" dirty="0" smtClean="0"/>
              <a:t>المستدامة.</a:t>
            </a:r>
            <a:r>
              <a:rPr lang="ar-QA" sz="2000" dirty="0"/>
              <a:t> </a:t>
            </a:r>
            <a:r>
              <a:rPr lang="ar-QA" sz="2000" dirty="0" smtClean="0"/>
              <a:t>وهي تقيم بشكل أساسي </a:t>
            </a:r>
            <a:r>
              <a:rPr lang="ar-QA" sz="2000" dirty="0"/>
              <a:t>وضع الدول من خلال معايير </a:t>
            </a:r>
            <a:r>
              <a:rPr lang="ar-QA" sz="2000" dirty="0" smtClean="0"/>
              <a:t>يمكن حسابها ومقارنتها </a:t>
            </a:r>
            <a:r>
              <a:rPr lang="ar-QA" sz="2000" dirty="0"/>
              <a:t>مع دول </a:t>
            </a:r>
            <a:r>
              <a:rPr lang="ar-QA" sz="2000" dirty="0" smtClean="0"/>
              <a:t>أخرى.</a:t>
            </a:r>
          </a:p>
          <a:p>
            <a:pPr algn="justLow" rtl="1">
              <a:lnSpc>
                <a:spcPct val="150000"/>
              </a:lnSpc>
            </a:pPr>
            <a:r>
              <a:rPr lang="ar-QA" sz="2000" dirty="0"/>
              <a:t>وتتمحور مؤشرات التنمية المستدامة حول </a:t>
            </a:r>
            <a:r>
              <a:rPr lang="ar-QA" sz="2000" dirty="0" smtClean="0"/>
              <a:t>القضايا البيئية، المساواة </a:t>
            </a:r>
            <a:r>
              <a:rPr lang="ar-QA" sz="2000" dirty="0"/>
              <a:t>الاجتماعية، الصحة العامة، التعليم، الفئات الاجتماعية، أنماط الإنتاج </a:t>
            </a:r>
            <a:r>
              <a:rPr lang="ar-QA" sz="2000" dirty="0" smtClean="0"/>
              <a:t>والاستهلاك، السكن، الأمن</a:t>
            </a:r>
            <a:r>
              <a:rPr lang="ar-QA" sz="2000" dirty="0"/>
              <a:t>، السكان، الغلاف الجوي، الأراضي، البحار والمحيطات والمناطق الساحلية، </a:t>
            </a:r>
            <a:r>
              <a:rPr lang="ar-QA" sz="2000" dirty="0" smtClean="0"/>
              <a:t>المياه العذبة، التنوع </a:t>
            </a:r>
            <a:r>
              <a:rPr lang="ar-QA" sz="2000" dirty="0"/>
              <a:t>البيولوجي، النقل والطاقة، النفايات الصلبة والخطرة، </a:t>
            </a:r>
            <a:r>
              <a:rPr lang="ar-QA" sz="2000" dirty="0">
                <a:latin typeface="SakkalMajalla"/>
              </a:rPr>
              <a:t>الزراعة، التكنولوجيا، </a:t>
            </a:r>
            <a:r>
              <a:rPr lang="ar-QA" sz="2000" dirty="0" smtClean="0">
                <a:latin typeface="SakkalMajalla"/>
              </a:rPr>
              <a:t>التصحر والجفاف</a:t>
            </a:r>
            <a:r>
              <a:rPr lang="ar-QA" sz="2000" dirty="0">
                <a:latin typeface="SakkalMajalla"/>
              </a:rPr>
              <a:t>، الغابات</a:t>
            </a:r>
            <a:r>
              <a:rPr lang="ar-QA" sz="2000" dirty="0" smtClean="0">
                <a:latin typeface="SakkalMajalla"/>
              </a:rPr>
              <a:t>، التجارة بالإضافة </a:t>
            </a:r>
            <a:r>
              <a:rPr lang="ar-QA" sz="2000" dirty="0">
                <a:latin typeface="SakkalMajalla"/>
              </a:rPr>
              <a:t>الى </a:t>
            </a:r>
            <a:r>
              <a:rPr lang="ar-QA" sz="2000" dirty="0" smtClean="0">
                <a:latin typeface="SakkalMajalla"/>
              </a:rPr>
              <a:t>السلام </a:t>
            </a:r>
            <a:r>
              <a:rPr lang="ar-QA" sz="2000" dirty="0">
                <a:latin typeface="SakkalMajalla"/>
              </a:rPr>
              <a:t>والعدالة </a:t>
            </a:r>
            <a:r>
              <a:rPr lang="ar-QA" sz="2000" dirty="0" smtClean="0">
                <a:latin typeface="SakkalMajalla"/>
              </a:rPr>
              <a:t>وفعالية المؤسسات.</a:t>
            </a:r>
            <a:endParaRPr lang="ar-QA" sz="2000" dirty="0">
              <a:latin typeface="SakkalMajall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2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76873" y="1628800"/>
            <a:ext cx="7744964" cy="3528392"/>
          </a:xfrm>
          <a:prstGeom prst="roundRect">
            <a:avLst>
              <a:gd name="adj" fmla="val 6089"/>
            </a:avLst>
          </a:prstGeom>
          <a:solidFill>
            <a:schemeClr val="accent1">
              <a:alpha val="20000"/>
            </a:schemeClr>
          </a:solidFill>
          <a:effectLst>
            <a:softEdge rad="3175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7489893"/>
              </p:ext>
            </p:extLst>
          </p:nvPr>
        </p:nvGraphicFramePr>
        <p:xfrm>
          <a:off x="1392418" y="2276872"/>
          <a:ext cx="3960440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904034"/>
              </p:ext>
            </p:extLst>
          </p:nvPr>
        </p:nvGraphicFramePr>
        <p:xfrm>
          <a:off x="5580112" y="2276872"/>
          <a:ext cx="3744416" cy="2376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176873" y="1758752"/>
            <a:ext cx="7744964" cy="440432"/>
          </a:xfrm>
          <a:prstGeom prst="roundRect">
            <a:avLst>
              <a:gd name="adj" fmla="val 6089"/>
            </a:avLst>
          </a:prstGeom>
          <a:solidFill>
            <a:schemeClr val="bg1">
              <a:lumMod val="50000"/>
              <a:alpha val="20000"/>
            </a:schemeClr>
          </a:solidFill>
          <a:effectLst>
            <a:softEdge rad="3175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المؤشرات المتوفرة </a:t>
            </a:r>
            <a:endParaRPr lang="ar-Q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64905" y="4725144"/>
            <a:ext cx="4951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QA" sz="1600" b="1" dirty="0" smtClean="0">
                <a:solidFill>
                  <a:schemeClr val="bg1">
                    <a:lumMod val="50000"/>
                  </a:schemeClr>
                </a:solidFill>
              </a:rPr>
              <a:t>تتكون أجندة </a:t>
            </a:r>
            <a:r>
              <a:rPr lang="ar-QA" sz="1600" b="1" dirty="0">
                <a:solidFill>
                  <a:schemeClr val="bg1">
                    <a:lumMod val="50000"/>
                  </a:schemeClr>
                </a:solidFill>
              </a:rPr>
              <a:t>التنمية المستدامة </a:t>
            </a:r>
            <a:r>
              <a:rPr lang="ar-QA" sz="1600" b="1" dirty="0" smtClean="0">
                <a:solidFill>
                  <a:schemeClr val="bg1">
                    <a:lumMod val="50000"/>
                  </a:schemeClr>
                </a:solidFill>
              </a:rPr>
              <a:t>من </a:t>
            </a:r>
            <a:r>
              <a:rPr lang="ar-QA" sz="1600" b="1" dirty="0">
                <a:solidFill>
                  <a:schemeClr val="bg1">
                    <a:lumMod val="50000"/>
                  </a:schemeClr>
                </a:solidFill>
              </a:rPr>
              <a:t>17 هدفا و 169 غاية </a:t>
            </a:r>
            <a:r>
              <a:rPr lang="ar-QA" sz="1600" b="1" dirty="0" smtClean="0">
                <a:solidFill>
                  <a:schemeClr val="bg1">
                    <a:lumMod val="50000"/>
                  </a:schemeClr>
                </a:solidFill>
              </a:rPr>
              <a:t>و 230 مؤشر</a:t>
            </a:r>
            <a:endParaRPr lang="ar-Q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072" y="465232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072" y="1268760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25" y="2060848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25" y="2841496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25" y="3645024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819" y="4437112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819" y="5217760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2000" y="5217760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2039" y="5217760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0123" y="5229302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2211" y="5229302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5739" y="5229302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6387" y="5220377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8475" y="5212920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9283" y="6009848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0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8895" y="6009847"/>
            <a:ext cx="738909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1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7372" y="6002533"/>
            <a:ext cx="731520" cy="731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7889061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821944"/>
            <a:ext cx="82296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>
                <a:solidFill>
                  <a:schemeClr val="tx1"/>
                </a:solidFill>
              </a:rPr>
              <a:t>التغير السريع والديناميكي على المستوى الاقتصادي والديمغرافي هو تحدي رئيسي للنظام الإحصائي في دولة قطر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2618936"/>
            <a:ext cx="77724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>
                <a:solidFill>
                  <a:schemeClr val="tx1"/>
                </a:solidFill>
              </a:rPr>
              <a:t>حداثة مواضيع إحصاءات البيئة بشكل عام , ومؤشرات التنمية المستدامة بشكل خاص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" y="3429000"/>
            <a:ext cx="73152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 smtClean="0">
                <a:solidFill>
                  <a:schemeClr val="tx1"/>
                </a:solidFill>
              </a:rPr>
              <a:t>الحاجة الى تغطية الاحتياجات </a:t>
            </a:r>
            <a:r>
              <a:rPr lang="ar-QA" dirty="0">
                <a:solidFill>
                  <a:schemeClr val="tx1"/>
                </a:solidFill>
              </a:rPr>
              <a:t>الجديدة من البيانات </a:t>
            </a:r>
            <a:r>
              <a:rPr lang="ar-QA" dirty="0" smtClean="0">
                <a:solidFill>
                  <a:schemeClr val="tx1"/>
                </a:solidFill>
              </a:rPr>
              <a:t>والمؤشرات المرتبطة </a:t>
            </a:r>
            <a:r>
              <a:rPr lang="ar-QA" dirty="0">
                <a:solidFill>
                  <a:schemeClr val="tx1"/>
                </a:solidFill>
              </a:rPr>
              <a:t>بالواقع السكاني والاقتصادي الخاص بالدولة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4267200"/>
            <a:ext cx="68580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>
                <a:solidFill>
                  <a:schemeClr val="tx1"/>
                </a:solidFill>
              </a:rPr>
              <a:t>نقص </a:t>
            </a:r>
            <a:r>
              <a:rPr lang="ar-QA" dirty="0" smtClean="0">
                <a:solidFill>
                  <a:schemeClr val="tx1"/>
                </a:solidFill>
              </a:rPr>
              <a:t>البيانات الاحصائية </a:t>
            </a:r>
            <a:r>
              <a:rPr lang="ar-QA" dirty="0">
                <a:solidFill>
                  <a:schemeClr val="tx1"/>
                </a:solidFill>
              </a:rPr>
              <a:t>في الجهات المصدرية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968" y="1075383"/>
            <a:ext cx="45471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Q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التحديات الإحصائية</a:t>
            </a:r>
            <a:r>
              <a:rPr lang="ar-QA" sz="2200" b="1" dirty="0"/>
              <a:t> لرصد ومتابعة التقدم في تنفيذ الأهداف والغايات وسائل </a:t>
            </a:r>
            <a:r>
              <a:rPr lang="ar-QA" sz="2200" b="1" dirty="0" smtClean="0"/>
              <a:t>التنفيذ</a:t>
            </a:r>
            <a:endParaRPr lang="ar-QA" sz="22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67544" y="1101823"/>
            <a:ext cx="82089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04800" y="5091332"/>
            <a:ext cx="64008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 smtClean="0">
                <a:solidFill>
                  <a:schemeClr val="tx1"/>
                </a:solidFill>
              </a:rPr>
              <a:t>ضعف تطبيق الادلة الاحصائية في الجهات المصدرية</a:t>
            </a:r>
            <a:endParaRPr lang="ar-Q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2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146485"/>
            <a:ext cx="73152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>
                <a:solidFill>
                  <a:schemeClr val="tx1"/>
                </a:solidFill>
              </a:rPr>
              <a:t>قلة الكوادر الإحصائية ذات الخبرات المتراكمة خصوصاً في مجالات التنمية المستدامة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2344629"/>
            <a:ext cx="77724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>
                <a:solidFill>
                  <a:schemeClr val="tx1"/>
                </a:solidFill>
              </a:rPr>
              <a:t>عدم وجود قواعد </a:t>
            </a:r>
            <a:r>
              <a:rPr lang="ar-QA" dirty="0" smtClean="0">
                <a:solidFill>
                  <a:schemeClr val="tx1"/>
                </a:solidFill>
              </a:rPr>
              <a:t>بيانات منسقة تضمن </a:t>
            </a:r>
            <a:r>
              <a:rPr lang="ar-QA" dirty="0">
                <a:solidFill>
                  <a:schemeClr val="tx1"/>
                </a:solidFill>
              </a:rPr>
              <a:t>توفير البيانات في الوقت المناسب وبأفضل معايير الجودة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" y="3953461"/>
            <a:ext cx="68580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>
                <a:solidFill>
                  <a:schemeClr val="tx1"/>
                </a:solidFill>
              </a:rPr>
              <a:t>قلة اﻟﺘﺠﺎرب اﻟﺪوﻟﻴﺔ واﻟﻤﻤﺎرﺳﺎت اﻟﻨﺎﺟﺤﺔ ﻓﻲ ﻣﺠﺎل  قياس مؤشرات التنمية </a:t>
            </a:r>
            <a:r>
              <a:rPr lang="ar-QA" dirty="0" smtClean="0">
                <a:solidFill>
                  <a:schemeClr val="tx1"/>
                </a:solidFill>
              </a:rPr>
              <a:t>المستدامة</a:t>
            </a:r>
            <a:endParaRPr lang="ar-QA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4754880"/>
            <a:ext cx="64008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/>
            <a:r>
              <a:rPr lang="ar-QA" dirty="0">
                <a:solidFill>
                  <a:schemeClr val="tx1"/>
                </a:solidFill>
              </a:rPr>
              <a:t>ضعف آليات وأساليب ا</a:t>
            </a:r>
            <a:r>
              <a:rPr lang="ar-QA" dirty="0" smtClean="0">
                <a:solidFill>
                  <a:schemeClr val="tx1"/>
                </a:solidFill>
              </a:rPr>
              <a:t>لرصد الاحصائي في </a:t>
            </a:r>
            <a:r>
              <a:rPr lang="ar-QA" dirty="0">
                <a:solidFill>
                  <a:schemeClr val="tx1"/>
                </a:solidFill>
              </a:rPr>
              <a:t>المجالات التنموية بعيدا عن المؤشرات الكمية التقليدية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67544" y="1101823"/>
            <a:ext cx="82089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86072" y="1524000"/>
            <a:ext cx="8534400" cy="731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QA" dirty="0" smtClean="0">
                <a:solidFill>
                  <a:schemeClr val="tx1"/>
                </a:solidFill>
              </a:rPr>
              <a:t>بعض مؤشرات </a:t>
            </a:r>
            <a:r>
              <a:rPr lang="ar-QA" dirty="0">
                <a:solidFill>
                  <a:schemeClr val="tx1"/>
                </a:solidFill>
              </a:rPr>
              <a:t>التنمية </a:t>
            </a:r>
            <a:r>
              <a:rPr lang="ar-QA" dirty="0" smtClean="0">
                <a:solidFill>
                  <a:schemeClr val="tx1"/>
                </a:solidFill>
              </a:rPr>
              <a:t>المستدامة غير </a:t>
            </a:r>
            <a:r>
              <a:rPr lang="ar-QA" dirty="0">
                <a:solidFill>
                  <a:schemeClr val="tx1"/>
                </a:solidFill>
              </a:rPr>
              <a:t>متوفرة من المصادر التقليدية، مثل التعدادات السكانية والمسوح </a:t>
            </a:r>
            <a:r>
              <a:rPr lang="ar-QA" dirty="0" smtClean="0">
                <a:solidFill>
                  <a:schemeClr val="tx1"/>
                </a:solidFill>
              </a:rPr>
              <a:t>الأسرية، </a:t>
            </a:r>
            <a:r>
              <a:rPr lang="ar-QA" dirty="0">
                <a:solidFill>
                  <a:schemeClr val="tx1"/>
                </a:solidFill>
              </a:rPr>
              <a:t>على سبيل المثال </a:t>
            </a:r>
            <a:r>
              <a:rPr lang="ar-QA" dirty="0" smtClean="0">
                <a:solidFill>
                  <a:schemeClr val="tx1"/>
                </a:solidFill>
              </a:rPr>
              <a:t>«نوعية </a:t>
            </a:r>
            <a:r>
              <a:rPr lang="ar-QA" dirty="0">
                <a:solidFill>
                  <a:schemeClr val="tx1"/>
                </a:solidFill>
              </a:rPr>
              <a:t>الهواء، التنوع البيولوجي </a:t>
            </a:r>
            <a:r>
              <a:rPr lang="ar-QA" dirty="0" smtClean="0">
                <a:solidFill>
                  <a:schemeClr val="tx1"/>
                </a:solidFill>
              </a:rPr>
              <a:t>البحري» </a:t>
            </a:r>
            <a:r>
              <a:rPr lang="ar-QA" dirty="0">
                <a:solidFill>
                  <a:schemeClr val="tx1"/>
                </a:solidFill>
              </a:rPr>
              <a:t>وتتطلب أدوات جمع البيانات </a:t>
            </a:r>
            <a:r>
              <a:rPr lang="ar-QA" dirty="0" smtClean="0">
                <a:solidFill>
                  <a:schemeClr val="tx1"/>
                </a:solidFill>
              </a:rPr>
              <a:t>المتخصصة</a:t>
            </a:r>
            <a:endParaRPr lang="ar-Q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4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833384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QA" dirty="0">
                <a:solidFill>
                  <a:schemeClr val="tx1"/>
                </a:solidFill>
              </a:rPr>
              <a:t>مراجعة الخطط التنفيذية التي تضعها الجهات المختلفة والتنسيق فيما بينها والتأكد من تجانسها مع الخطة الاستراتيجية العامة  للتنمية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04800" y="2636912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QA" dirty="0">
                <a:solidFill>
                  <a:schemeClr val="tx1"/>
                </a:solidFill>
              </a:rPr>
              <a:t>إنشاء لجنة وطنية </a:t>
            </a:r>
            <a:r>
              <a:rPr lang="ar-QA" dirty="0" smtClean="0">
                <a:solidFill>
                  <a:schemeClr val="tx1"/>
                </a:solidFill>
              </a:rPr>
              <a:t>رفيعة </a:t>
            </a:r>
            <a:r>
              <a:rPr lang="ar-QA" dirty="0">
                <a:solidFill>
                  <a:schemeClr val="tx1"/>
                </a:solidFill>
              </a:rPr>
              <a:t>المستوى للتنمية المستدامة </a:t>
            </a:r>
            <a:r>
              <a:rPr lang="ar-QA" dirty="0" smtClean="0">
                <a:solidFill>
                  <a:schemeClr val="tx1"/>
                </a:solidFill>
              </a:rPr>
              <a:t>تعنى </a:t>
            </a:r>
            <a:r>
              <a:rPr lang="ar-QA" dirty="0">
                <a:solidFill>
                  <a:schemeClr val="tx1"/>
                </a:solidFill>
              </a:rPr>
              <a:t>بمتابعة </a:t>
            </a:r>
            <a:r>
              <a:rPr lang="ar-QA" dirty="0" smtClean="0">
                <a:solidFill>
                  <a:schemeClr val="tx1"/>
                </a:solidFill>
              </a:rPr>
              <a:t>تنفيذ أهداف التنمية </a:t>
            </a:r>
            <a:r>
              <a:rPr lang="ar-QA" dirty="0">
                <a:solidFill>
                  <a:schemeClr val="tx1"/>
                </a:solidFill>
              </a:rPr>
              <a:t>المستدامة بأبعادها </a:t>
            </a:r>
            <a:r>
              <a:rPr lang="ar-QA" dirty="0" smtClean="0">
                <a:solidFill>
                  <a:schemeClr val="tx1"/>
                </a:solidFill>
              </a:rPr>
              <a:t>المختلفة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3473015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r>
              <a:rPr lang="ar-QA" dirty="0">
                <a:solidFill>
                  <a:schemeClr val="tx1"/>
                </a:solidFill>
              </a:rPr>
              <a:t>توطين أهداف التنمية المستدامة ضمن استراتيجية التنمية الوطنية الثانية 2017 – 2022. وتحديد الآليات المتبعة لتحقيقها من خلال التشاور مع الجهات الحكومية واستطلاع رأي القطاع الخاص ومنظمات المجتمع </a:t>
            </a:r>
            <a:r>
              <a:rPr lang="ar-QA" dirty="0" smtClean="0">
                <a:solidFill>
                  <a:schemeClr val="tx1"/>
                </a:solidFill>
              </a:rPr>
              <a:t>المدني</a:t>
            </a:r>
            <a:endParaRPr lang="ar-QA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4318449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QA" dirty="0">
                <a:solidFill>
                  <a:schemeClr val="tx1"/>
                </a:solidFill>
              </a:rPr>
              <a:t>إعداد تقرير وطني حول تنفيذ مبادرة التنمية المستدامة بحيث يقيس التقدم الذي أحرزته دولة قطر في العديد من المجالات التنموية</a:t>
            </a:r>
          </a:p>
        </p:txBody>
      </p:sp>
      <p:sp>
        <p:nvSpPr>
          <p:cNvPr id="6" name="Rectangle 5"/>
          <p:cNvSpPr/>
          <p:nvPr/>
        </p:nvSpPr>
        <p:spPr>
          <a:xfrm>
            <a:off x="4458410" y="1052736"/>
            <a:ext cx="4355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Q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الحلول... </a:t>
            </a:r>
            <a:r>
              <a:rPr lang="ar-QA" sz="2200" b="1" dirty="0" smtClean="0"/>
              <a:t>وتكمن </a:t>
            </a:r>
            <a:r>
              <a:rPr lang="ar-QA" sz="2200" b="1" dirty="0"/>
              <a:t>هنا في ضمان توفير </a:t>
            </a:r>
            <a:endParaRPr lang="ar-QA" sz="2200" b="1" dirty="0" smtClean="0"/>
          </a:p>
          <a:p>
            <a:pPr algn="r" rtl="1"/>
            <a:r>
              <a:rPr lang="ar-Q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ar-QA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بيانات أفضل لحياة أفضل"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67544" y="1101823"/>
            <a:ext cx="82089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85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689368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r>
              <a:rPr lang="ar-QA" dirty="0">
                <a:solidFill>
                  <a:schemeClr val="tx1"/>
                </a:solidFill>
              </a:rPr>
              <a:t>السعي لتوفير قاعدة بيانات لمؤشرات التنمية </a:t>
            </a:r>
            <a:r>
              <a:rPr lang="ar-QA" dirty="0" smtClean="0">
                <a:solidFill>
                  <a:schemeClr val="tx1"/>
                </a:solidFill>
              </a:rPr>
              <a:t>المستدامة</a:t>
            </a:r>
            <a:endParaRPr lang="ar-QA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553464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r>
              <a:rPr lang="ar-QA" dirty="0">
                <a:solidFill>
                  <a:schemeClr val="tx1"/>
                </a:solidFill>
              </a:rPr>
              <a:t>توطين التكنولوجيا الملائمة  في مجال انتاج البيانات لتصبح أساسا تبنى عليه القرارات السليمة لدعم التنمية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3489568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r>
              <a:rPr lang="ar-QA" dirty="0">
                <a:solidFill>
                  <a:schemeClr val="tx1"/>
                </a:solidFill>
              </a:rPr>
              <a:t>تأهيل </a:t>
            </a:r>
            <a:r>
              <a:rPr lang="ar-QA" dirty="0" smtClean="0">
                <a:solidFill>
                  <a:schemeClr val="tx1"/>
                </a:solidFill>
              </a:rPr>
              <a:t>وتدريب الكوادر </a:t>
            </a:r>
            <a:r>
              <a:rPr lang="ar-QA" dirty="0">
                <a:solidFill>
                  <a:schemeClr val="tx1"/>
                </a:solidFill>
              </a:rPr>
              <a:t>الوطنية وبناء القدرات </a:t>
            </a:r>
            <a:r>
              <a:rPr lang="ar-QA" dirty="0" smtClean="0">
                <a:solidFill>
                  <a:schemeClr val="tx1"/>
                </a:solidFill>
              </a:rPr>
              <a:t>الاحصائية في </a:t>
            </a:r>
            <a:r>
              <a:rPr lang="ar-QA" dirty="0">
                <a:solidFill>
                  <a:schemeClr val="tx1"/>
                </a:solidFill>
              </a:rPr>
              <a:t>مجال التنمية المستدامة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4425672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QA" dirty="0">
                <a:solidFill>
                  <a:schemeClr val="tx1"/>
                </a:solidFill>
              </a:rPr>
              <a:t>تطوير السجلات الإدارية والإحصائية بما يلبي الحاجيات الإحصائية لحساب المؤشرات الجديدة في أهداف التنمية المستدامة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67544" y="1101823"/>
            <a:ext cx="82089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94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977400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r>
              <a:rPr lang="ar-QA" dirty="0">
                <a:solidFill>
                  <a:schemeClr val="tx1"/>
                </a:solidFill>
              </a:rPr>
              <a:t>البحث عن التجارب الإحصائية  الناجحة في تطوير العمل الإحصائي في جميع مجالات أهداف التنمية المستدامة للاستفادة منهم في هذا المجال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04800" y="2841496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r>
              <a:rPr lang="ar-QA" dirty="0">
                <a:solidFill>
                  <a:schemeClr val="tx1"/>
                </a:solidFill>
              </a:rPr>
              <a:t>تعميم استخدام الربط الإلكتروني لقواعد البيانات مع الجهات المنتجة من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ar-QA" dirty="0">
                <a:solidFill>
                  <a:schemeClr val="tx1"/>
                </a:solidFill>
              </a:rPr>
              <a:t>أجل الحصول على البيانات في الأوقات المناسبة لقياس ومتابعة المؤشرات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3777600"/>
            <a:ext cx="8534400" cy="731520"/>
          </a:xfrm>
          <a:prstGeom prst="round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1">
              <a:lnSpc>
                <a:spcPct val="150000"/>
              </a:lnSpc>
            </a:pPr>
            <a:r>
              <a:rPr lang="ar-QA" dirty="0">
                <a:solidFill>
                  <a:schemeClr val="tx1"/>
                </a:solidFill>
              </a:rPr>
              <a:t>الاستفادة من الدعم الفني المتاح من المؤسسات والمنظمات الاقليمية والدولية  في هذا المجال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67544" y="1101823"/>
            <a:ext cx="82089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78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5683314"/>
            <a:ext cx="27158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QA" sz="3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بيانات أفضل لحياة أفضل</a:t>
            </a:r>
            <a:endParaRPr lang="ar-QA" sz="3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2793122"/>
            <a:ext cx="280831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QA" sz="8800" b="1" dirty="0" smtClean="0"/>
              <a:t>شكراً</a:t>
            </a:r>
            <a:endParaRPr lang="ar-QA" sz="8800" b="1" dirty="0"/>
          </a:p>
        </p:txBody>
      </p:sp>
    </p:spTree>
    <p:extLst>
      <p:ext uri="{BB962C8B-B14F-4D97-AF65-F5344CB8AC3E}">
        <p14:creationId xmlns:p14="http://schemas.microsoft.com/office/powerpoint/2010/main" xmlns="" val="3425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482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مؤشرات التنمية المستدامة (التحديات والحلول)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N</dc:title>
  <dc:creator>RANJAN Rajiv</dc:creator>
  <cp:lastModifiedBy>user</cp:lastModifiedBy>
  <cp:revision>26</cp:revision>
  <dcterms:created xsi:type="dcterms:W3CDTF">2016-10-06T10:48:03Z</dcterms:created>
  <dcterms:modified xsi:type="dcterms:W3CDTF">2016-10-10T21:24:12Z</dcterms:modified>
</cp:coreProperties>
</file>