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64" r:id="rId3"/>
    <p:sldId id="273" r:id="rId4"/>
    <p:sldId id="265" r:id="rId5"/>
    <p:sldId id="274" r:id="rId6"/>
    <p:sldId id="266" r:id="rId7"/>
    <p:sldId id="278" r:id="rId8"/>
    <p:sldId id="280" r:id="rId9"/>
    <p:sldId id="275" r:id="rId10"/>
    <p:sldId id="279" r:id="rId11"/>
    <p:sldId id="281" r:id="rId12"/>
    <p:sldId id="267" r:id="rId13"/>
    <p:sldId id="283" r:id="rId14"/>
    <p:sldId id="276" r:id="rId15"/>
    <p:sldId id="284" r:id="rId16"/>
    <p:sldId id="277" r:id="rId17"/>
    <p:sldId id="269" r:id="rId18"/>
    <p:sldId id="28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934B-89F1-4A58-A6CA-A0820C2B31B7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A7F57-42AD-4C45-BC75-DFE7FE2C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situation: SDGs, 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A7F57-42AD-4C45-BC75-DFE7FE2CC6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7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do planning</a:t>
            </a:r>
            <a:r>
              <a:rPr lang="en-GB" baseline="0" dirty="0" smtClean="0"/>
              <a:t> for development data?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A7F57-42AD-4C45-BC75-DFE7FE2CC6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aris21.org/" TargetMode="External"/><Relationship Id="rId5" Type="http://schemas.openxmlformats.org/officeDocument/2006/relationships/hyperlink" Target="mailto:contact@paris21.org" TargetMode="Externa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08519" y="4580642"/>
            <a:ext cx="8404722" cy="1481007"/>
          </a:xfrm>
          <a:custGeom>
            <a:avLst/>
            <a:gdLst>
              <a:gd name="connsiteX0" fmla="*/ 444447 w 8404727"/>
              <a:gd name="connsiteY0" fmla="*/ 821 h 1510553"/>
              <a:gd name="connsiteX1" fmla="*/ 640953 w 8404727"/>
              <a:gd name="connsiteY1" fmla="*/ 10192 h 1510553"/>
              <a:gd name="connsiteX2" fmla="*/ 5654081 w 8404727"/>
              <a:gd name="connsiteY2" fmla="*/ 1199893 h 1510553"/>
              <a:gd name="connsiteX3" fmla="*/ 8404695 w 8404727"/>
              <a:gd name="connsiteY3" fmla="*/ 418348 h 1510553"/>
              <a:gd name="connsiteX4" fmla="*/ 5625492 w 8404727"/>
              <a:gd name="connsiteY4" fmla="*/ 1466208 h 1510553"/>
              <a:gd name="connsiteX5" fmla="*/ 3321276 w 8404727"/>
              <a:gd name="connsiteY5" fmla="*/ 1276461 h 1510553"/>
              <a:gd name="connsiteX6" fmla="*/ 1243403 w 8404727"/>
              <a:gd name="connsiteY6" fmla="*/ 913762 h 1510553"/>
              <a:gd name="connsiteX7" fmla="*/ 0 w 8404727"/>
              <a:gd name="connsiteY7" fmla="*/ 904317 h 1510553"/>
              <a:gd name="connsiteX8" fmla="*/ 0 w 8404727"/>
              <a:gd name="connsiteY8" fmla="*/ 18625 h 1510553"/>
              <a:gd name="connsiteX9" fmla="*/ 444447 w 8404727"/>
              <a:gd name="connsiteY9" fmla="*/ 821 h 1510553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0858"/>
              <a:gd name="connsiteX1" fmla="*/ 640953 w 8404722"/>
              <a:gd name="connsiteY1" fmla="*/ 10192 h 1480858"/>
              <a:gd name="connsiteX2" fmla="*/ 5654081 w 8404722"/>
              <a:gd name="connsiteY2" fmla="*/ 1199893 h 1480858"/>
              <a:gd name="connsiteX3" fmla="*/ 8404695 w 8404722"/>
              <a:gd name="connsiteY3" fmla="*/ 418348 h 1480858"/>
              <a:gd name="connsiteX4" fmla="*/ 5625492 w 8404722"/>
              <a:gd name="connsiteY4" fmla="*/ 1466208 h 1480858"/>
              <a:gd name="connsiteX5" fmla="*/ 3197708 w 8404722"/>
              <a:gd name="connsiteY5" fmla="*/ 1004612 h 1480858"/>
              <a:gd name="connsiteX6" fmla="*/ 1243403 w 8404722"/>
              <a:gd name="connsiteY6" fmla="*/ 913762 h 1480858"/>
              <a:gd name="connsiteX7" fmla="*/ 0 w 8404722"/>
              <a:gd name="connsiteY7" fmla="*/ 904317 h 1480858"/>
              <a:gd name="connsiteX8" fmla="*/ 0 w 8404722"/>
              <a:gd name="connsiteY8" fmla="*/ 18625 h 1480858"/>
              <a:gd name="connsiteX9" fmla="*/ 444447 w 8404722"/>
              <a:gd name="connsiteY9" fmla="*/ 821 h 1480858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617"/>
              <a:gd name="connsiteX1" fmla="*/ 640953 w 8404722"/>
              <a:gd name="connsiteY1" fmla="*/ 10192 h 1479617"/>
              <a:gd name="connsiteX2" fmla="*/ 5654081 w 8404722"/>
              <a:gd name="connsiteY2" fmla="*/ 1199893 h 1479617"/>
              <a:gd name="connsiteX3" fmla="*/ 8404695 w 8404722"/>
              <a:gd name="connsiteY3" fmla="*/ 418348 h 1479617"/>
              <a:gd name="connsiteX4" fmla="*/ 5625492 w 8404722"/>
              <a:gd name="connsiteY4" fmla="*/ 1466208 h 1479617"/>
              <a:gd name="connsiteX5" fmla="*/ 3197708 w 8404722"/>
              <a:gd name="connsiteY5" fmla="*/ 1004612 h 1479617"/>
              <a:gd name="connsiteX6" fmla="*/ 1231046 w 8404722"/>
              <a:gd name="connsiteY6" fmla="*/ 901405 h 1479617"/>
              <a:gd name="connsiteX7" fmla="*/ 0 w 8404722"/>
              <a:gd name="connsiteY7" fmla="*/ 904317 h 1479617"/>
              <a:gd name="connsiteX8" fmla="*/ 0 w 8404722"/>
              <a:gd name="connsiteY8" fmla="*/ 18625 h 1479617"/>
              <a:gd name="connsiteX9" fmla="*/ 444447 w 8404722"/>
              <a:gd name="connsiteY9" fmla="*/ 821 h 1479617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4722" h="1481007">
                <a:moveTo>
                  <a:pt x="444447" y="821"/>
                </a:moveTo>
                <a:cubicBezTo>
                  <a:pt x="509878" y="2191"/>
                  <a:pt x="575550" y="5278"/>
                  <a:pt x="640953" y="10192"/>
                </a:cubicBezTo>
                <a:cubicBezTo>
                  <a:pt x="1687405" y="88822"/>
                  <a:pt x="4360124" y="1131867"/>
                  <a:pt x="5654081" y="1199893"/>
                </a:cubicBezTo>
                <a:cubicBezTo>
                  <a:pt x="6948038" y="1267919"/>
                  <a:pt x="7971140" y="629770"/>
                  <a:pt x="8404695" y="418348"/>
                </a:cubicBezTo>
                <a:cubicBezTo>
                  <a:pt x="8413031" y="703636"/>
                  <a:pt x="6497442" y="1364379"/>
                  <a:pt x="5625492" y="1466208"/>
                </a:cubicBezTo>
                <a:cubicBezTo>
                  <a:pt x="4753542" y="1568038"/>
                  <a:pt x="4031094" y="1114032"/>
                  <a:pt x="3172995" y="1029325"/>
                </a:cubicBezTo>
                <a:cubicBezTo>
                  <a:pt x="2314896" y="944618"/>
                  <a:pt x="2684003" y="851618"/>
                  <a:pt x="1297034" y="873124"/>
                </a:cubicBezTo>
                <a:cubicBezTo>
                  <a:pt x="-89935" y="894630"/>
                  <a:pt x="410349" y="903346"/>
                  <a:pt x="0" y="904317"/>
                </a:cubicBezTo>
                <a:lnTo>
                  <a:pt x="0" y="18625"/>
                </a:lnTo>
                <a:cubicBezTo>
                  <a:pt x="142589" y="3695"/>
                  <a:pt x="292875" y="-2351"/>
                  <a:pt x="444447" y="821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9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20993287">
            <a:off x="-195428" y="4805476"/>
            <a:ext cx="9554563" cy="1797726"/>
          </a:xfrm>
          <a:custGeom>
            <a:avLst/>
            <a:gdLst/>
            <a:ahLst/>
            <a:cxnLst/>
            <a:rect l="l" t="t" r="r" b="b"/>
            <a:pathLst>
              <a:path w="9554563" h="1797726">
                <a:moveTo>
                  <a:pt x="9554563" y="96173"/>
                </a:moveTo>
                <a:lnTo>
                  <a:pt x="9443876" y="716825"/>
                </a:lnTo>
                <a:cubicBezTo>
                  <a:pt x="9063881" y="767729"/>
                  <a:pt x="8680427" y="823648"/>
                  <a:pt x="8458596" y="922958"/>
                </a:cubicBezTo>
                <a:cubicBezTo>
                  <a:pt x="7959689" y="1146310"/>
                  <a:pt x="7304906" y="1801018"/>
                  <a:pt x="6057097" y="1797714"/>
                </a:cubicBezTo>
                <a:cubicBezTo>
                  <a:pt x="4809289" y="1794410"/>
                  <a:pt x="2884734" y="798597"/>
                  <a:pt x="971747" y="903132"/>
                </a:cubicBezTo>
                <a:cubicBezTo>
                  <a:pt x="557977" y="925742"/>
                  <a:pt x="242423" y="950221"/>
                  <a:pt x="0" y="971209"/>
                </a:cubicBezTo>
                <a:lnTo>
                  <a:pt x="167236" y="33479"/>
                </a:lnTo>
                <a:cubicBezTo>
                  <a:pt x="738887" y="-45859"/>
                  <a:pt x="1541621" y="12008"/>
                  <a:pt x="2505790" y="247966"/>
                </a:cubicBezTo>
                <a:cubicBezTo>
                  <a:pt x="3511539" y="494100"/>
                  <a:pt x="5137859" y="1410884"/>
                  <a:pt x="6128785" y="1519238"/>
                </a:cubicBezTo>
                <a:cubicBezTo>
                  <a:pt x="7119712" y="1627592"/>
                  <a:pt x="7722314" y="1125134"/>
                  <a:pt x="8451350" y="898089"/>
                </a:cubicBezTo>
                <a:cubicBezTo>
                  <a:pt x="8846698" y="720799"/>
                  <a:pt x="9233358" y="367020"/>
                  <a:pt x="9554563" y="96173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4000">
                <a:schemeClr val="accent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40388" y="5146675"/>
            <a:ext cx="2595562" cy="1711325"/>
          </a:xfrm>
          <a:custGeom>
            <a:avLst/>
            <a:gdLst/>
            <a:ahLst/>
            <a:cxnLst/>
            <a:rect l="l" t="t" r="r" b="b"/>
            <a:pathLst>
              <a:path w="2595744" h="1710841">
                <a:moveTo>
                  <a:pt x="2595744" y="0"/>
                </a:moveTo>
                <a:cubicBezTo>
                  <a:pt x="1888149" y="432959"/>
                  <a:pt x="1613342" y="1216865"/>
                  <a:pt x="855755" y="1710841"/>
                </a:cubicBezTo>
                <a:lnTo>
                  <a:pt x="0" y="1710841"/>
                </a:lnTo>
                <a:cubicBezTo>
                  <a:pt x="1092084" y="1434325"/>
                  <a:pt x="1774717" y="362621"/>
                  <a:pt x="2595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20376920">
            <a:off x="6877050" y="5376863"/>
            <a:ext cx="1628775" cy="1352550"/>
          </a:xfrm>
          <a:custGeom>
            <a:avLst/>
            <a:gdLst/>
            <a:ahLst/>
            <a:cxnLst/>
            <a:rect l="l" t="t" r="r" b="b"/>
            <a:pathLst>
              <a:path w="1629313" h="1352689">
                <a:moveTo>
                  <a:pt x="1629313" y="0"/>
                </a:moveTo>
                <a:cubicBezTo>
                  <a:pt x="1076123" y="338483"/>
                  <a:pt x="787451" y="891462"/>
                  <a:pt x="325581" y="1352689"/>
                </a:cubicBezTo>
                <a:lnTo>
                  <a:pt x="0" y="1231706"/>
                </a:lnTo>
                <a:cubicBezTo>
                  <a:pt x="591087" y="804422"/>
                  <a:pt x="1079127" y="243000"/>
                  <a:pt x="1629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6794567" flipH="1">
            <a:off x="8190707" y="4279106"/>
            <a:ext cx="1020762" cy="796925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9578799" flipH="1">
            <a:off x="8108950" y="4691063"/>
            <a:ext cx="1190625" cy="231775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7744700" flipH="1">
            <a:off x="8260556" y="4499769"/>
            <a:ext cx="885825" cy="693738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1"/>
                </a:moveTo>
                <a:lnTo>
                  <a:pt x="148872" y="693503"/>
                </a:lnTo>
                <a:cubicBezTo>
                  <a:pt x="362548" y="431252"/>
                  <a:pt x="585059" y="183950"/>
                  <a:pt x="885696" y="0"/>
                </a:cubicBezTo>
                <a:cubicBezTo>
                  <a:pt x="580532" y="134780"/>
                  <a:pt x="294487" y="367522"/>
                  <a:pt x="0" y="621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3850" y="5399088"/>
            <a:ext cx="4464050" cy="1266825"/>
            <a:chOff x="323528" y="5133389"/>
            <a:chExt cx="4464496" cy="126710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3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3" name="Freeform 2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FB10E5-A21F-4D5D-8C4F-338206D33C3E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C9DD19D-BA81-49AF-A865-D19C9EC66705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38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BAC240F-0F1A-4F7A-A233-12638ACA2895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3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5B32457-B45C-41FF-8A94-8747C0637CCD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38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4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CCFF664-E5DB-43AF-B7C9-A122FF26472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8275" y="1943100"/>
            <a:ext cx="7418388" cy="4821238"/>
            <a:chOff x="2708755" y="1942873"/>
            <a:chExt cx="7418651" cy="4821268"/>
          </a:xfrm>
        </p:grpSpPr>
        <p:sp>
          <p:nvSpPr>
            <p:cNvPr id="3" name="Freeform 2"/>
            <p:cNvSpPr/>
            <p:nvPr userDrawn="1"/>
          </p:nvSpPr>
          <p:spPr>
            <a:xfrm rot="20905490">
              <a:off x="2708755" y="4665453"/>
              <a:ext cx="4613439" cy="1933587"/>
            </a:xfrm>
            <a:custGeom>
              <a:avLst/>
              <a:gdLst/>
              <a:ahLst/>
              <a:cxnLst/>
              <a:rect l="l" t="t" r="r" b="b"/>
              <a:pathLst>
                <a:path w="4612898" h="1934114">
                  <a:moveTo>
                    <a:pt x="4612898" y="0"/>
                  </a:moveTo>
                  <a:cubicBezTo>
                    <a:pt x="4471153" y="631508"/>
                    <a:pt x="3026525" y="1288311"/>
                    <a:pt x="920761" y="1934114"/>
                  </a:cubicBezTo>
                  <a:lnTo>
                    <a:pt x="0" y="1745525"/>
                  </a:lnTo>
                  <a:cubicBezTo>
                    <a:pt x="2218770" y="1311355"/>
                    <a:pt x="3806955" y="547091"/>
                    <a:pt x="4612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 rot="20298777">
              <a:off x="3319965" y="1942873"/>
              <a:ext cx="6807441" cy="4051325"/>
            </a:xfrm>
            <a:custGeom>
              <a:avLst/>
              <a:gdLst/>
              <a:ahLst/>
              <a:cxnLst/>
              <a:rect l="l" t="t" r="r" b="b"/>
              <a:pathLst>
                <a:path w="6807604" h="4050863">
                  <a:moveTo>
                    <a:pt x="6807604" y="0"/>
                  </a:moveTo>
                  <a:lnTo>
                    <a:pt x="6445805" y="909760"/>
                  </a:lnTo>
                  <a:cubicBezTo>
                    <a:pt x="5504152" y="1280980"/>
                    <a:pt x="4501723" y="1967179"/>
                    <a:pt x="3620478" y="2413270"/>
                  </a:cubicBezTo>
                  <a:cubicBezTo>
                    <a:pt x="2551768" y="2954257"/>
                    <a:pt x="1889175" y="3508835"/>
                    <a:pt x="677057" y="4050863"/>
                  </a:cubicBezTo>
                  <a:lnTo>
                    <a:pt x="0" y="3781606"/>
                  </a:lnTo>
                  <a:cubicBezTo>
                    <a:pt x="1279027" y="3381413"/>
                    <a:pt x="2376245" y="2724439"/>
                    <a:pt x="3600088" y="2343294"/>
                  </a:cubicBezTo>
                  <a:cubicBezTo>
                    <a:pt x="4755266" y="1825268"/>
                    <a:pt x="5884083" y="771732"/>
                    <a:pt x="68076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905490">
              <a:off x="4969435" y="4481302"/>
              <a:ext cx="2343233" cy="2282839"/>
            </a:xfrm>
            <a:custGeom>
              <a:avLst/>
              <a:gdLst/>
              <a:ahLst/>
              <a:cxnLst/>
              <a:rect l="l" t="t" r="r" b="b"/>
              <a:pathLst>
                <a:path w="2343018" h="2282977">
                  <a:moveTo>
                    <a:pt x="2343018" y="0"/>
                  </a:moveTo>
                  <a:cubicBezTo>
                    <a:pt x="1490377" y="553923"/>
                    <a:pt x="1163474" y="1478519"/>
                    <a:pt x="588039" y="2282977"/>
                  </a:cubicBezTo>
                  <a:lnTo>
                    <a:pt x="0" y="2162536"/>
                  </a:lnTo>
                  <a:cubicBezTo>
                    <a:pt x="860888" y="1346680"/>
                    <a:pt x="1407171" y="413330"/>
                    <a:pt x="2343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19682410">
              <a:off x="5485391" y="4709903"/>
              <a:ext cx="2243217" cy="1873262"/>
            </a:xfrm>
            <a:custGeom>
              <a:avLst/>
              <a:gdLst/>
              <a:ahLst/>
              <a:cxnLst/>
              <a:rect l="l" t="t" r="r" b="b"/>
              <a:pathLst>
                <a:path w="2243186" h="1873174">
                  <a:moveTo>
                    <a:pt x="2243186" y="0"/>
                  </a:moveTo>
                  <a:cubicBezTo>
                    <a:pt x="1483350" y="464923"/>
                    <a:pt x="883054" y="1213103"/>
                    <a:pt x="334813" y="1873174"/>
                  </a:cubicBezTo>
                  <a:lnTo>
                    <a:pt x="0" y="1664285"/>
                  </a:lnTo>
                  <a:cubicBezTo>
                    <a:pt x="736908" y="1035373"/>
                    <a:pt x="1477611" y="338127"/>
                    <a:pt x="2243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6100057" flipH="1">
              <a:off x="7018207" y="2081749"/>
              <a:ext cx="2170127" cy="2146376"/>
            </a:xfrm>
            <a:custGeom>
              <a:avLst/>
              <a:gdLst/>
              <a:ahLst/>
              <a:cxnLst/>
              <a:rect l="l" t="t" r="r" b="b"/>
              <a:pathLst>
                <a:path w="2169303" h="2146521">
                  <a:moveTo>
                    <a:pt x="0" y="2146521"/>
                  </a:moveTo>
                  <a:lnTo>
                    <a:pt x="294387" y="2137960"/>
                  </a:lnTo>
                  <a:cubicBezTo>
                    <a:pt x="829312" y="1345591"/>
                    <a:pt x="1359124" y="495728"/>
                    <a:pt x="2169303" y="0"/>
                  </a:cubicBezTo>
                  <a:cubicBezTo>
                    <a:pt x="1361693" y="356695"/>
                    <a:pt x="711630" y="1298128"/>
                    <a:pt x="0" y="214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8884289" flipH="1">
              <a:off x="6795958" y="3167627"/>
              <a:ext cx="2754330" cy="730276"/>
            </a:xfrm>
            <a:custGeom>
              <a:avLst/>
              <a:gdLst/>
              <a:ahLst/>
              <a:cxnLst/>
              <a:rect l="l" t="t" r="r" b="b"/>
              <a:pathLst>
                <a:path w="2753198" h="729256">
                  <a:moveTo>
                    <a:pt x="0" y="367145"/>
                  </a:moveTo>
                  <a:lnTo>
                    <a:pt x="365436" y="729256"/>
                  </a:lnTo>
                  <a:cubicBezTo>
                    <a:pt x="1424220" y="398577"/>
                    <a:pt x="2258941" y="44386"/>
                    <a:pt x="2753198" y="113692"/>
                  </a:cubicBezTo>
                  <a:cubicBezTo>
                    <a:pt x="1664059" y="-189538"/>
                    <a:pt x="946190" y="190170"/>
                    <a:pt x="0" y="367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7050190" flipH="1">
              <a:off x="7342855" y="2808039"/>
              <a:ext cx="1609735" cy="1866966"/>
            </a:xfrm>
            <a:custGeom>
              <a:avLst/>
              <a:gdLst/>
              <a:ahLst/>
              <a:cxnLst/>
              <a:rect l="l" t="t" r="r" b="b"/>
              <a:pathLst>
                <a:path w="1609950" h="1866808">
                  <a:moveTo>
                    <a:pt x="0" y="1757425"/>
                  </a:moveTo>
                  <a:lnTo>
                    <a:pt x="433237" y="1866808"/>
                  </a:lnTo>
                  <a:cubicBezTo>
                    <a:pt x="756201" y="1176317"/>
                    <a:pt x="895711" y="437023"/>
                    <a:pt x="1609950" y="0"/>
                  </a:cubicBezTo>
                  <a:cubicBezTo>
                    <a:pt x="885948" y="319769"/>
                    <a:pt x="538913" y="1068496"/>
                    <a:pt x="0" y="17574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1332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7687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4042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71513" y="501332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twitter.com/ContactPARIS21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71513" y="5475288"/>
            <a:ext cx="375647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</a:rPr>
              <a:t>facebook.com/ContactPARIS21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71513" y="594042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youtube.com/PARIS21OECD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07950" y="3013075"/>
            <a:ext cx="35163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prstClr val="black"/>
                </a:solidFill>
              </a:rPr>
              <a:t>PARIS21 Secretariat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OECD/DCD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4 Quai du Point du Jour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</a:rPr>
              <a:t>92100 Boulogne-Billancourt, 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hlinkClick r:id="rId5"/>
              </a:rPr>
              <a:t>contact@paris21.org</a:t>
            </a:r>
            <a:endParaRPr lang="en-GB" altLang="en-US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prstClr val="black"/>
                </a:solidFill>
                <a:hlinkClick r:id="rId6"/>
              </a:rPr>
              <a:t>www.paris21.org</a:t>
            </a:r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77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3338" y="4579938"/>
            <a:ext cx="8329613" cy="1476375"/>
          </a:xfrm>
          <a:custGeom>
            <a:avLst/>
            <a:gdLst/>
            <a:ahLst/>
            <a:cxnLst/>
            <a:rect l="l" t="t" r="r" b="b"/>
            <a:pathLst>
              <a:path w="8329436" h="1475155">
                <a:moveTo>
                  <a:pt x="369156" y="807"/>
                </a:moveTo>
                <a:cubicBezTo>
                  <a:pt x="434587" y="2177"/>
                  <a:pt x="500259" y="5264"/>
                  <a:pt x="565662" y="10178"/>
                </a:cubicBezTo>
                <a:cubicBezTo>
                  <a:pt x="1612114" y="88808"/>
                  <a:pt x="4284833" y="1131853"/>
                  <a:pt x="5578790" y="1199879"/>
                </a:cubicBezTo>
                <a:cubicBezTo>
                  <a:pt x="6872747" y="1267905"/>
                  <a:pt x="7895849" y="629756"/>
                  <a:pt x="8329404" y="418334"/>
                </a:cubicBezTo>
                <a:cubicBezTo>
                  <a:pt x="8337740" y="703622"/>
                  <a:pt x="6743750" y="1383625"/>
                  <a:pt x="5550201" y="1466194"/>
                </a:cubicBezTo>
                <a:cubicBezTo>
                  <a:pt x="4356652" y="1548763"/>
                  <a:pt x="2209800" y="1036764"/>
                  <a:pt x="1168112" y="913748"/>
                </a:cubicBezTo>
                <a:cubicBezTo>
                  <a:pt x="692613" y="857596"/>
                  <a:pt x="302258" y="886211"/>
                  <a:pt x="0" y="900771"/>
                </a:cubicBezTo>
                <a:lnTo>
                  <a:pt x="0" y="13213"/>
                </a:lnTo>
                <a:cubicBezTo>
                  <a:pt x="119681" y="1855"/>
                  <a:pt x="243980" y="-1813"/>
                  <a:pt x="369156" y="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rot="20993287">
            <a:off x="-119063" y="4799013"/>
            <a:ext cx="9477376" cy="1797050"/>
          </a:xfrm>
          <a:custGeom>
            <a:avLst/>
            <a:gdLst/>
            <a:ahLst/>
            <a:cxnLst/>
            <a:rect l="l" t="t" r="r" b="b"/>
            <a:pathLst>
              <a:path w="9476932" h="1796983">
                <a:moveTo>
                  <a:pt x="9476932" y="95430"/>
                </a:moveTo>
                <a:lnTo>
                  <a:pt x="9366244" y="716082"/>
                </a:lnTo>
                <a:cubicBezTo>
                  <a:pt x="8986249" y="766986"/>
                  <a:pt x="8602795" y="822905"/>
                  <a:pt x="8380964" y="922215"/>
                </a:cubicBezTo>
                <a:cubicBezTo>
                  <a:pt x="7882057" y="1145567"/>
                  <a:pt x="7227274" y="1800275"/>
                  <a:pt x="5979465" y="1796971"/>
                </a:cubicBezTo>
                <a:cubicBezTo>
                  <a:pt x="4731657" y="1793667"/>
                  <a:pt x="2807102" y="797854"/>
                  <a:pt x="894115" y="902389"/>
                </a:cubicBezTo>
                <a:cubicBezTo>
                  <a:pt x="523154" y="922660"/>
                  <a:pt x="231136" y="944433"/>
                  <a:pt x="0" y="964003"/>
                </a:cubicBezTo>
                <a:lnTo>
                  <a:pt x="167518" y="24690"/>
                </a:lnTo>
                <a:cubicBezTo>
                  <a:pt x="733051" y="-41096"/>
                  <a:pt x="1506914" y="21770"/>
                  <a:pt x="2428158" y="247223"/>
                </a:cubicBezTo>
                <a:cubicBezTo>
                  <a:pt x="3433907" y="493357"/>
                  <a:pt x="5060227" y="1410141"/>
                  <a:pt x="6051153" y="1518495"/>
                </a:cubicBezTo>
                <a:cubicBezTo>
                  <a:pt x="7042080" y="1626849"/>
                  <a:pt x="7644682" y="1124391"/>
                  <a:pt x="8373718" y="897346"/>
                </a:cubicBezTo>
                <a:cubicBezTo>
                  <a:pt x="8769066" y="720056"/>
                  <a:pt x="9155726" y="366277"/>
                  <a:pt x="9476932" y="9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8950" y="5146675"/>
            <a:ext cx="2667000" cy="1730375"/>
          </a:xfrm>
          <a:custGeom>
            <a:avLst/>
            <a:gdLst/>
            <a:ahLst/>
            <a:cxnLst/>
            <a:rect l="l" t="t" r="r" b="b"/>
            <a:pathLst>
              <a:path w="2667621" h="1729576">
                <a:moveTo>
                  <a:pt x="2667621" y="0"/>
                </a:moveTo>
                <a:cubicBezTo>
                  <a:pt x="1951377" y="438251"/>
                  <a:pt x="1678566" y="1236079"/>
                  <a:pt x="900141" y="1729576"/>
                </a:cubicBezTo>
                <a:lnTo>
                  <a:pt x="0" y="1729576"/>
                </a:lnTo>
                <a:cubicBezTo>
                  <a:pt x="1134118" y="1481623"/>
                  <a:pt x="1828607" y="370565"/>
                  <a:pt x="2667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376920">
            <a:off x="6864350" y="5380038"/>
            <a:ext cx="1644650" cy="1365250"/>
          </a:xfrm>
          <a:custGeom>
            <a:avLst/>
            <a:gdLst/>
            <a:ahLst/>
            <a:cxnLst/>
            <a:rect l="l" t="t" r="r" b="b"/>
            <a:pathLst>
              <a:path w="1644489" h="1365087">
                <a:moveTo>
                  <a:pt x="1644489" y="0"/>
                </a:moveTo>
                <a:cubicBezTo>
                  <a:pt x="1086410" y="341474"/>
                  <a:pt x="797545" y="901253"/>
                  <a:pt x="328666" y="1365087"/>
                </a:cubicBezTo>
                <a:lnTo>
                  <a:pt x="0" y="1242957"/>
                </a:lnTo>
                <a:cubicBezTo>
                  <a:pt x="597839" y="814141"/>
                  <a:pt x="1089552" y="245098"/>
                  <a:pt x="1644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6794567" flipH="1">
            <a:off x="8190707" y="4279106"/>
            <a:ext cx="1020762" cy="796925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9578799" flipH="1">
            <a:off x="8108950" y="4691063"/>
            <a:ext cx="1190625" cy="231775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7744700" flipH="1">
            <a:off x="8260556" y="4499769"/>
            <a:ext cx="885825" cy="693738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2"/>
                </a:moveTo>
                <a:lnTo>
                  <a:pt x="148872" y="693503"/>
                </a:lnTo>
                <a:cubicBezTo>
                  <a:pt x="362548" y="431253"/>
                  <a:pt x="585059" y="183951"/>
                  <a:pt x="885696" y="0"/>
                </a:cubicBezTo>
                <a:cubicBezTo>
                  <a:pt x="580532" y="134781"/>
                  <a:pt x="294487" y="367522"/>
                  <a:pt x="0" y="621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3850" y="5399088"/>
            <a:ext cx="4464050" cy="1266825"/>
            <a:chOff x="323528" y="5133389"/>
            <a:chExt cx="4464496" cy="126710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st</a:t>
              </a:r>
              <a:r>
                <a:rPr lang="en-GB" sz="1400" b="1" dirty="0">
                  <a:ln w="1270">
                    <a:solidFill>
                      <a:srgbClr val="F8CF58">
                        <a:alpha val="29000"/>
                      </a:srgbClr>
                    </a:solidFill>
                  </a:ln>
                  <a:solidFill>
                    <a:srgbClr val="B7D28B"/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>
            <a:lvl1pPr>
              <a:defRPr>
                <a:ln w="3175"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0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295375"/>
            <a:ext cx="7088788" cy="1725189"/>
          </a:xfrm>
          <a:custGeom>
            <a:avLst/>
            <a:gdLst/>
            <a:ahLst/>
            <a:cxnLst/>
            <a:rect l="l" t="t" r="r" b="b"/>
            <a:pathLst>
              <a:path w="7088788" h="1725189">
                <a:moveTo>
                  <a:pt x="0" y="0"/>
                </a:moveTo>
                <a:cubicBezTo>
                  <a:pt x="764530" y="201841"/>
                  <a:pt x="1908543" y="670858"/>
                  <a:pt x="2594920" y="819425"/>
                </a:cubicBezTo>
                <a:cubicBezTo>
                  <a:pt x="3546390" y="1025371"/>
                  <a:pt x="4322807" y="1173652"/>
                  <a:pt x="5041558" y="1153057"/>
                </a:cubicBezTo>
                <a:cubicBezTo>
                  <a:pt x="5760309" y="1132462"/>
                  <a:pt x="6600568" y="747343"/>
                  <a:pt x="6907428" y="695857"/>
                </a:cubicBezTo>
                <a:cubicBezTo>
                  <a:pt x="7214288" y="644371"/>
                  <a:pt x="7080423" y="720571"/>
                  <a:pt x="6882715" y="844139"/>
                </a:cubicBezTo>
                <a:cubicBezTo>
                  <a:pt x="6685007" y="967707"/>
                  <a:pt x="6254579" y="1291041"/>
                  <a:pt x="5721179" y="1437263"/>
                </a:cubicBezTo>
                <a:cubicBezTo>
                  <a:pt x="5187779" y="1583485"/>
                  <a:pt x="4469029" y="1694695"/>
                  <a:pt x="3682315" y="1721468"/>
                </a:cubicBezTo>
                <a:cubicBezTo>
                  <a:pt x="2895602" y="1748241"/>
                  <a:pt x="1661984" y="1622614"/>
                  <a:pt x="1000898" y="1597901"/>
                </a:cubicBezTo>
                <a:cubicBezTo>
                  <a:pt x="545977" y="1580895"/>
                  <a:pt x="236365" y="1708224"/>
                  <a:pt x="0" y="169525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4222" b="-10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574284" y="2861310"/>
            <a:ext cx="3567318" cy="4160716"/>
          </a:xfrm>
          <a:custGeom>
            <a:avLst/>
            <a:gdLst/>
            <a:ahLst/>
            <a:cxnLst/>
            <a:rect l="l" t="t" r="r" b="b"/>
            <a:pathLst>
              <a:path w="3567318" h="4160716">
                <a:moveTo>
                  <a:pt x="3567318" y="0"/>
                </a:moveTo>
                <a:lnTo>
                  <a:pt x="3567318" y="4160716"/>
                </a:lnTo>
                <a:lnTo>
                  <a:pt x="0" y="4160716"/>
                </a:lnTo>
                <a:cubicBezTo>
                  <a:pt x="319535" y="3816916"/>
                  <a:pt x="1046533" y="3390611"/>
                  <a:pt x="1307461" y="3009683"/>
                </a:cubicBezTo>
                <a:cubicBezTo>
                  <a:pt x="1692580" y="2447450"/>
                  <a:pt x="1978845" y="1638082"/>
                  <a:pt x="2221861" y="1205596"/>
                </a:cubicBezTo>
                <a:cubicBezTo>
                  <a:pt x="2464877" y="773109"/>
                  <a:pt x="2483412" y="635126"/>
                  <a:pt x="2765558" y="414764"/>
                </a:cubicBezTo>
                <a:cubicBezTo>
                  <a:pt x="2959280" y="263464"/>
                  <a:pt x="3283099" y="108279"/>
                  <a:pt x="3567318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658" r="-13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39407" y="3368878"/>
            <a:ext cx="5866345" cy="3660522"/>
          </a:xfrm>
          <a:custGeom>
            <a:avLst/>
            <a:gdLst/>
            <a:ahLst/>
            <a:cxnLst/>
            <a:rect l="l" t="t" r="r" b="b"/>
            <a:pathLst>
              <a:path w="5866345" h="3660522">
                <a:moveTo>
                  <a:pt x="5866345" y="0"/>
                </a:moveTo>
                <a:cubicBezTo>
                  <a:pt x="5679431" y="235288"/>
                  <a:pt x="5606418" y="409528"/>
                  <a:pt x="5327485" y="883634"/>
                </a:cubicBezTo>
                <a:cubicBezTo>
                  <a:pt x="5048552" y="1357740"/>
                  <a:pt x="4607716" y="2302973"/>
                  <a:pt x="4192747" y="2844636"/>
                </a:cubicBezTo>
                <a:cubicBezTo>
                  <a:pt x="3971074" y="3133988"/>
                  <a:pt x="3806514" y="3423864"/>
                  <a:pt x="3588890" y="3660522"/>
                </a:cubicBezTo>
                <a:lnTo>
                  <a:pt x="0" y="3660522"/>
                </a:lnTo>
                <a:cubicBezTo>
                  <a:pt x="319281" y="3380716"/>
                  <a:pt x="896072" y="3042405"/>
                  <a:pt x="1251244" y="2855653"/>
                </a:cubicBezTo>
                <a:cubicBezTo>
                  <a:pt x="1820449" y="2556361"/>
                  <a:pt x="2532551" y="2682133"/>
                  <a:pt x="3223263" y="2260742"/>
                </a:cubicBezTo>
                <a:cubicBezTo>
                  <a:pt x="3913975" y="1839351"/>
                  <a:pt x="4955001" y="704097"/>
                  <a:pt x="5395515" y="327307"/>
                </a:cubicBezTo>
                <a:cubicBezTo>
                  <a:pt x="5836029" y="-49483"/>
                  <a:pt x="5509677" y="169239"/>
                  <a:pt x="5866345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97" b="-100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3671650"/>
            <a:ext cx="7733947" cy="3357751"/>
          </a:xfrm>
          <a:custGeom>
            <a:avLst/>
            <a:gdLst/>
            <a:ahLst/>
            <a:cxnLst/>
            <a:rect l="l" t="t" r="r" b="b"/>
            <a:pathLst>
              <a:path w="7733947" h="3357751">
                <a:moveTo>
                  <a:pt x="7715322" y="277"/>
                </a:moveTo>
                <a:cubicBezTo>
                  <a:pt x="7726525" y="1595"/>
                  <a:pt x="7732808" y="7641"/>
                  <a:pt x="7733841" y="19002"/>
                </a:cubicBezTo>
                <a:cubicBezTo>
                  <a:pt x="7750366" y="200780"/>
                  <a:pt x="5835268" y="1811079"/>
                  <a:pt x="5100810" y="2244409"/>
                </a:cubicBezTo>
                <a:cubicBezTo>
                  <a:pt x="4366352" y="2677739"/>
                  <a:pt x="3865085" y="2319691"/>
                  <a:pt x="3327094" y="2618982"/>
                </a:cubicBezTo>
                <a:cubicBezTo>
                  <a:pt x="3069474" y="2762300"/>
                  <a:pt x="2873746" y="3066453"/>
                  <a:pt x="2668398" y="3357751"/>
                </a:cubicBezTo>
                <a:lnTo>
                  <a:pt x="0" y="3357751"/>
                </a:lnTo>
                <a:lnTo>
                  <a:pt x="0" y="763760"/>
                </a:lnTo>
                <a:cubicBezTo>
                  <a:pt x="1218072" y="652547"/>
                  <a:pt x="3801033" y="1275754"/>
                  <a:pt x="5001658" y="1153739"/>
                </a:cubicBezTo>
                <a:cubicBezTo>
                  <a:pt x="6272041" y="1024635"/>
                  <a:pt x="7547264" y="-19492"/>
                  <a:pt x="7715322" y="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63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3065463"/>
            <a:ext cx="8434388" cy="1563687"/>
          </a:xfrm>
          <a:custGeom>
            <a:avLst/>
            <a:gdLst/>
            <a:ahLst/>
            <a:cxnLst/>
            <a:rect l="l" t="t" r="r" b="b"/>
            <a:pathLst>
              <a:path w="8434357" h="1564759">
                <a:moveTo>
                  <a:pt x="0" y="0"/>
                </a:moveTo>
                <a:cubicBezTo>
                  <a:pt x="1607545" y="453828"/>
                  <a:pt x="3571672" y="1088195"/>
                  <a:pt x="4724446" y="1148799"/>
                </a:cubicBezTo>
                <a:cubicBezTo>
                  <a:pt x="6469660" y="1240549"/>
                  <a:pt x="7849560" y="379850"/>
                  <a:pt x="8434314" y="94697"/>
                </a:cubicBezTo>
                <a:cubicBezTo>
                  <a:pt x="8445557" y="479477"/>
                  <a:pt x="6283319" y="1462529"/>
                  <a:pt x="4871238" y="1557417"/>
                </a:cubicBezTo>
                <a:cubicBezTo>
                  <a:pt x="3472968" y="1651378"/>
                  <a:pt x="1300271" y="815183"/>
                  <a:pt x="0" y="669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993287">
            <a:off x="-171450" y="3259138"/>
            <a:ext cx="9555163" cy="1878012"/>
          </a:xfrm>
          <a:custGeom>
            <a:avLst/>
            <a:gdLst/>
            <a:ahLst/>
            <a:cxnLst/>
            <a:rect l="l" t="t" r="r" b="b"/>
            <a:pathLst>
              <a:path w="9554877" h="1877463">
                <a:moveTo>
                  <a:pt x="9554877" y="0"/>
                </a:moveTo>
                <a:lnTo>
                  <a:pt x="9472054" y="464415"/>
                </a:lnTo>
                <a:cubicBezTo>
                  <a:pt x="9123642" y="518667"/>
                  <a:pt x="8805614" y="583904"/>
                  <a:pt x="8595302" y="678057"/>
                </a:cubicBezTo>
                <a:cubicBezTo>
                  <a:pt x="7922405" y="979301"/>
                  <a:pt x="6518148" y="1738187"/>
                  <a:pt x="5356302" y="1857877"/>
                </a:cubicBezTo>
                <a:cubicBezTo>
                  <a:pt x="4194455" y="1977567"/>
                  <a:pt x="3064022" y="1514397"/>
                  <a:pt x="1624222" y="1396200"/>
                </a:cubicBezTo>
                <a:cubicBezTo>
                  <a:pt x="953664" y="1341152"/>
                  <a:pt x="414342" y="1419059"/>
                  <a:pt x="0" y="1494890"/>
                </a:cubicBezTo>
                <a:lnTo>
                  <a:pt x="210392" y="315173"/>
                </a:lnTo>
                <a:cubicBezTo>
                  <a:pt x="237680" y="315275"/>
                  <a:pt x="264826" y="318113"/>
                  <a:pt x="292064" y="321204"/>
                </a:cubicBezTo>
                <a:cubicBezTo>
                  <a:pt x="1536833" y="462463"/>
                  <a:pt x="3356227" y="1376283"/>
                  <a:pt x="4692733" y="1522424"/>
                </a:cubicBezTo>
                <a:cubicBezTo>
                  <a:pt x="6029236" y="1668566"/>
                  <a:pt x="7602248" y="950740"/>
                  <a:pt x="8585529" y="644515"/>
                </a:cubicBezTo>
                <a:cubicBezTo>
                  <a:pt x="8919695" y="494662"/>
                  <a:pt x="9249259" y="251320"/>
                  <a:pt x="95548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79588" y="3359150"/>
            <a:ext cx="6573837" cy="3670300"/>
          </a:xfrm>
          <a:custGeom>
            <a:avLst/>
            <a:gdLst/>
            <a:ahLst/>
            <a:cxnLst/>
            <a:rect l="l" t="t" r="r" b="b"/>
            <a:pathLst>
              <a:path w="6574097" h="3669863">
                <a:moveTo>
                  <a:pt x="6574097" y="0"/>
                </a:moveTo>
                <a:cubicBezTo>
                  <a:pt x="5462614" y="680087"/>
                  <a:pt x="5142872" y="2002194"/>
                  <a:pt x="3665970" y="2603614"/>
                </a:cubicBezTo>
                <a:cubicBezTo>
                  <a:pt x="2973368" y="2885653"/>
                  <a:pt x="2310903" y="3280424"/>
                  <a:pt x="1733869" y="3669863"/>
                </a:cubicBezTo>
                <a:lnTo>
                  <a:pt x="0" y="3669863"/>
                </a:lnTo>
                <a:cubicBezTo>
                  <a:pt x="709339" y="3080781"/>
                  <a:pt x="1645174" y="2477755"/>
                  <a:pt x="2615389" y="2390449"/>
                </a:cubicBezTo>
                <a:cubicBezTo>
                  <a:pt x="4363819" y="2233116"/>
                  <a:pt x="5356034" y="537978"/>
                  <a:pt x="65740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0376920">
            <a:off x="4833938" y="3973513"/>
            <a:ext cx="4102100" cy="2736850"/>
          </a:xfrm>
          <a:custGeom>
            <a:avLst/>
            <a:gdLst/>
            <a:ahLst/>
            <a:cxnLst/>
            <a:rect l="l" t="t" r="r" b="b"/>
            <a:pathLst>
              <a:path w="4101123" h="2738194">
                <a:moveTo>
                  <a:pt x="4101123" y="0"/>
                </a:moveTo>
                <a:cubicBezTo>
                  <a:pt x="2989640" y="680087"/>
                  <a:pt x="2669897" y="2002194"/>
                  <a:pt x="1192996" y="2603613"/>
                </a:cubicBezTo>
                <a:lnTo>
                  <a:pt x="890508" y="2738194"/>
                </a:lnTo>
                <a:lnTo>
                  <a:pt x="0" y="2407289"/>
                </a:lnTo>
                <a:cubicBezTo>
                  <a:pt x="47336" y="2400253"/>
                  <a:pt x="94834" y="2394731"/>
                  <a:pt x="142415" y="2390449"/>
                </a:cubicBezTo>
                <a:cubicBezTo>
                  <a:pt x="1890844" y="2233115"/>
                  <a:pt x="2883061" y="537978"/>
                  <a:pt x="41011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6794567" flipH="1">
            <a:off x="8274844" y="2553494"/>
            <a:ext cx="960437" cy="688975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9578799" flipH="1">
            <a:off x="8196263" y="2897188"/>
            <a:ext cx="1084262" cy="207962"/>
          </a:xfrm>
          <a:custGeom>
            <a:avLst/>
            <a:gdLst/>
            <a:ahLst/>
            <a:cxnLst/>
            <a:rect l="l" t="t" r="r" b="b"/>
            <a:pathLst>
              <a:path w="1085184" h="208427">
                <a:moveTo>
                  <a:pt x="0" y="6023"/>
                </a:moveTo>
                <a:lnTo>
                  <a:pt x="134919" y="208427"/>
                </a:lnTo>
                <a:cubicBezTo>
                  <a:pt x="549986" y="122164"/>
                  <a:pt x="879894" y="81749"/>
                  <a:pt x="1085184" y="110536"/>
                </a:cubicBezTo>
                <a:cubicBezTo>
                  <a:pt x="660830" y="-7609"/>
                  <a:pt x="348003" y="-7575"/>
                  <a:pt x="0" y="60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17744700" flipH="1">
            <a:off x="8338344" y="2747169"/>
            <a:ext cx="830262" cy="596900"/>
          </a:xfrm>
          <a:custGeom>
            <a:avLst/>
            <a:gdLst/>
            <a:ahLst/>
            <a:cxnLst/>
            <a:rect l="l" t="t" r="r" b="b"/>
            <a:pathLst>
              <a:path w="831283" h="598190">
                <a:moveTo>
                  <a:pt x="0" y="537279"/>
                </a:moveTo>
                <a:lnTo>
                  <a:pt x="126309" y="598190"/>
                </a:lnTo>
                <a:cubicBezTo>
                  <a:pt x="332521" y="373295"/>
                  <a:pt x="557964" y="167236"/>
                  <a:pt x="831283" y="0"/>
                </a:cubicBezTo>
                <a:cubicBezTo>
                  <a:pt x="545410" y="126262"/>
                  <a:pt x="271976" y="316261"/>
                  <a:pt x="0" y="537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7950" y="188913"/>
            <a:ext cx="4464050" cy="1266825"/>
            <a:chOff x="323528" y="5133389"/>
            <a:chExt cx="4464496" cy="1267103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4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2590" y="3289530"/>
            <a:ext cx="7111378" cy="1731034"/>
          </a:xfrm>
          <a:custGeom>
            <a:avLst/>
            <a:gdLst/>
            <a:ahLst/>
            <a:cxnLst/>
            <a:rect l="l" t="t" r="r" b="b"/>
            <a:pathLst>
              <a:path w="7111378" h="1731034">
                <a:moveTo>
                  <a:pt x="0" y="0"/>
                </a:moveTo>
                <a:cubicBezTo>
                  <a:pt x="764443" y="198376"/>
                  <a:pt x="1924343" y="675234"/>
                  <a:pt x="2617510" y="825270"/>
                </a:cubicBezTo>
                <a:cubicBezTo>
                  <a:pt x="3568980" y="1031216"/>
                  <a:pt x="4345397" y="1179497"/>
                  <a:pt x="5064148" y="1158902"/>
                </a:cubicBezTo>
                <a:cubicBezTo>
                  <a:pt x="5782899" y="1138307"/>
                  <a:pt x="6623158" y="753188"/>
                  <a:pt x="6930018" y="701702"/>
                </a:cubicBezTo>
                <a:cubicBezTo>
                  <a:pt x="7236878" y="650216"/>
                  <a:pt x="7103013" y="726416"/>
                  <a:pt x="6905305" y="849984"/>
                </a:cubicBezTo>
                <a:cubicBezTo>
                  <a:pt x="6707597" y="973552"/>
                  <a:pt x="6277169" y="1296886"/>
                  <a:pt x="5743769" y="1443108"/>
                </a:cubicBezTo>
                <a:cubicBezTo>
                  <a:pt x="5210369" y="1589330"/>
                  <a:pt x="4491619" y="1700540"/>
                  <a:pt x="3704905" y="1727313"/>
                </a:cubicBezTo>
                <a:cubicBezTo>
                  <a:pt x="2918192" y="1754086"/>
                  <a:pt x="1684574" y="1628459"/>
                  <a:pt x="1023488" y="1603746"/>
                </a:cubicBezTo>
                <a:cubicBezTo>
                  <a:pt x="553948" y="1586194"/>
                  <a:pt x="239207" y="1722401"/>
                  <a:pt x="0" y="1700997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3" t="-54222" r="-233" b="-15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5747328" y="2860378"/>
            <a:ext cx="3396672" cy="3997623"/>
          </a:xfrm>
          <a:custGeom>
            <a:avLst/>
            <a:gdLst/>
            <a:ahLst/>
            <a:cxnLst/>
            <a:rect l="l" t="t" r="r" b="b"/>
            <a:pathLst>
              <a:path w="3396672" h="3997623">
                <a:moveTo>
                  <a:pt x="3396672" y="0"/>
                </a:moveTo>
                <a:lnTo>
                  <a:pt x="3396672" y="3997623"/>
                </a:lnTo>
                <a:lnTo>
                  <a:pt x="0" y="3997623"/>
                </a:lnTo>
                <a:cubicBezTo>
                  <a:pt x="359070" y="3687802"/>
                  <a:pt x="913613" y="3332962"/>
                  <a:pt x="1134414" y="3010615"/>
                </a:cubicBezTo>
                <a:cubicBezTo>
                  <a:pt x="1519533" y="2448382"/>
                  <a:pt x="1805798" y="1639014"/>
                  <a:pt x="2048814" y="1206528"/>
                </a:cubicBezTo>
                <a:cubicBezTo>
                  <a:pt x="2291830" y="774041"/>
                  <a:pt x="2310365" y="636058"/>
                  <a:pt x="2592511" y="415696"/>
                </a:cubicBezTo>
                <a:cubicBezTo>
                  <a:pt x="2786780" y="263968"/>
                  <a:pt x="3111882" y="108334"/>
                  <a:pt x="33966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18" t="347" r="-23590" b="-3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51063" y="3368878"/>
            <a:ext cx="5654689" cy="3493622"/>
          </a:xfrm>
          <a:custGeom>
            <a:avLst/>
            <a:gdLst/>
            <a:ahLst/>
            <a:cxnLst/>
            <a:rect l="l" t="t" r="r" b="b"/>
            <a:pathLst>
              <a:path w="5654689" h="3493622">
                <a:moveTo>
                  <a:pt x="5654689" y="0"/>
                </a:moveTo>
                <a:cubicBezTo>
                  <a:pt x="5467775" y="235288"/>
                  <a:pt x="5394762" y="409528"/>
                  <a:pt x="5115829" y="883634"/>
                </a:cubicBezTo>
                <a:cubicBezTo>
                  <a:pt x="4836896" y="1357740"/>
                  <a:pt x="4396060" y="2302973"/>
                  <a:pt x="3981091" y="2844636"/>
                </a:cubicBezTo>
                <a:cubicBezTo>
                  <a:pt x="3809032" y="3069227"/>
                  <a:pt x="3671381" y="3294134"/>
                  <a:pt x="3515838" y="3493622"/>
                </a:cubicBezTo>
                <a:lnTo>
                  <a:pt x="0" y="3493622"/>
                </a:lnTo>
                <a:cubicBezTo>
                  <a:pt x="322797" y="3255319"/>
                  <a:pt x="753225" y="3006225"/>
                  <a:pt x="1039588" y="2855653"/>
                </a:cubicBezTo>
                <a:cubicBezTo>
                  <a:pt x="1608793" y="2556361"/>
                  <a:pt x="2320895" y="2682133"/>
                  <a:pt x="3011607" y="2260742"/>
                </a:cubicBezTo>
                <a:cubicBezTo>
                  <a:pt x="3702319" y="1839351"/>
                  <a:pt x="4743345" y="704097"/>
                  <a:pt x="5183859" y="327307"/>
                </a:cubicBezTo>
                <a:cubicBezTo>
                  <a:pt x="5624373" y="-49483"/>
                  <a:pt x="5298021" y="169239"/>
                  <a:pt x="5654689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87" b="-35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-16099" y="3687047"/>
            <a:ext cx="7842467" cy="3170953"/>
          </a:xfrm>
          <a:custGeom>
            <a:avLst/>
            <a:gdLst/>
            <a:ahLst/>
            <a:cxnLst/>
            <a:rect l="l" t="t" r="r" b="b"/>
            <a:pathLst>
              <a:path w="7842467" h="3170953">
                <a:moveTo>
                  <a:pt x="7823842" y="277"/>
                </a:moveTo>
                <a:cubicBezTo>
                  <a:pt x="7835045" y="1595"/>
                  <a:pt x="7841328" y="7641"/>
                  <a:pt x="7842361" y="19002"/>
                </a:cubicBezTo>
                <a:cubicBezTo>
                  <a:pt x="7858886" y="200780"/>
                  <a:pt x="5943788" y="1811079"/>
                  <a:pt x="5209330" y="2244409"/>
                </a:cubicBezTo>
                <a:cubicBezTo>
                  <a:pt x="4474872" y="2677739"/>
                  <a:pt x="3973605" y="2319691"/>
                  <a:pt x="3435614" y="2618982"/>
                </a:cubicBezTo>
                <a:cubicBezTo>
                  <a:pt x="3233079" y="2731656"/>
                  <a:pt x="3068797" y="2943738"/>
                  <a:pt x="2908195" y="3170953"/>
                </a:cubicBezTo>
                <a:lnTo>
                  <a:pt x="0" y="3170953"/>
                </a:lnTo>
                <a:lnTo>
                  <a:pt x="0" y="776028"/>
                </a:lnTo>
                <a:cubicBezTo>
                  <a:pt x="1166289" y="613480"/>
                  <a:pt x="3872601" y="1279509"/>
                  <a:pt x="5110178" y="1153739"/>
                </a:cubicBezTo>
                <a:cubicBezTo>
                  <a:pt x="6380561" y="1024635"/>
                  <a:pt x="7655784" y="-19492"/>
                  <a:pt x="7823842" y="2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969" b="-512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2225" y="3059113"/>
            <a:ext cx="8456613" cy="1570037"/>
          </a:xfrm>
          <a:custGeom>
            <a:avLst/>
            <a:gdLst/>
            <a:ahLst/>
            <a:cxnLst/>
            <a:rect l="l" t="t" r="r" b="b"/>
            <a:pathLst>
              <a:path w="8456947" h="1571089">
                <a:moveTo>
                  <a:pt x="0" y="0"/>
                </a:moveTo>
                <a:cubicBezTo>
                  <a:pt x="1611706" y="454199"/>
                  <a:pt x="3588859" y="1094241"/>
                  <a:pt x="4747036" y="1155129"/>
                </a:cubicBezTo>
                <a:cubicBezTo>
                  <a:pt x="6492250" y="1246879"/>
                  <a:pt x="7872150" y="386180"/>
                  <a:pt x="8456904" y="101027"/>
                </a:cubicBezTo>
                <a:cubicBezTo>
                  <a:pt x="8468147" y="485807"/>
                  <a:pt x="6305909" y="1468859"/>
                  <a:pt x="4893828" y="1563747"/>
                </a:cubicBezTo>
                <a:cubicBezTo>
                  <a:pt x="3487408" y="1658256"/>
                  <a:pt x="1297507" y="811734"/>
                  <a:pt x="0" y="6724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7550" y="3359150"/>
            <a:ext cx="6365875" cy="3503613"/>
          </a:xfrm>
          <a:custGeom>
            <a:avLst/>
            <a:gdLst/>
            <a:ahLst/>
            <a:cxnLst/>
            <a:rect l="l" t="t" r="r" b="b"/>
            <a:pathLst>
              <a:path w="6365026" h="3502962">
                <a:moveTo>
                  <a:pt x="6365026" y="0"/>
                </a:moveTo>
                <a:cubicBezTo>
                  <a:pt x="5253543" y="680087"/>
                  <a:pt x="4933801" y="2002194"/>
                  <a:pt x="3456899" y="2603614"/>
                </a:cubicBezTo>
                <a:cubicBezTo>
                  <a:pt x="2863405" y="2845295"/>
                  <a:pt x="2292040" y="3169753"/>
                  <a:pt x="1777764" y="3502962"/>
                </a:cubicBezTo>
                <a:lnTo>
                  <a:pt x="0" y="3502962"/>
                </a:lnTo>
                <a:cubicBezTo>
                  <a:pt x="678506" y="2970791"/>
                  <a:pt x="1528335" y="2469456"/>
                  <a:pt x="2406318" y="2390449"/>
                </a:cubicBezTo>
                <a:cubicBezTo>
                  <a:pt x="4154748" y="2233116"/>
                  <a:pt x="5146963" y="537978"/>
                  <a:pt x="63650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0376920">
            <a:off x="5157788" y="3914775"/>
            <a:ext cx="3749675" cy="2641600"/>
          </a:xfrm>
          <a:custGeom>
            <a:avLst/>
            <a:gdLst/>
            <a:ahLst/>
            <a:cxnLst/>
            <a:rect l="l" t="t" r="r" b="b"/>
            <a:pathLst>
              <a:path w="3749816" h="2641175">
                <a:moveTo>
                  <a:pt x="3749816" y="0"/>
                </a:moveTo>
                <a:cubicBezTo>
                  <a:pt x="2638333" y="680087"/>
                  <a:pt x="2318590" y="2002194"/>
                  <a:pt x="841689" y="2603613"/>
                </a:cubicBezTo>
                <a:lnTo>
                  <a:pt x="757264" y="2641175"/>
                </a:lnTo>
                <a:lnTo>
                  <a:pt x="0" y="2359781"/>
                </a:lnTo>
                <a:cubicBezTo>
                  <a:pt x="1620585" y="2097201"/>
                  <a:pt x="2581273" y="516107"/>
                  <a:pt x="37498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0993287">
            <a:off x="-195263" y="3262313"/>
            <a:ext cx="9578976" cy="1876425"/>
          </a:xfrm>
          <a:custGeom>
            <a:avLst/>
            <a:gdLst/>
            <a:ahLst/>
            <a:cxnLst/>
            <a:rect l="l" t="t" r="r" b="b"/>
            <a:pathLst>
              <a:path w="9578590" h="1877463">
                <a:moveTo>
                  <a:pt x="9578590" y="0"/>
                </a:moveTo>
                <a:lnTo>
                  <a:pt x="9495765" y="464415"/>
                </a:lnTo>
                <a:cubicBezTo>
                  <a:pt x="9147353" y="518668"/>
                  <a:pt x="8829327" y="583903"/>
                  <a:pt x="8619014" y="678057"/>
                </a:cubicBezTo>
                <a:cubicBezTo>
                  <a:pt x="7946118" y="979301"/>
                  <a:pt x="6541860" y="1738187"/>
                  <a:pt x="5380014" y="1857877"/>
                </a:cubicBezTo>
                <a:cubicBezTo>
                  <a:pt x="4218168" y="1977567"/>
                  <a:pt x="3087734" y="1514397"/>
                  <a:pt x="1647934" y="1396200"/>
                </a:cubicBezTo>
                <a:cubicBezTo>
                  <a:pt x="964515" y="1340096"/>
                  <a:pt x="417416" y="1422097"/>
                  <a:pt x="0" y="1499191"/>
                </a:cubicBezTo>
                <a:lnTo>
                  <a:pt x="211457" y="313501"/>
                </a:lnTo>
                <a:cubicBezTo>
                  <a:pt x="246252" y="313712"/>
                  <a:pt x="280939" y="317251"/>
                  <a:pt x="315776" y="321204"/>
                </a:cubicBezTo>
                <a:cubicBezTo>
                  <a:pt x="1560545" y="462463"/>
                  <a:pt x="3379939" y="1376283"/>
                  <a:pt x="4716444" y="1522424"/>
                </a:cubicBezTo>
                <a:cubicBezTo>
                  <a:pt x="6052948" y="1668566"/>
                  <a:pt x="7625960" y="950740"/>
                  <a:pt x="8609241" y="644515"/>
                </a:cubicBezTo>
                <a:cubicBezTo>
                  <a:pt x="8943406" y="494662"/>
                  <a:pt x="9272971" y="251320"/>
                  <a:pt x="9578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7950" y="188913"/>
            <a:ext cx="4464050" cy="1266825"/>
            <a:chOff x="323528" y="5133389"/>
            <a:chExt cx="4464496" cy="126710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dirty="0">
                  <a:ln w="3175">
                    <a:solidFill>
                      <a:srgbClr val="7099AF">
                        <a:lumMod val="50000"/>
                        <a:alpha val="72000"/>
                      </a:srgbClr>
                    </a:solidFill>
                  </a:ln>
                  <a:solidFill>
                    <a:srgbClr val="7099A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Partnership in Statistics for Development in the 21</a:t>
              </a:r>
              <a:r>
                <a:rPr lang="en-GB" sz="1400" b="1" baseline="30000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st</a:t>
              </a:r>
              <a:r>
                <a:rPr lang="en-GB" sz="1400" b="1" dirty="0">
                  <a:ln w="3175">
                    <a:solidFill>
                      <a:srgbClr val="7099AF">
                        <a:lumMod val="40000"/>
                        <a:lumOff val="60000"/>
                        <a:alpha val="48000"/>
                      </a:srgbClr>
                    </a:solidFill>
                  </a:ln>
                  <a:solidFill>
                    <a:srgbClr val="7099AF">
                      <a:lumMod val="50000"/>
                    </a:srgbClr>
                  </a:solidFill>
                </a:rPr>
                <a:t> Century</a:t>
              </a:r>
            </a:p>
          </p:txBody>
        </p:sp>
      </p:grpSp>
      <p:sp>
        <p:nvSpPr>
          <p:cNvPr id="15" name="Freeform 14"/>
          <p:cNvSpPr/>
          <p:nvPr/>
        </p:nvSpPr>
        <p:spPr>
          <a:xfrm rot="16794567" flipH="1">
            <a:off x="8274844" y="2553494"/>
            <a:ext cx="960437" cy="688975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9578799" flipH="1">
            <a:off x="8194675" y="2894013"/>
            <a:ext cx="1095375" cy="209550"/>
          </a:xfrm>
          <a:custGeom>
            <a:avLst/>
            <a:gdLst/>
            <a:ahLst/>
            <a:cxnLst/>
            <a:rect l="l" t="t" r="r" b="b"/>
            <a:pathLst>
              <a:path w="1095276" h="210291">
                <a:moveTo>
                  <a:pt x="0" y="6434"/>
                </a:moveTo>
                <a:lnTo>
                  <a:pt x="135887" y="210291"/>
                </a:lnTo>
                <a:cubicBezTo>
                  <a:pt x="555246" y="122749"/>
                  <a:pt x="888484" y="81529"/>
                  <a:pt x="1095276" y="110526"/>
                </a:cubicBezTo>
                <a:cubicBezTo>
                  <a:pt x="666824" y="-8761"/>
                  <a:pt x="352063" y="-7573"/>
                  <a:pt x="0" y="6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17744700" flipH="1">
            <a:off x="8337550" y="2749551"/>
            <a:ext cx="827087" cy="595312"/>
          </a:xfrm>
          <a:custGeom>
            <a:avLst/>
            <a:gdLst/>
            <a:ahLst/>
            <a:cxnLst/>
            <a:rect l="l" t="t" r="r" b="b"/>
            <a:pathLst>
              <a:path w="827233" h="594638">
                <a:moveTo>
                  <a:pt x="0" y="534059"/>
                </a:moveTo>
                <a:lnTo>
                  <a:pt x="125622" y="594638"/>
                </a:lnTo>
                <a:cubicBezTo>
                  <a:pt x="330882" y="371093"/>
                  <a:pt x="555375" y="166342"/>
                  <a:pt x="827233" y="0"/>
                </a:cubicBezTo>
                <a:cubicBezTo>
                  <a:pt x="542768" y="125640"/>
                  <a:pt x="270619" y="314392"/>
                  <a:pt x="0" y="534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8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4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90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D1A81E-53AC-429F-A9BC-45A32266DC4B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 marL="742950" indent="-285750"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3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5" name="Freeform 4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502A1A0-D284-43C4-A285-7F657E5BC03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9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E052224-1C93-4B76-B3A3-D199BAD1CE23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61F48B4-8CD4-4C36-BA0F-CDAAD45E827F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415088" y="4651375"/>
            <a:ext cx="3314700" cy="2319338"/>
            <a:chOff x="6414938" y="4651200"/>
            <a:chExt cx="3315009" cy="2319397"/>
          </a:xfrm>
        </p:grpSpPr>
        <p:sp>
          <p:nvSpPr>
            <p:cNvPr id="4" name="Freeform 3"/>
            <p:cNvSpPr/>
            <p:nvPr userDrawn="1"/>
          </p:nvSpPr>
          <p:spPr>
            <a:xfrm rot="20905490">
              <a:off x="6414938" y="5991084"/>
              <a:ext cx="2190954" cy="914423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 rot="20298777">
              <a:off x="6764221" y="4903619"/>
              <a:ext cx="2965726" cy="1749470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 rot="20905490">
              <a:off x="7383403" y="6065699"/>
              <a:ext cx="1178035" cy="904898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rot="19682410">
              <a:off x="7786666" y="6135551"/>
              <a:ext cx="906547" cy="708043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rot="16100057" flipH="1">
              <a:off x="8286817" y="4779757"/>
              <a:ext cx="1255745" cy="998630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 rot="18884289" flipH="1">
              <a:off x="8217762" y="5293351"/>
              <a:ext cx="1474825" cy="288952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rot="17050190" flipH="1">
              <a:off x="8416206" y="5052025"/>
              <a:ext cx="1090640" cy="870031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7010400" y="6381750"/>
            <a:ext cx="2025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AFD0003-0668-4A85-B3EB-1ECB03855EE1}" type="slidenum">
              <a:rPr lang="en-GB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457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ln w="3175">
            <a:solidFill>
              <a:schemeClr val="accent5">
                <a:lumMod val="50000"/>
                <a:alpha val="30000"/>
              </a:schemeClr>
            </a:solidFill>
          </a:ln>
          <a:solidFill>
            <a:srgbClr val="7099A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099A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E7346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099AF"/>
        </a:buClr>
        <a:buSzPct val="80000"/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E7346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0" y="566564"/>
            <a:ext cx="4572000" cy="163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202019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Advanced Data Planning Tool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61816" y="105273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84486" y="3426527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Rajiv Ranjan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Technical Programme Officer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PARIS21</a:t>
            </a:r>
          </a:p>
        </p:txBody>
      </p:sp>
    </p:spTree>
    <p:extLst>
      <p:ext uri="{BB962C8B-B14F-4D97-AF65-F5344CB8AC3E}">
        <p14:creationId xmlns:p14="http://schemas.microsoft.com/office/powerpoint/2010/main" val="3782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Description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92333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web-based tool for planning data related activities in a National Statistical </a:t>
            </a:r>
            <a:r>
              <a:rPr lang="en-GB" sz="2400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Bring together key sector planners with monitoring role in the SDGs or NSDS under one virtual space: National Monitoring Log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a cost data base to estimate cost of data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clear output, including charts and financial tables to present to planners, partners and </a:t>
            </a:r>
            <a:r>
              <a:rPr lang="en-US" sz="2400" dirty="0" smtClean="0"/>
              <a:t>policy makers</a:t>
            </a:r>
            <a:endParaRPr lang="en-US" sz="2400" dirty="0"/>
          </a:p>
          <a:p>
            <a:endParaRPr lang="en-GB" dirty="0"/>
          </a:p>
        </p:txBody>
      </p:sp>
      <p:pic>
        <p:nvPicPr>
          <p:cNvPr id="6" name="Picture 5" descr="Screen%20Shot%202016-02-04%20at%2014.39.2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8700" r="10945" b="14155"/>
          <a:stretch/>
        </p:blipFill>
        <p:spPr bwMode="auto">
          <a:xfrm>
            <a:off x="0" y="1340768"/>
            <a:ext cx="4571999" cy="3456384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6013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Consultations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-29529"/>
            <a:ext cx="4582274" cy="547475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monitoring frameworks in one place </a:t>
            </a:r>
          </a:p>
          <a:p>
            <a:pPr algn="just">
              <a:defRPr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Leverage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technology to post indicators to a central database and assign for reviewing and approval across the National Statistical System</a:t>
            </a:r>
          </a:p>
          <a:p>
            <a:pPr marL="0" indent="0">
              <a:buNone/>
              <a:defRPr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metadata to the indicator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When will it be reported?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Where will it be disseminated?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What is the status?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Is the data currently available?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At what geo level is it representative?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Is it an international collection?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Is the indicator fast moving?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Who is the custodian of the data?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Who will compute the indicator?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What are the disaggregation variables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indicator collections and adopt into the National Framework</a:t>
            </a:r>
          </a:p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Key: Unique Indicator Identifiers (NSO)</a:t>
            </a:r>
          </a:p>
          <a:p>
            <a:pPr marL="0" lvl="1" indent="0" algn="just">
              <a:buClr>
                <a:schemeClr val="accent1"/>
              </a:buClr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" y="1271826"/>
            <a:ext cx="4386133" cy="431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Costing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548680"/>
            <a:ext cx="4582274" cy="547475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levels of cost management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Do quick estimates based on historical per household or per person (unit) cost of collections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Do more thorough estimations using cost of inputs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Full data collection budget using Generic Statistical Business Process Model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Attribute financing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commitments</a:t>
            </a:r>
          </a:p>
          <a:p>
            <a:pPr marL="0" indent="0">
              <a:buNone/>
              <a:defRPr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Capture unknown costs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International technical assistance</a:t>
            </a:r>
          </a:p>
          <a:p>
            <a:pPr marL="342900" lvl="1" indent="-342900" algn="just"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Sector administrative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72000" cy="8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4571999" cy="163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Charting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548680"/>
            <a:ext cx="4582274" cy="54747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Visualization </a:t>
            </a:r>
            <a:r>
              <a:rPr lang="en-GB" sz="2400" dirty="0"/>
              <a:t>and </a:t>
            </a:r>
            <a:r>
              <a:rPr lang="en-GB" sz="2400" dirty="0" smtClean="0"/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Visualize funding </a:t>
            </a:r>
            <a:r>
              <a:rPr lang="en-GB" sz="2000" dirty="0" smtClean="0"/>
              <a:t>existing gaps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Production of </a:t>
            </a:r>
            <a:r>
              <a:rPr lang="en-GB" sz="2000" dirty="0"/>
              <a:t>useful planning </a:t>
            </a:r>
            <a:r>
              <a:rPr lang="en-GB" sz="2000" dirty="0" smtClean="0"/>
              <a:t>charts such as cash </a:t>
            </a:r>
            <a:r>
              <a:rPr lang="en-GB" sz="2000" dirty="0"/>
              <a:t>flow statements etc.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" y="1206104"/>
            <a:ext cx="4481703" cy="18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" y="3212976"/>
            <a:ext cx="448170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9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8292" y="299695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Results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" y="414908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Benefits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9982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Country specific development planning frameworks mapped to various other </a:t>
            </a:r>
            <a:r>
              <a:rPr lang="en-GB" dirty="0" err="1" smtClean="0"/>
              <a:t>logframes</a:t>
            </a:r>
            <a:r>
              <a:rPr lang="en-GB" dirty="0" smtClean="0"/>
              <a:t> and shared.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4176" r="1642" b="7794"/>
          <a:stretch/>
        </p:blipFill>
        <p:spPr>
          <a:xfrm>
            <a:off x="43779" y="1034766"/>
            <a:ext cx="4476953" cy="239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 r="79701"/>
          <a:stretch/>
        </p:blipFill>
        <p:spPr>
          <a:xfrm>
            <a:off x="7293207" y="1556792"/>
            <a:ext cx="1856096" cy="3995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853466"/>
            <a:ext cx="2787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Data gaps identified and understood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Possible data sources identified and costed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Data collection activities scheduled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Required NSDS annexures produced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Resource requirement (funding) proposals </a:t>
            </a:r>
            <a:r>
              <a:rPr lang="en-GB" dirty="0" smtClean="0"/>
              <a:t>ready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Monitoring of NSDS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" y="3789040"/>
            <a:ext cx="448170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9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8292" y="299695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Pilots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" y="414908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72000" y="13715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Rwanda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Cameroon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Philippines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Cambodia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Bolivia 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Countries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981200" y="-527131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rw.adapt.paris21.org/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977307" y="217255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cm.adapt.paris21.org/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981200" y="943744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ph.adapt.paris21.org/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981200" y="1702296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kh.adapt.paris21.org/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1982505" y="2455912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bo.adapt.paris21.org/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235584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Success </a:t>
            </a:r>
            <a:r>
              <a:rPr lang="en-US" sz="5400" i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doesn't just happen. Its planned </a:t>
            </a:r>
            <a:r>
              <a:rPr lang="en-US" sz="54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for. </a:t>
            </a:r>
          </a:p>
          <a:p>
            <a:pPr algn="just"/>
            <a:r>
              <a:rPr lang="en-US" sz="5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5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</a:t>
            </a:r>
            <a:r>
              <a:rPr lang="en-US" sz="3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Anonymous</a:t>
            </a:r>
            <a:endParaRPr lang="en-GB" sz="5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9512" y="1640237"/>
            <a:ext cx="932380" cy="71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3861048"/>
            <a:ext cx="932380" cy="7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47838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Thank you!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313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88024" y="1268760"/>
            <a:ext cx="70025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80112" y="1268760"/>
            <a:ext cx="3456383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PARIS21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88024" y="2141240"/>
            <a:ext cx="70025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80112" y="2141240"/>
            <a:ext cx="3456383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Development data planning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788023" y="2979440"/>
            <a:ext cx="70025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80111" y="2979440"/>
            <a:ext cx="3456383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What is ADAPT?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788023" y="3851920"/>
            <a:ext cx="70025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80111" y="3851920"/>
            <a:ext cx="3456383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801" y="2276872"/>
            <a:ext cx="4495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Outline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2276872"/>
            <a:ext cx="365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3267472"/>
            <a:ext cx="365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8292" y="299695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PARIS21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" y="414908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C000"/>
                </a:solidFill>
              </a:rPr>
              <a:t> </a:t>
            </a:r>
            <a:r>
              <a:rPr lang="en-GB" sz="5400" dirty="0" smtClean="0">
                <a:solidFill>
                  <a:srgbClr val="FFC000"/>
                </a:solidFill>
              </a:rPr>
              <a:t>PARIS21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331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Partnership in Statistics for Development in the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r>
              <a:rPr lang="en-US" sz="1400" baseline="30000" dirty="0" smtClean="0">
                <a:solidFill>
                  <a:schemeClr val="bg1">
                    <a:lumMod val="95000"/>
                  </a:schemeClr>
                </a:solidFill>
              </a:rPr>
              <a:t>st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Century 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0" y="548680"/>
            <a:ext cx="4582274" cy="547475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partnership fostering national statistical capacities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Coordinating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and convening users and producers of development data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Strengthening statistical systems for better data</a:t>
            </a:r>
          </a:p>
          <a:p>
            <a:pPr algn="just" eaLnBrk="1" hangingPunct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Promoting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National Strategies of the Development of Statistics and  increasing the availability, reliability, use and value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Fostering innovation</a:t>
            </a:r>
          </a:p>
          <a:p>
            <a:pPr algn="just" eaLnBrk="1" hangingPunct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Identifying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sharing and promoting innovations and best practices in data production, collection and dissemination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the data count</a:t>
            </a:r>
          </a:p>
          <a:p>
            <a:pPr algn="just" eaLnBrk="1" hangingPunct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Advocating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 better use of statistics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for better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lives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35" r="23483"/>
          <a:stretch/>
        </p:blipFill>
        <p:spPr>
          <a:xfrm>
            <a:off x="20549" y="1453872"/>
            <a:ext cx="4531766" cy="43204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0549" y="5792601"/>
            <a:ext cx="453176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http://www.paris21.org/</a:t>
            </a:r>
          </a:p>
        </p:txBody>
      </p:sp>
    </p:spTree>
    <p:extLst>
      <p:ext uri="{BB962C8B-B14F-4D97-AF65-F5344CB8AC3E}">
        <p14:creationId xmlns:p14="http://schemas.microsoft.com/office/powerpoint/2010/main" val="19214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2" y="2996952"/>
            <a:ext cx="914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Development Data Planning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" y="414908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r="31193" b="4389"/>
          <a:stretch/>
        </p:blipFill>
        <p:spPr>
          <a:xfrm>
            <a:off x="4528870" y="594810"/>
            <a:ext cx="4536504" cy="413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2" t="65886" r="1375" b="14907"/>
          <a:stretch/>
        </p:blipFill>
        <p:spPr>
          <a:xfrm>
            <a:off x="5012986" y="5083593"/>
            <a:ext cx="1719254" cy="79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68344" y="501876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Only</a:t>
            </a:r>
          </a:p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42%!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52120" y="5229200"/>
            <a:ext cx="208823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62377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http://www.cgdev.org/blog/sdg-indicators-serious-gaps-abound-data-availability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338567"/>
            <a:ext cx="4528869" cy="4387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531" y="1"/>
            <a:ext cx="4528869" cy="1428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</a:rPr>
              <a:t> </a:t>
            </a:r>
            <a:r>
              <a:rPr lang="en-GB" sz="4400" dirty="0" smtClean="0">
                <a:solidFill>
                  <a:srgbClr val="FFC000"/>
                </a:solidFill>
              </a:rPr>
              <a:t>SDGs &amp; data </a:t>
            </a:r>
            <a:r>
              <a:rPr lang="en-GB" sz="4400" dirty="0">
                <a:solidFill>
                  <a:srgbClr val="FFC000"/>
                </a:solidFill>
              </a:rPr>
              <a:t>g</a:t>
            </a:r>
            <a:r>
              <a:rPr lang="en-GB" sz="4400" dirty="0" smtClean="0">
                <a:solidFill>
                  <a:srgbClr val="FFC000"/>
                </a:solidFill>
              </a:rPr>
              <a:t>aps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14" y="4593540"/>
            <a:ext cx="4528869" cy="1428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283969" y="1428981"/>
            <a:ext cx="288032" cy="35897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1340768"/>
            <a:ext cx="260464" cy="35897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548680"/>
            <a:ext cx="4582274" cy="547475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needs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Data gaps (Availability, disaggregation, frequency)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Requisite methodological harmony 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Discrepancies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between 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ources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 necessities</a:t>
            </a:r>
          </a:p>
          <a:p>
            <a:pPr algn="just">
              <a:defRPr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800" smtClean="0">
                <a:solidFill>
                  <a:schemeClr val="bg1">
                    <a:lumMod val="50000"/>
                  </a:schemeClr>
                </a:solidFill>
              </a:rPr>
              <a:t>nstitutional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roles and responsibilities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requirements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Budget and donor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support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 obligations</a:t>
            </a:r>
          </a:p>
          <a:p>
            <a:pPr algn="just"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Feedback loop </a:t>
            </a:r>
          </a:p>
        </p:txBody>
      </p:sp>
      <p:sp>
        <p:nvSpPr>
          <p:cNvPr id="2" name="Oval 1"/>
          <p:cNvSpPr/>
          <p:nvPr/>
        </p:nvSpPr>
        <p:spPr>
          <a:xfrm>
            <a:off x="521804" y="1664804"/>
            <a:ext cx="3528392" cy="35283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93186" y="2263062"/>
            <a:ext cx="2385628" cy="23318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59632" y="1916832"/>
            <a:ext cx="2160240" cy="20882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5865739"/>
              </a:avLst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Global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336" y="2615728"/>
            <a:ext cx="2160240" cy="20882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5865739"/>
              </a:avLst>
            </a:prstTxWarp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National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</a:rPr>
              <a:t> </a:t>
            </a:r>
            <a:r>
              <a:rPr lang="en-GB" sz="4400" dirty="0" smtClean="0">
                <a:solidFill>
                  <a:srgbClr val="FFC000"/>
                </a:solidFill>
              </a:rPr>
              <a:t>Country considerations 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>
            <a:off x="1767456" y="2893932"/>
            <a:ext cx="1031329" cy="61815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Gap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981200" y="1563312"/>
            <a:ext cx="6096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Planning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2692052" y="2117998"/>
            <a:ext cx="685800" cy="1333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1200150" y="2117998"/>
            <a:ext cx="685800" cy="1333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596" y="4208705"/>
            <a:ext cx="4595244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Strategy for the Development of Statistics (NSDS)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060848"/>
            <a:ext cx="17526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demand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17526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supply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</a:rPr>
              <a:t> </a:t>
            </a:r>
            <a:r>
              <a:rPr lang="en-GB" sz="4400" dirty="0" smtClean="0">
                <a:solidFill>
                  <a:srgbClr val="FFC000"/>
                </a:solidFill>
              </a:rPr>
              <a:t>National Statistical System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0" y="548680"/>
            <a:ext cx="4582274" cy="547475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NSS: Ensemble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units within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country that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jointly collect, process and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disseminate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official statistics on behalf of the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</a:p>
          <a:p>
            <a:pPr marL="0" indent="0" algn="just">
              <a:buNone/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NSDS: 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Framework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 the programs, projects and activities of the National Statistical System (NSS) 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Comprehensive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strategy document, aimed at development of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data and statistics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 the national context</a:t>
            </a:r>
          </a:p>
          <a:p>
            <a:pPr algn="just"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Brings together various stakeholders towards achieving the shared goal of better statistics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Provides strategic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and coherent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planning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What is ADAPT?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" y="4149080"/>
            <a:ext cx="9144000" cy="2708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ARIS21">
      <a:dk1>
        <a:sysClr val="windowText" lastClr="000000"/>
      </a:dk1>
      <a:lt1>
        <a:srgbClr val="FFFFFF"/>
      </a:lt1>
      <a:dk2>
        <a:srgbClr val="C7D6DF"/>
      </a:dk2>
      <a:lt2>
        <a:srgbClr val="EEECE1"/>
      </a:lt2>
      <a:accent1>
        <a:srgbClr val="ED7D27"/>
      </a:accent1>
      <a:accent2>
        <a:srgbClr val="B7D28B"/>
      </a:accent2>
      <a:accent3>
        <a:srgbClr val="9E7346"/>
      </a:accent3>
      <a:accent4>
        <a:srgbClr val="F8CF58"/>
      </a:accent4>
      <a:accent5>
        <a:srgbClr val="7099AF"/>
      </a:accent5>
      <a:accent6>
        <a:srgbClr val="ED7D27"/>
      </a:accent6>
      <a:hlink>
        <a:srgbClr val="ED7D27"/>
      </a:hlink>
      <a:folHlink>
        <a:srgbClr val="9E73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</TotalTime>
  <Words>595</Words>
  <Application>Microsoft Office PowerPoint</Application>
  <PresentationFormat>On-screen Show (4:3)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Century Gothic</vt:lpstr>
      <vt:lpstr>Courier New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RANJAN Rajiv</dc:creator>
  <cp:lastModifiedBy>Mona Othman Mohammed</cp:lastModifiedBy>
  <cp:revision>82</cp:revision>
  <dcterms:created xsi:type="dcterms:W3CDTF">2016-06-10T07:17:12Z</dcterms:created>
  <dcterms:modified xsi:type="dcterms:W3CDTF">2016-10-26T04:44:38Z</dcterms:modified>
</cp:coreProperties>
</file>