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9" r:id="rId3"/>
    <p:sldId id="301" r:id="rId4"/>
    <p:sldId id="304" r:id="rId5"/>
    <p:sldId id="290" r:id="rId6"/>
    <p:sldId id="302" r:id="rId7"/>
    <p:sldId id="303" r:id="rId8"/>
    <p:sldId id="305" r:id="rId9"/>
    <p:sldId id="295" r:id="rId10"/>
    <p:sldId id="296" r:id="rId11"/>
    <p:sldId id="300" r:id="rId12"/>
    <p:sldId id="293" r:id="rId13"/>
    <p:sldId id="267" r:id="rId1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2">
          <p15:clr>
            <a:srgbClr val="A4A3A4"/>
          </p15:clr>
        </p15:guide>
        <p15:guide id="2" orient="horz" pos="3714">
          <p15:clr>
            <a:srgbClr val="A4A3A4"/>
          </p15:clr>
        </p15:guide>
        <p15:guide id="3" pos="5427">
          <p15:clr>
            <a:srgbClr val="A4A3A4"/>
          </p15:clr>
        </p15:guide>
        <p15:guide id="4" pos="3157">
          <p15:clr>
            <a:srgbClr val="A4A3A4"/>
          </p15:clr>
        </p15:guide>
        <p15:guide id="5" pos="10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88BDB"/>
    <a:srgbClr val="FFFFCC"/>
    <a:srgbClr val="418FDE"/>
    <a:srgbClr val="9D834F"/>
    <a:srgbClr val="2D2D70"/>
    <a:srgbClr val="595959"/>
    <a:srgbClr val="4F5962"/>
    <a:srgbClr val="818181"/>
    <a:srgbClr val="53717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3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266" y="60"/>
      </p:cViewPr>
      <p:guideLst>
        <p:guide orient="horz" pos="1432"/>
        <p:guide orient="horz" pos="3714"/>
        <p:guide pos="5427"/>
        <p:guide pos="3157"/>
        <p:guide pos="10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C844818-DFAC-4D64-9603-92A96D9366D3}" type="datetime1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80B5547-D83F-4F38-826F-36386DF2A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895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77FBD2F-B9AA-488A-922E-5DF103CFEFF3}" type="datetime1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32F5A8C-3EAA-4B16-9955-0DC5BCD07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808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74CECFA-EC0C-4CB6-B84B-4A5C0718486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34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F5A8C-3EAA-4B16-9955-0DC5BCD0713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14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84188" y="3194050"/>
            <a:ext cx="33020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003300" y="3992563"/>
            <a:ext cx="6489700" cy="2778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United Nations Economic and Social Commission for Western Asia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085849" y="5516618"/>
            <a:ext cx="7145337" cy="2698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49432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85275" y="5289518"/>
            <a:ext cx="7145912" cy="2564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18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45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614488" y="1550988"/>
            <a:ext cx="7529512" cy="180975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4" y="1016906"/>
            <a:ext cx="6616474" cy="4191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00"/>
              </a:lnSpc>
              <a:defRPr sz="2700" b="1" cap="none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614714" y="2685142"/>
            <a:ext cx="6616474" cy="195035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1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0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418F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63257" y="2233223"/>
            <a:ext cx="6624638" cy="419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4200" b="1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378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" b="1" dirty="0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0762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1615180" y="2267080"/>
            <a:ext cx="6938270" cy="3375025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800" b="0" cap="all">
                <a:solidFill>
                  <a:srgbClr val="418FDE"/>
                </a:solidFill>
                <a:latin typeface="Arial"/>
                <a:cs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 cap="all">
                <a:solidFill>
                  <a:srgbClr val="595959"/>
                </a:solidFill>
                <a:latin typeface="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19831" y="64055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68D1423B-28DA-4D88-97D3-A6AF3F41940B}" type="slidenum">
              <a:rPr lang="en-US" altLang="en-US" sz="60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sl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72059ECB-D740-4677-9CBC-D4A0665D843D}" type="slidenum">
              <a:rPr lang="en-US" altLang="en-US" sz="60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0" name="TextBox 4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180" y="2086429"/>
            <a:ext cx="6639820" cy="3991429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814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484188" y="3194050"/>
            <a:ext cx="33020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003300" y="3992563"/>
            <a:ext cx="6489700" cy="2778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United Nations Economic and Social Commission for Western Asia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49432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4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4" r:id="rId5"/>
    <p:sldLayoutId id="2147484150" r:id="rId6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96963" y="4943476"/>
            <a:ext cx="7813675" cy="738868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/>
              <a:t>Data Revolution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&amp; The Arab Region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096963" y="5886729"/>
            <a:ext cx="7145337" cy="6011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Arab Forum on Building Statistical Capacity for Data Revolution</a:t>
            </a:r>
          </a:p>
          <a:p>
            <a:pPr lvl="0"/>
            <a:r>
              <a:rPr lang="en-US" dirty="0"/>
              <a:t>Doha, Qatar, 10-11 October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Principles for SDG data sourcing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15180" y="2160694"/>
            <a:ext cx="6939803" cy="3100735"/>
          </a:xfrm>
        </p:spPr>
        <p:txBody>
          <a:bodyPr/>
          <a:lstStyle/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Indicators should be standards based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Indicators should be nationally sourced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There should be a communication with member countries prior to data release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Reducing reporting burden – sharing data among UN agencies / regional agencies / …</a:t>
            </a:r>
          </a:p>
        </p:txBody>
      </p:sp>
    </p:spTree>
    <p:extLst>
      <p:ext uri="{BB962C8B-B14F-4D97-AF65-F5344CB8AC3E}">
        <p14:creationId xmlns:p14="http://schemas.microsoft.com/office/powerpoint/2010/main" val="132300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New themes for Arab statistics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Societal development and well being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Human rights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Governance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1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07626" y="931415"/>
            <a:ext cx="7398488" cy="414338"/>
          </a:xfrm>
        </p:spPr>
        <p:txBody>
          <a:bodyPr/>
          <a:lstStyle/>
          <a:p>
            <a:r>
              <a:rPr lang="en-GB" dirty="0"/>
              <a:t>Representing Arab region at the global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15180" y="2438397"/>
            <a:ext cx="6939803" cy="3911600"/>
          </a:xfrm>
        </p:spPr>
        <p:txBody>
          <a:bodyPr/>
          <a:lstStyle/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National Statistical Offices in the driving role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Balanced regional representation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Observers: </a:t>
            </a:r>
          </a:p>
          <a:p>
            <a:pPr marL="1943100" lvl="3" defTabSz="5381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Observer countries</a:t>
            </a:r>
          </a:p>
          <a:p>
            <a:pPr marL="1943100" lvl="3" defTabSz="5381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Observer organizations</a:t>
            </a:r>
          </a:p>
          <a:p>
            <a:pPr marL="1943100" lvl="3" defTabSz="5381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i="1" dirty="0">
                <a:solidFill>
                  <a:schemeClr val="accent6">
                    <a:lumMod val="75000"/>
                  </a:schemeClr>
                </a:solidFill>
              </a:rPr>
              <a:t>Civil society</a:t>
            </a:r>
          </a:p>
          <a:p>
            <a:pPr indent="0" defTabSz="538163"/>
            <a:endParaRPr lang="en-GB" sz="2000" dirty="0">
              <a:solidFill>
                <a:srgbClr val="C00000"/>
              </a:solidFill>
            </a:endParaRPr>
          </a:p>
          <a:p>
            <a:pPr marL="342900" defTabSz="538163"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C00000"/>
                </a:solidFill>
              </a:rPr>
              <a:t>Inter-Agency Expert Group on SDG Indicators</a:t>
            </a:r>
          </a:p>
          <a:p>
            <a:pPr marL="760413" lvl="3" indent="0" defTabSz="538163">
              <a:spcBef>
                <a:spcPts val="0"/>
              </a:spcBef>
              <a:buNone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Algeria, Bahrain, Egypt</a:t>
            </a:r>
          </a:p>
          <a:p>
            <a:pPr marL="342900" defTabSz="538163"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C00000"/>
                </a:solidFill>
              </a:rPr>
              <a:t>High Level Group on Partnership and </a:t>
            </a:r>
            <a:r>
              <a:rPr lang="en-GB" sz="2000" dirty="0" err="1">
                <a:solidFill>
                  <a:srgbClr val="C00000"/>
                </a:solidFill>
              </a:rPr>
              <a:t>Capactity</a:t>
            </a:r>
            <a:r>
              <a:rPr lang="en-GB" sz="2000" dirty="0">
                <a:solidFill>
                  <a:srgbClr val="C00000"/>
                </a:solidFill>
              </a:rPr>
              <a:t> Development</a:t>
            </a:r>
          </a:p>
          <a:p>
            <a:pPr marL="806450" lvl="3" indent="0" defTabSz="538163">
              <a:spcBef>
                <a:spcPts val="0"/>
              </a:spcBef>
              <a:buNone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Palestine, Tunisia, Yemen</a:t>
            </a:r>
          </a:p>
          <a:p>
            <a:pPr indent="0" defTabSz="538163"/>
            <a:endParaRPr lang="en-GB" sz="2000" dirty="0">
              <a:solidFill>
                <a:srgbClr val="C00000"/>
              </a:solidFill>
            </a:endParaRPr>
          </a:p>
          <a:p>
            <a:pPr indent="0" defTabSz="538163"/>
            <a:endParaRPr lang="en-GB" sz="2000" dirty="0">
              <a:solidFill>
                <a:srgbClr val="C00000"/>
              </a:solidFill>
            </a:endParaRPr>
          </a:p>
          <a:p>
            <a:pPr marL="342900" defTabSz="538163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0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96963" y="4943475"/>
            <a:ext cx="7134225" cy="14573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/>
              <a:t>Data Revolution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&amp; the Arab region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1153" y="406399"/>
            <a:ext cx="6307665" cy="3215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2030 Development Agenda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15180" y="2267081"/>
            <a:ext cx="6938270" cy="1223606"/>
          </a:xfrm>
        </p:spPr>
        <p:txBody>
          <a:bodyPr/>
          <a:lstStyle/>
          <a:p>
            <a:pPr marL="3556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Broader than the Millennium agenda</a:t>
            </a:r>
          </a:p>
          <a:p>
            <a:pPr marL="3556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Higher demand for statistical evidence</a:t>
            </a:r>
          </a:p>
          <a:p>
            <a:pPr marL="3556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Comparable but with a local focus</a:t>
            </a:r>
          </a:p>
          <a:p>
            <a:pPr marL="35560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615180" y="4056069"/>
            <a:ext cx="6938270" cy="2121899"/>
          </a:xfrm>
          <a:prstGeom prst="rect">
            <a:avLst/>
          </a:prstGeom>
        </p:spPr>
        <p:txBody>
          <a:bodyPr vert="horz" lIns="0" tIns="0" rIns="0" bIns="0"/>
          <a:lstStyle>
            <a:lvl1pPr marL="0" indent="-342900" algn="l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kern="1200" cap="none" baseline="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1pPr>
            <a:lvl2pPr marL="0" indent="-285750" algn="l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kern="1200" cap="all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2pPr>
            <a:lvl3pPr marL="0" indent="0" algn="l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cap="all">
                <a:solidFill>
                  <a:srgbClr val="595959"/>
                </a:solidFill>
                <a:latin typeface="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A wider scope of policy issues covered</a:t>
            </a:r>
          </a:p>
          <a:p>
            <a:pPr marL="3556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Detailed breakdown</a:t>
            </a:r>
          </a:p>
          <a:p>
            <a:pPr marL="1955800" lvl="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 thematic</a:t>
            </a:r>
          </a:p>
          <a:p>
            <a:pPr marL="1955800" lvl="3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Geographic (sub-national data)</a:t>
            </a:r>
          </a:p>
          <a:p>
            <a:pPr marL="3556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High frequency data</a:t>
            </a:r>
          </a:p>
          <a:p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613386" y="3544975"/>
            <a:ext cx="6938270" cy="416934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342900" algn="l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kern="1200" cap="none" baseline="0">
                <a:solidFill>
                  <a:srgbClr val="595959"/>
                </a:solidFill>
                <a:latin typeface="Arial"/>
                <a:ea typeface="ＭＳ Ｐゴシック" charset="-128"/>
                <a:cs typeface="Arial"/>
              </a:defRPr>
            </a:lvl1pPr>
            <a:lvl2pPr marL="0" indent="-285750" algn="l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kern="1200" cap="all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2pPr>
            <a:lvl3pPr marL="0" indent="0" algn="l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cap="all">
                <a:solidFill>
                  <a:srgbClr val="595959"/>
                </a:solidFill>
                <a:latin typeface="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/>
            <a:r>
              <a:rPr lang="en-GB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Data Revolution</a:t>
            </a:r>
          </a:p>
        </p:txBody>
      </p:sp>
    </p:spTree>
    <p:extLst>
      <p:ext uri="{BB962C8B-B14F-4D97-AF65-F5344CB8AC3E}">
        <p14:creationId xmlns:p14="http://schemas.microsoft.com/office/powerpoint/2010/main" val="174765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Regional Challenges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15179" y="2267080"/>
            <a:ext cx="7528821" cy="4003091"/>
          </a:xfrm>
        </p:spPr>
        <p:txBody>
          <a:bodyPr/>
          <a:lstStyle/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3 of 22 Arab countries have a valid NSDS </a:t>
            </a:r>
          </a:p>
          <a:p>
            <a:pPr marL="1255713" lvl="3" indent="-268288">
              <a:spcBef>
                <a:spcPts val="1200"/>
              </a:spcBef>
              <a:buNone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opportunity to reflect 2030 Agenda in NSDS</a:t>
            </a:r>
          </a:p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Limited availability of data</a:t>
            </a:r>
          </a:p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Significant variations in data (by source)</a:t>
            </a:r>
          </a:p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Coordination between various producers of data</a:t>
            </a:r>
          </a:p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Making statistics effective tool in policy making </a:t>
            </a:r>
          </a:p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Use of administrative registers and records</a:t>
            </a:r>
          </a:p>
          <a:p>
            <a:pPr marL="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Data quality frameworks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0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07625" y="931415"/>
            <a:ext cx="7340431" cy="414338"/>
          </a:xfrm>
        </p:spPr>
        <p:txBody>
          <a:bodyPr/>
          <a:lstStyle/>
          <a:p>
            <a:r>
              <a:rPr lang="en-GB" dirty="0"/>
              <a:t>National </a:t>
            </a:r>
            <a:r>
              <a:rPr lang="en-GB" dirty="0" err="1"/>
              <a:t>Stategies</a:t>
            </a:r>
            <a:r>
              <a:rPr lang="en-GB" dirty="0"/>
              <a:t> for Development of Stat.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15180" y="2267080"/>
            <a:ext cx="7528820" cy="3908749"/>
          </a:xfrm>
        </p:spPr>
        <p:txBody>
          <a:bodyPr/>
          <a:lstStyle/>
          <a:p>
            <a:r>
              <a:rPr lang="en-GB" sz="2200" dirty="0">
                <a:solidFill>
                  <a:srgbClr val="FF0000"/>
                </a:solidFill>
              </a:rPr>
              <a:t>Challenges:</a:t>
            </a:r>
          </a:p>
          <a:p>
            <a:pPr marL="3429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FF0000"/>
                </a:solidFill>
              </a:rPr>
              <a:t>Only 3 of 22 Arab states have currently valid statistical strategies</a:t>
            </a:r>
          </a:p>
          <a:p>
            <a:pPr marL="3429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FF0000"/>
                </a:solidFill>
              </a:rPr>
              <a:t>15 Arab states have their statistical strategies expired</a:t>
            </a:r>
          </a:p>
          <a:p>
            <a:pPr marL="3429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FF0000"/>
                </a:solidFill>
              </a:rPr>
              <a:t>4 Arab states do not have a statistical strategy </a:t>
            </a:r>
          </a:p>
          <a:p>
            <a:endParaRPr lang="en-GB" sz="2200" dirty="0"/>
          </a:p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Opportunities:</a:t>
            </a:r>
          </a:p>
          <a:p>
            <a:pPr marL="3429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Reflecting Data Revolution and 2030 Agenda in NSDS</a:t>
            </a:r>
          </a:p>
          <a:p>
            <a:pPr marL="3429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Comprehensive assessments of national statistical systems</a:t>
            </a:r>
          </a:p>
          <a:p>
            <a:pPr marL="3429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Aligning NSDS with national development strategies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51396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1621745" y="814388"/>
            <a:ext cx="6937375" cy="120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075"/>
              </a:lnSpc>
              <a:spcBef>
                <a:spcPct val="0"/>
              </a:spcBef>
            </a:pPr>
            <a:r>
              <a:rPr lang="en-GB" dirty="0"/>
              <a:t>Data Revolution &amp; the Arab region</a:t>
            </a:r>
          </a:p>
          <a:p>
            <a:pPr>
              <a:lnSpc>
                <a:spcPts val="1075"/>
              </a:lnSpc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Text Placeholder 5"/>
          <p:cNvSpPr>
            <a:spLocks noGrp="1"/>
          </p:cNvSpPr>
          <p:nvPr>
            <p:ph type="body" sz="quarter" idx="11"/>
          </p:nvPr>
        </p:nvSpPr>
        <p:spPr bwMode="auto">
          <a:xfrm>
            <a:off x="1614488" y="931863"/>
            <a:ext cx="7097712" cy="414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MDGs – Data variations by goal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83155" y="1912675"/>
            <a:ext cx="6938962" cy="287338"/>
          </a:xfrm>
        </p:spPr>
        <p:txBody>
          <a:bodyPr/>
          <a:lstStyle/>
          <a:p>
            <a:pPr lvl="1">
              <a:buFont typeface="Arial" charset="0"/>
              <a:buNone/>
              <a:defRPr/>
            </a:pPr>
            <a:r>
              <a:rPr lang="en-US" b="1" dirty="0"/>
              <a:t>   </a:t>
            </a:r>
          </a:p>
          <a:p>
            <a:pPr>
              <a:defRPr/>
            </a:pPr>
            <a:endParaRPr lang="en-US" b="1" dirty="0"/>
          </a:p>
          <a:p>
            <a:pPr>
              <a:buFont typeface="Arial" charset="0"/>
              <a:buNone/>
              <a:defRPr/>
            </a:pP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433" y="1912675"/>
            <a:ext cx="8797299" cy="410712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2301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SDG data availability in the Arab region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47" y="2952077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707" y="2952077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18" y="2952077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38" y="2952077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58" y="2952077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47" y="4084224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241" y="4084223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835" y="4084222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646" y="4084224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023" y="4084224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091" y="4084221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240" y="5236808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301" y="5236805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645" y="5236805"/>
            <a:ext cx="952381" cy="9428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98" y="5236808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7" y="2952076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180" y="5236808"/>
            <a:ext cx="952381" cy="952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1999132" y="2022544"/>
            <a:ext cx="7087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Average availability of data / per goal / per country:</a:t>
            </a:r>
          </a:p>
          <a:p>
            <a:r>
              <a:rPr lang="en-GB" sz="2000" dirty="0"/>
              <a:t>No data            1-2 data points         3 and more data points </a:t>
            </a:r>
          </a:p>
        </p:txBody>
      </p:sp>
      <p:sp>
        <p:nvSpPr>
          <p:cNvPr id="23" name="Rectangle: Rounded Corners 22"/>
          <p:cNvSpPr/>
          <p:nvPr/>
        </p:nvSpPr>
        <p:spPr>
          <a:xfrm>
            <a:off x="1615647" y="2453431"/>
            <a:ext cx="383485" cy="307777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/>
          <p:cNvSpPr/>
          <p:nvPr/>
        </p:nvSpPr>
        <p:spPr>
          <a:xfrm>
            <a:off x="3428527" y="2453431"/>
            <a:ext cx="383485" cy="307777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/>
          <p:cNvSpPr/>
          <p:nvPr/>
        </p:nvSpPr>
        <p:spPr>
          <a:xfrm>
            <a:off x="5617200" y="2453431"/>
            <a:ext cx="383485" cy="307777"/>
          </a:xfrm>
          <a:prstGeom prst="roundRect">
            <a:avLst/>
          </a:prstGeom>
          <a:solidFill>
            <a:srgbClr val="5CF03E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1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SDG data availability in Arab countries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8" y="2610984"/>
            <a:ext cx="952381" cy="952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85" y="2610982"/>
            <a:ext cx="952381" cy="952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187" y="2610983"/>
            <a:ext cx="952381" cy="952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71" y="2610984"/>
            <a:ext cx="952381" cy="952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019" y="2601816"/>
            <a:ext cx="952381" cy="952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44" y="2609073"/>
            <a:ext cx="952381" cy="9523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8" y="4062445"/>
            <a:ext cx="952381" cy="9523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85" y="4062441"/>
            <a:ext cx="952381" cy="9523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187" y="4062440"/>
            <a:ext cx="952381" cy="9523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89" y="4062439"/>
            <a:ext cx="952381" cy="9523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018" y="4062445"/>
            <a:ext cx="952381" cy="9523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544" y="4058881"/>
            <a:ext cx="952381" cy="9523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7" y="5541600"/>
            <a:ext cx="952381" cy="9523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84" y="5541600"/>
            <a:ext cx="952381" cy="9523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186" y="5536834"/>
            <a:ext cx="952381" cy="9523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90" y="5546358"/>
            <a:ext cx="952380" cy="9428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017" y="5536833"/>
            <a:ext cx="952381" cy="952381"/>
          </a:xfrm>
          <a:prstGeom prst="rect">
            <a:avLst/>
          </a:prstGeom>
        </p:spPr>
      </p:pic>
      <p:sp>
        <p:nvSpPr>
          <p:cNvPr id="22" name="Rectangle: Rounded Corners 21"/>
          <p:cNvSpPr/>
          <p:nvPr/>
        </p:nvSpPr>
        <p:spPr>
          <a:xfrm>
            <a:off x="1061460" y="2449922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0</a:t>
            </a:r>
          </a:p>
        </p:txBody>
      </p:sp>
      <p:sp>
        <p:nvSpPr>
          <p:cNvPr id="23" name="Rectangle: Rounded Corners 22"/>
          <p:cNvSpPr/>
          <p:nvPr/>
        </p:nvSpPr>
        <p:spPr>
          <a:xfrm>
            <a:off x="1061460" y="2891289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8</a:t>
            </a:r>
          </a:p>
        </p:txBody>
      </p:sp>
      <p:sp>
        <p:nvSpPr>
          <p:cNvPr id="24" name="Rectangle: Rounded Corners 23"/>
          <p:cNvSpPr/>
          <p:nvPr/>
        </p:nvSpPr>
        <p:spPr>
          <a:xfrm>
            <a:off x="1061460" y="3332659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5" name="Rectangle: Rounded Corners 24"/>
          <p:cNvSpPr/>
          <p:nvPr/>
        </p:nvSpPr>
        <p:spPr>
          <a:xfrm>
            <a:off x="2576597" y="2449922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16</a:t>
            </a:r>
          </a:p>
        </p:txBody>
      </p:sp>
      <p:sp>
        <p:nvSpPr>
          <p:cNvPr id="26" name="Rectangle: Rounded Corners 25"/>
          <p:cNvSpPr/>
          <p:nvPr/>
        </p:nvSpPr>
        <p:spPr>
          <a:xfrm>
            <a:off x="2576597" y="2891289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6</a:t>
            </a:r>
          </a:p>
        </p:txBody>
      </p:sp>
      <p:sp>
        <p:nvSpPr>
          <p:cNvPr id="27" name="Rectangle: Rounded Corners 26"/>
          <p:cNvSpPr/>
          <p:nvPr/>
        </p:nvSpPr>
        <p:spPr>
          <a:xfrm>
            <a:off x="2576597" y="3332659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8" name="Rectangle: Rounded Corners 27"/>
          <p:cNvSpPr/>
          <p:nvPr/>
        </p:nvSpPr>
        <p:spPr>
          <a:xfrm>
            <a:off x="7101141" y="5401136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15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7101141" y="5842503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4</a:t>
            </a:r>
          </a:p>
        </p:txBody>
      </p:sp>
      <p:sp>
        <p:nvSpPr>
          <p:cNvPr id="30" name="Rectangle: Rounded Corners 29"/>
          <p:cNvSpPr/>
          <p:nvPr/>
        </p:nvSpPr>
        <p:spPr>
          <a:xfrm>
            <a:off x="7101141" y="6283873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" name="Rectangle: Rounded Corners 30"/>
          <p:cNvSpPr/>
          <p:nvPr/>
        </p:nvSpPr>
        <p:spPr>
          <a:xfrm>
            <a:off x="4098439" y="2449922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21</a:t>
            </a:r>
          </a:p>
        </p:txBody>
      </p:sp>
      <p:sp>
        <p:nvSpPr>
          <p:cNvPr id="32" name="Rectangle: Rounded Corners 31"/>
          <p:cNvSpPr/>
          <p:nvPr/>
        </p:nvSpPr>
        <p:spPr>
          <a:xfrm>
            <a:off x="4098439" y="2891289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4098439" y="3332659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" name="Rectangle: Rounded Corners 33"/>
          <p:cNvSpPr/>
          <p:nvPr/>
        </p:nvSpPr>
        <p:spPr>
          <a:xfrm>
            <a:off x="5599468" y="2449922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17</a:t>
            </a:r>
          </a:p>
        </p:txBody>
      </p:sp>
      <p:sp>
        <p:nvSpPr>
          <p:cNvPr id="35" name="Rectangle: Rounded Corners 34"/>
          <p:cNvSpPr/>
          <p:nvPr/>
        </p:nvSpPr>
        <p:spPr>
          <a:xfrm>
            <a:off x="5599468" y="2891289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3</a:t>
            </a:r>
          </a:p>
        </p:txBody>
      </p:sp>
      <p:sp>
        <p:nvSpPr>
          <p:cNvPr id="36" name="Rectangle: Rounded Corners 35"/>
          <p:cNvSpPr/>
          <p:nvPr/>
        </p:nvSpPr>
        <p:spPr>
          <a:xfrm>
            <a:off x="5599468" y="3332659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Rectangle: Rounded Corners 36"/>
          <p:cNvSpPr/>
          <p:nvPr/>
        </p:nvSpPr>
        <p:spPr>
          <a:xfrm>
            <a:off x="7100497" y="2449922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</a:t>
            </a:r>
          </a:p>
        </p:txBody>
      </p:sp>
      <p:sp>
        <p:nvSpPr>
          <p:cNvPr id="38" name="Rectangle: Rounded Corners 37"/>
          <p:cNvSpPr/>
          <p:nvPr/>
        </p:nvSpPr>
        <p:spPr>
          <a:xfrm>
            <a:off x="7100497" y="2891289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20</a:t>
            </a:r>
          </a:p>
        </p:txBody>
      </p:sp>
      <p:sp>
        <p:nvSpPr>
          <p:cNvPr id="39" name="Rectangle: Rounded Corners 38"/>
          <p:cNvSpPr/>
          <p:nvPr/>
        </p:nvSpPr>
        <p:spPr>
          <a:xfrm>
            <a:off x="7100497" y="3332659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" name="Rectangle: Rounded Corners 39"/>
          <p:cNvSpPr/>
          <p:nvPr/>
        </p:nvSpPr>
        <p:spPr>
          <a:xfrm>
            <a:off x="8606772" y="2449922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13</a:t>
            </a:r>
          </a:p>
        </p:txBody>
      </p:sp>
      <p:sp>
        <p:nvSpPr>
          <p:cNvPr id="41" name="Rectangle: Rounded Corners 40"/>
          <p:cNvSpPr/>
          <p:nvPr/>
        </p:nvSpPr>
        <p:spPr>
          <a:xfrm>
            <a:off x="8606772" y="2891289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9</a:t>
            </a:r>
          </a:p>
        </p:txBody>
      </p:sp>
      <p:sp>
        <p:nvSpPr>
          <p:cNvPr id="42" name="Rectangle: Rounded Corners 41"/>
          <p:cNvSpPr/>
          <p:nvPr/>
        </p:nvSpPr>
        <p:spPr>
          <a:xfrm>
            <a:off x="8606772" y="3332659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3" name="Rectangle: Rounded Corners 42"/>
          <p:cNvSpPr/>
          <p:nvPr/>
        </p:nvSpPr>
        <p:spPr>
          <a:xfrm>
            <a:off x="1045766" y="3926703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16</a:t>
            </a:r>
          </a:p>
        </p:txBody>
      </p:sp>
      <p:sp>
        <p:nvSpPr>
          <p:cNvPr id="44" name="Rectangle: Rounded Corners 43"/>
          <p:cNvSpPr/>
          <p:nvPr/>
        </p:nvSpPr>
        <p:spPr>
          <a:xfrm>
            <a:off x="1059312" y="4368070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</a:t>
            </a:r>
          </a:p>
        </p:txBody>
      </p:sp>
      <p:sp>
        <p:nvSpPr>
          <p:cNvPr id="45" name="Rectangle: Rounded Corners 44"/>
          <p:cNvSpPr/>
          <p:nvPr/>
        </p:nvSpPr>
        <p:spPr>
          <a:xfrm>
            <a:off x="1059312" y="4809440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6" name="Rectangle: Rounded Corners 45"/>
          <p:cNvSpPr/>
          <p:nvPr/>
        </p:nvSpPr>
        <p:spPr>
          <a:xfrm>
            <a:off x="2576597" y="3926703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8</a:t>
            </a:r>
          </a:p>
        </p:txBody>
      </p:sp>
      <p:sp>
        <p:nvSpPr>
          <p:cNvPr id="47" name="Rectangle: Rounded Corners 46"/>
          <p:cNvSpPr/>
          <p:nvPr/>
        </p:nvSpPr>
        <p:spPr>
          <a:xfrm>
            <a:off x="2576597" y="4368070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13</a:t>
            </a:r>
          </a:p>
        </p:txBody>
      </p:sp>
      <p:sp>
        <p:nvSpPr>
          <p:cNvPr id="48" name="Rectangle: Rounded Corners 47"/>
          <p:cNvSpPr/>
          <p:nvPr/>
        </p:nvSpPr>
        <p:spPr>
          <a:xfrm>
            <a:off x="2576597" y="4809440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9" name="Rectangle: Rounded Corners 48"/>
          <p:cNvSpPr/>
          <p:nvPr/>
        </p:nvSpPr>
        <p:spPr>
          <a:xfrm>
            <a:off x="4112855" y="3926703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0</a:t>
            </a:r>
          </a:p>
        </p:txBody>
      </p:sp>
      <p:sp>
        <p:nvSpPr>
          <p:cNvPr id="50" name="Rectangle: Rounded Corners 49"/>
          <p:cNvSpPr/>
          <p:nvPr/>
        </p:nvSpPr>
        <p:spPr>
          <a:xfrm>
            <a:off x="4112855" y="4368070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0</a:t>
            </a:r>
          </a:p>
        </p:txBody>
      </p:sp>
      <p:sp>
        <p:nvSpPr>
          <p:cNvPr id="51" name="Rectangle: Rounded Corners 50"/>
          <p:cNvSpPr/>
          <p:nvPr/>
        </p:nvSpPr>
        <p:spPr>
          <a:xfrm>
            <a:off x="4112855" y="4809440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52" name="Rectangle: Rounded Corners 51"/>
          <p:cNvSpPr/>
          <p:nvPr/>
        </p:nvSpPr>
        <p:spPr>
          <a:xfrm>
            <a:off x="5597541" y="3926703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</a:t>
            </a:r>
          </a:p>
        </p:txBody>
      </p:sp>
      <p:sp>
        <p:nvSpPr>
          <p:cNvPr id="53" name="Rectangle: Rounded Corners 52"/>
          <p:cNvSpPr/>
          <p:nvPr/>
        </p:nvSpPr>
        <p:spPr>
          <a:xfrm>
            <a:off x="5597541" y="4368070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6</a:t>
            </a:r>
          </a:p>
        </p:txBody>
      </p:sp>
      <p:sp>
        <p:nvSpPr>
          <p:cNvPr id="54" name="Rectangle: Rounded Corners 53"/>
          <p:cNvSpPr/>
          <p:nvPr/>
        </p:nvSpPr>
        <p:spPr>
          <a:xfrm>
            <a:off x="5597541" y="4809440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5" name="Rectangle: Rounded Corners 54"/>
          <p:cNvSpPr/>
          <p:nvPr/>
        </p:nvSpPr>
        <p:spPr>
          <a:xfrm>
            <a:off x="7101141" y="3921650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</a:t>
            </a:r>
          </a:p>
        </p:txBody>
      </p:sp>
      <p:sp>
        <p:nvSpPr>
          <p:cNvPr id="56" name="Rectangle: Rounded Corners 55"/>
          <p:cNvSpPr/>
          <p:nvPr/>
        </p:nvSpPr>
        <p:spPr>
          <a:xfrm>
            <a:off x="7101141" y="4363017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7</a:t>
            </a:r>
          </a:p>
        </p:txBody>
      </p:sp>
      <p:sp>
        <p:nvSpPr>
          <p:cNvPr id="57" name="Rectangle: Rounded Corners 56"/>
          <p:cNvSpPr/>
          <p:nvPr/>
        </p:nvSpPr>
        <p:spPr>
          <a:xfrm>
            <a:off x="7101141" y="4804387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58" name="Rectangle: Rounded Corners 57"/>
          <p:cNvSpPr/>
          <p:nvPr/>
        </p:nvSpPr>
        <p:spPr>
          <a:xfrm>
            <a:off x="8604741" y="3916597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14</a:t>
            </a:r>
          </a:p>
        </p:txBody>
      </p:sp>
      <p:sp>
        <p:nvSpPr>
          <p:cNvPr id="59" name="Rectangle: Rounded Corners 58"/>
          <p:cNvSpPr/>
          <p:nvPr/>
        </p:nvSpPr>
        <p:spPr>
          <a:xfrm>
            <a:off x="8604741" y="4357964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3</a:t>
            </a:r>
          </a:p>
        </p:txBody>
      </p:sp>
      <p:sp>
        <p:nvSpPr>
          <p:cNvPr id="60" name="Rectangle: Rounded Corners 59"/>
          <p:cNvSpPr/>
          <p:nvPr/>
        </p:nvSpPr>
        <p:spPr>
          <a:xfrm>
            <a:off x="8604741" y="4799334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1" name="Rectangle: Rounded Corners 60"/>
          <p:cNvSpPr/>
          <p:nvPr/>
        </p:nvSpPr>
        <p:spPr>
          <a:xfrm>
            <a:off x="5604845" y="5401136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9</a:t>
            </a:r>
          </a:p>
        </p:txBody>
      </p:sp>
      <p:sp>
        <p:nvSpPr>
          <p:cNvPr id="62" name="Rectangle: Rounded Corners 61"/>
          <p:cNvSpPr/>
          <p:nvPr/>
        </p:nvSpPr>
        <p:spPr>
          <a:xfrm>
            <a:off x="5604845" y="5842503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5</a:t>
            </a:r>
          </a:p>
        </p:txBody>
      </p:sp>
      <p:sp>
        <p:nvSpPr>
          <p:cNvPr id="63" name="Rectangle: Rounded Corners 62"/>
          <p:cNvSpPr/>
          <p:nvPr/>
        </p:nvSpPr>
        <p:spPr>
          <a:xfrm>
            <a:off x="5604845" y="6283873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4" name="Rectangle: Rounded Corners 63"/>
          <p:cNvSpPr/>
          <p:nvPr/>
        </p:nvSpPr>
        <p:spPr>
          <a:xfrm>
            <a:off x="4102855" y="5396947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</a:t>
            </a:r>
          </a:p>
        </p:txBody>
      </p:sp>
      <p:sp>
        <p:nvSpPr>
          <p:cNvPr id="65" name="Rectangle: Rounded Corners 64"/>
          <p:cNvSpPr/>
          <p:nvPr/>
        </p:nvSpPr>
        <p:spPr>
          <a:xfrm>
            <a:off x="4102855" y="5838314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0</a:t>
            </a:r>
          </a:p>
        </p:txBody>
      </p:sp>
      <p:sp>
        <p:nvSpPr>
          <p:cNvPr id="66" name="Rectangle: Rounded Corners 65"/>
          <p:cNvSpPr/>
          <p:nvPr/>
        </p:nvSpPr>
        <p:spPr>
          <a:xfrm>
            <a:off x="4102855" y="6279684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67" name="Rectangle: Rounded Corners 66"/>
          <p:cNvSpPr/>
          <p:nvPr/>
        </p:nvSpPr>
        <p:spPr>
          <a:xfrm>
            <a:off x="2576597" y="5396947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1</a:t>
            </a:r>
          </a:p>
        </p:txBody>
      </p:sp>
      <p:sp>
        <p:nvSpPr>
          <p:cNvPr id="68" name="Rectangle: Rounded Corners 67"/>
          <p:cNvSpPr/>
          <p:nvPr/>
        </p:nvSpPr>
        <p:spPr>
          <a:xfrm>
            <a:off x="2576597" y="5838314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0</a:t>
            </a:r>
          </a:p>
        </p:txBody>
      </p:sp>
      <p:sp>
        <p:nvSpPr>
          <p:cNvPr id="69" name="Rectangle: Rounded Corners 68"/>
          <p:cNvSpPr/>
          <p:nvPr/>
        </p:nvSpPr>
        <p:spPr>
          <a:xfrm>
            <a:off x="2576597" y="6279684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70" name="Rectangle: Rounded Corners 69"/>
          <p:cNvSpPr/>
          <p:nvPr/>
        </p:nvSpPr>
        <p:spPr>
          <a:xfrm>
            <a:off x="1045766" y="5401136"/>
            <a:ext cx="507240" cy="391768"/>
          </a:xfrm>
          <a:prstGeom prst="roundRect">
            <a:avLst/>
          </a:prstGeom>
          <a:solidFill>
            <a:srgbClr val="5CF03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7</a:t>
            </a:r>
          </a:p>
        </p:txBody>
      </p:sp>
      <p:sp>
        <p:nvSpPr>
          <p:cNvPr id="71" name="Rectangle: Rounded Corners 70"/>
          <p:cNvSpPr/>
          <p:nvPr/>
        </p:nvSpPr>
        <p:spPr>
          <a:xfrm>
            <a:off x="1045766" y="5842503"/>
            <a:ext cx="507240" cy="391768"/>
          </a:xfrm>
          <a:prstGeom prst="roundRect">
            <a:avLst/>
          </a:prstGeom>
          <a:solidFill>
            <a:srgbClr val="FFC90E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8</a:t>
            </a:r>
          </a:p>
        </p:txBody>
      </p:sp>
      <p:sp>
        <p:nvSpPr>
          <p:cNvPr id="72" name="Rectangle: Rounded Corners 71"/>
          <p:cNvSpPr/>
          <p:nvPr/>
        </p:nvSpPr>
        <p:spPr>
          <a:xfrm>
            <a:off x="1045766" y="6283873"/>
            <a:ext cx="507240" cy="391768"/>
          </a:xfrm>
          <a:prstGeom prst="roundRect">
            <a:avLst/>
          </a:prstGeom>
          <a:solidFill>
            <a:srgbClr val="ED1C2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14742" y="1652762"/>
            <a:ext cx="7087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Number of countries with data availability per goal:</a:t>
            </a:r>
          </a:p>
          <a:p>
            <a:r>
              <a:rPr lang="en-GB" sz="2000" dirty="0"/>
              <a:t>No data            1-2 data points         3 and more data points </a:t>
            </a:r>
          </a:p>
        </p:txBody>
      </p:sp>
      <p:sp>
        <p:nvSpPr>
          <p:cNvPr id="74" name="Rectangle: Rounded Corners 73"/>
          <p:cNvSpPr/>
          <p:nvPr/>
        </p:nvSpPr>
        <p:spPr>
          <a:xfrm>
            <a:off x="1524000" y="1982051"/>
            <a:ext cx="383485" cy="307777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: Rounded Corners 74"/>
          <p:cNvSpPr/>
          <p:nvPr/>
        </p:nvSpPr>
        <p:spPr>
          <a:xfrm>
            <a:off x="3336880" y="1982051"/>
            <a:ext cx="383485" cy="307777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: Rounded Corners 75"/>
          <p:cNvSpPr/>
          <p:nvPr/>
        </p:nvSpPr>
        <p:spPr>
          <a:xfrm>
            <a:off x="5525553" y="1982051"/>
            <a:ext cx="383485" cy="307777"/>
          </a:xfrm>
          <a:prstGeom prst="roundRect">
            <a:avLst/>
          </a:prstGeom>
          <a:solidFill>
            <a:srgbClr val="5CF03E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90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Building National Statistical Systems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15179" y="2267080"/>
            <a:ext cx="7528821" cy="4068406"/>
          </a:xfrm>
        </p:spPr>
        <p:txBody>
          <a:bodyPr/>
          <a:lstStyle/>
          <a:p>
            <a:r>
              <a:rPr lang="en-GB" sz="2200" b="1" dirty="0">
                <a:solidFill>
                  <a:srgbClr val="FF0000"/>
                </a:solidFill>
              </a:rPr>
              <a:t>Challenges: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FF0000"/>
                </a:solidFill>
              </a:rPr>
              <a:t>Data producers working in isolation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FF0000"/>
                </a:solidFill>
              </a:rPr>
              <a:t>Insufficient use of available data 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rgbClr val="FF0000"/>
                </a:solidFill>
              </a:rPr>
              <a:t>Insufficient use of population registers, business registers, and other administrative sources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endParaRPr lang="en-GB" sz="2200" dirty="0"/>
          </a:p>
          <a:p>
            <a:pPr indent="0"/>
            <a:r>
              <a:rPr lang="en-GB" sz="2200" b="1" dirty="0">
                <a:solidFill>
                  <a:schemeClr val="accent6">
                    <a:lumMod val="75000"/>
                  </a:schemeClr>
                </a:solidFill>
              </a:rPr>
              <a:t>Opportunities: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Institutional setup of national statistical systems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Sharing statistical data and data sources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Creating Statistical Councils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Empowering National Statistical Offices with nation-wide coordination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01940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Data Revolution &amp; the Arab region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Principles for SDG data breakdown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615180" y="2160694"/>
            <a:ext cx="7528820" cy="4112360"/>
          </a:xfrm>
        </p:spPr>
        <p:txBody>
          <a:bodyPr/>
          <a:lstStyle/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income 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sex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age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race 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ethnicity 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migratory status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disability 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geographic location</a:t>
            </a:r>
          </a:p>
          <a:p>
            <a:pPr marL="342900" defTabSz="538163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pPr indent="0" defTabSz="538163"/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or other characteristics, in accordance with the Fundamental Principles of Official Statistics</a:t>
            </a:r>
          </a:p>
          <a:p>
            <a:pPr indent="0" defTabSz="538163"/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pPr indent="0" defTabSz="538163"/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In addition: breakdown emanating from the text of the indicators.</a:t>
            </a:r>
          </a:p>
        </p:txBody>
      </p:sp>
    </p:spTree>
    <p:extLst>
      <p:ext uri="{BB962C8B-B14F-4D97-AF65-F5344CB8AC3E}">
        <p14:creationId xmlns:p14="http://schemas.microsoft.com/office/powerpoint/2010/main" val="426232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CWA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4F81BD"/>
      </a:accent1>
      <a:accent2>
        <a:srgbClr val="595959"/>
      </a:accent2>
      <a:accent3>
        <a:srgbClr val="418FDE"/>
      </a:accent3>
      <a:accent4>
        <a:srgbClr val="2D2D70"/>
      </a:accent4>
      <a:accent5>
        <a:srgbClr val="9D834F"/>
      </a:accent5>
      <a:accent6>
        <a:srgbClr val="418FD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555</Words>
  <Application>Microsoft Office PowerPoint</Application>
  <PresentationFormat>On-screen Show (4:3)</PresentationFormat>
  <Paragraphs>158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Quantum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Fares Sfeir</dc:creator>
  <cp:lastModifiedBy>Mona Othman Mohammed</cp:lastModifiedBy>
  <cp:revision>249</cp:revision>
  <dcterms:created xsi:type="dcterms:W3CDTF">2011-12-13T13:03:18Z</dcterms:created>
  <dcterms:modified xsi:type="dcterms:W3CDTF">2016-10-26T04:48:51Z</dcterms:modified>
</cp:coreProperties>
</file>