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4"/>
  </p:notesMasterIdLst>
  <p:sldIdLst>
    <p:sldId id="256" r:id="rId2"/>
    <p:sldId id="372" r:id="rId3"/>
    <p:sldId id="343" r:id="rId4"/>
    <p:sldId id="341" r:id="rId5"/>
    <p:sldId id="344" r:id="rId6"/>
    <p:sldId id="359" r:id="rId7"/>
    <p:sldId id="373" r:id="rId8"/>
    <p:sldId id="365" r:id="rId9"/>
    <p:sldId id="366" r:id="rId10"/>
    <p:sldId id="367" r:id="rId11"/>
    <p:sldId id="356" r:id="rId12"/>
    <p:sldId id="357" r:id="rId13"/>
    <p:sldId id="358" r:id="rId14"/>
    <p:sldId id="374" r:id="rId15"/>
    <p:sldId id="369" r:id="rId16"/>
    <p:sldId id="342" r:id="rId17"/>
    <p:sldId id="370" r:id="rId18"/>
    <p:sldId id="371" r:id="rId19"/>
    <p:sldId id="268" r:id="rId20"/>
    <p:sldId id="368" r:id="rId21"/>
    <p:sldId id="352" r:id="rId22"/>
    <p:sldId id="360" r:id="rId23"/>
  </p:sldIdLst>
  <p:sldSz cx="9186863"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BB6A89A-D3E5-498C-9CB6-4B3F74708563}">
  <a:tblStyle styleId="{2BB6A89A-D3E5-498C-9CB6-4B3F74708563}" styleName="Table_0"/>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7"/>
    <p:restoredTop sz="94753"/>
  </p:normalViewPr>
  <p:slideViewPr>
    <p:cSldViewPr snapToGrid="0" snapToObjects="1">
      <p:cViewPr>
        <p:scale>
          <a:sx n="76" d="100"/>
          <a:sy n="76" d="100"/>
        </p:scale>
        <p:origin x="-1194" y="12"/>
      </p:cViewPr>
      <p:guideLst>
        <p:guide orient="horz" pos="2160"/>
        <p:guide pos="28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32777" y="685800"/>
            <a:ext cx="459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914406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0" name="Shape 80"/>
          <p:cNvSpPr>
            <a:spLocks noGrp="1" noRot="1" noChangeAspect="1"/>
          </p:cNvSpPr>
          <p:nvPr>
            <p:ph type="sldImg" idx="2"/>
          </p:nvPr>
        </p:nvSpPr>
        <p:spPr>
          <a:xfrm>
            <a:off x="1362075" y="1143000"/>
            <a:ext cx="41338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71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85800"/>
            <a:ext cx="4592638"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684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85800"/>
            <a:ext cx="459263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48645" y="9433107"/>
            <a:ext cx="2944283" cy="498294"/>
          </a:xfrm>
          <a:prstGeom prst="rect">
            <a:avLst/>
          </a:prstGeom>
        </p:spPr>
        <p:txBody>
          <a:bodyPr/>
          <a:lstStyle/>
          <a:p>
            <a:fld id="{74D1495A-DD81-44F4-9F54-1F39867BF2D9}" type="slidenum">
              <a:rPr lang="en-US" smtClean="0"/>
              <a:t>11</a:t>
            </a:fld>
            <a:endParaRPr lang="en-US"/>
          </a:p>
        </p:txBody>
      </p:sp>
    </p:spTree>
    <p:extLst>
      <p:ext uri="{BB962C8B-B14F-4D97-AF65-F5344CB8AC3E}">
        <p14:creationId xmlns:p14="http://schemas.microsoft.com/office/powerpoint/2010/main" val="158409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1362075" y="1143000"/>
            <a:ext cx="41338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005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Intro slide">
    <p:spTree>
      <p:nvGrpSpPr>
        <p:cNvPr id="1" name="Shape 7"/>
        <p:cNvGrpSpPr/>
        <p:nvPr/>
      </p:nvGrpSpPr>
      <p:grpSpPr>
        <a:xfrm>
          <a:off x="0" y="0"/>
          <a:ext cx="0" cy="0"/>
          <a:chOff x="0" y="0"/>
          <a:chExt cx="0" cy="0"/>
        </a:xfrm>
      </p:grpSpPr>
      <p:sp>
        <p:nvSpPr>
          <p:cNvPr id="8" name="Shape 8"/>
          <p:cNvSpPr/>
          <p:nvPr/>
        </p:nvSpPr>
        <p:spPr>
          <a:xfrm flipH="1">
            <a:off x="125" y="3429001"/>
            <a:ext cx="9186000" cy="3428999"/>
          </a:xfrm>
          <a:prstGeom prst="rect">
            <a:avLst/>
          </a:prstGeom>
          <a:solidFill>
            <a:srgbClr val="F58912"/>
          </a:solidFill>
          <a:ln>
            <a:noFill/>
          </a:ln>
        </p:spPr>
        <p:txBody>
          <a:bodyPr lIns="88150" tIns="44075" rIns="88150" bIns="44075"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pic>
        <p:nvPicPr>
          <p:cNvPr id="9" name="Shape 9"/>
          <p:cNvPicPr preferRelativeResize="0"/>
          <p:nvPr/>
        </p:nvPicPr>
        <p:blipFill>
          <a:blip r:embed="rId2">
            <a:alphaModFix/>
          </a:blip>
          <a:stretch>
            <a:fillRect/>
          </a:stretch>
        </p:blipFill>
        <p:spPr>
          <a:xfrm>
            <a:off x="515574" y="1156726"/>
            <a:ext cx="5108624" cy="1277150"/>
          </a:xfrm>
          <a:prstGeom prst="rect">
            <a:avLst/>
          </a:prstGeom>
          <a:noFill/>
          <a:ln>
            <a:noFill/>
          </a:ln>
        </p:spPr>
      </p:pic>
      <p:sp>
        <p:nvSpPr>
          <p:cNvPr id="10" name="Shape 10"/>
          <p:cNvSpPr txBox="1">
            <a:spLocks noGrp="1"/>
          </p:cNvSpPr>
          <p:nvPr>
            <p:ph type="title"/>
          </p:nvPr>
        </p:nvSpPr>
        <p:spPr>
          <a:xfrm>
            <a:off x="563575" y="3824650"/>
            <a:ext cx="7253700" cy="683400"/>
          </a:xfrm>
          <a:prstGeom prst="rect">
            <a:avLst/>
          </a:prstGeom>
          <a:noFill/>
          <a:ln>
            <a:noFill/>
          </a:ln>
        </p:spPr>
        <p:txBody>
          <a:bodyPr lIns="91425" tIns="91425" rIns="91425" bIns="91425" anchor="ctr" anchorCtr="0"/>
          <a:lstStyle>
            <a:lvl1pPr lvl="0" rtl="0">
              <a:spcBef>
                <a:spcPts val="0"/>
              </a:spcBef>
              <a:buNone/>
              <a:defRPr sz="2800">
                <a:solidFill>
                  <a:srgbClr val="F3F3F3"/>
                </a:solidFill>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a:spcBef>
                <a:spcPts val="0"/>
              </a:spcBef>
              <a:buNone/>
              <a:defRPr/>
            </a:lvl9pPr>
          </a:lstStyle>
          <a:p>
            <a:endParaRPr/>
          </a:p>
        </p:txBody>
      </p:sp>
      <p:sp>
        <p:nvSpPr>
          <p:cNvPr id="11" name="Shape 11"/>
          <p:cNvSpPr txBox="1">
            <a:spLocks noGrp="1"/>
          </p:cNvSpPr>
          <p:nvPr>
            <p:ph type="subTitle" idx="1"/>
          </p:nvPr>
        </p:nvSpPr>
        <p:spPr>
          <a:xfrm>
            <a:off x="563575" y="4831775"/>
            <a:ext cx="7301700" cy="611400"/>
          </a:xfrm>
          <a:prstGeom prst="rect">
            <a:avLst/>
          </a:prstGeom>
          <a:noFill/>
          <a:ln>
            <a:noFill/>
          </a:ln>
        </p:spPr>
        <p:txBody>
          <a:bodyPr lIns="91425" tIns="91425" rIns="91425" bIns="91425" anchor="ctr" anchorCtr="0"/>
          <a:lstStyle>
            <a:lvl1pPr lvl="0" rtl="0">
              <a:spcBef>
                <a:spcPts val="0"/>
              </a:spcBef>
              <a:buNone/>
              <a:defRPr sz="1800">
                <a:solidFill>
                  <a:srgbClr val="F3F3F3"/>
                </a:solidFill>
              </a:defRPr>
            </a:lvl1pPr>
            <a:lvl2pPr lvl="1" rtl="0">
              <a:spcBef>
                <a:spcPts val="0"/>
              </a:spcBef>
              <a:buNone/>
              <a:defRPr>
                <a:solidFill>
                  <a:srgbClr val="F3F3F3"/>
                </a:solidFill>
              </a:defRPr>
            </a:lvl2pPr>
            <a:lvl3pPr lvl="2" rtl="0">
              <a:spcBef>
                <a:spcPts val="0"/>
              </a:spcBef>
              <a:buNone/>
              <a:defRPr>
                <a:solidFill>
                  <a:srgbClr val="F3F3F3"/>
                </a:solidFill>
              </a:defRPr>
            </a:lvl3pPr>
            <a:lvl4pPr lvl="3" rtl="0">
              <a:spcBef>
                <a:spcPts val="0"/>
              </a:spcBef>
              <a:buNone/>
              <a:defRPr>
                <a:solidFill>
                  <a:srgbClr val="F3F3F3"/>
                </a:solidFill>
              </a:defRPr>
            </a:lvl4pPr>
            <a:lvl5pPr lvl="4" rtl="0">
              <a:spcBef>
                <a:spcPts val="0"/>
              </a:spcBef>
              <a:buNone/>
              <a:defRPr>
                <a:solidFill>
                  <a:srgbClr val="F3F3F3"/>
                </a:solidFill>
              </a:defRPr>
            </a:lvl5pPr>
            <a:lvl6pPr lvl="5" rtl="0">
              <a:spcBef>
                <a:spcPts val="0"/>
              </a:spcBef>
              <a:buNone/>
              <a:defRPr>
                <a:solidFill>
                  <a:srgbClr val="F3F3F3"/>
                </a:solidFill>
              </a:defRPr>
            </a:lvl6pPr>
            <a:lvl7pPr lvl="6" rtl="0">
              <a:spcBef>
                <a:spcPts val="0"/>
              </a:spcBef>
              <a:buNone/>
              <a:defRPr>
                <a:solidFill>
                  <a:srgbClr val="F3F3F3"/>
                </a:solidFill>
              </a:defRPr>
            </a:lvl7pPr>
            <a:lvl8pPr lvl="7" rtl="0">
              <a:spcBef>
                <a:spcPts val="0"/>
              </a:spcBef>
              <a:buNone/>
              <a:defRPr>
                <a:solidFill>
                  <a:srgbClr val="F3F3F3"/>
                </a:solidFill>
              </a:defRPr>
            </a:lvl8pPr>
            <a:lvl9pPr lvl="8">
              <a:spcBef>
                <a:spcPts val="0"/>
              </a:spcBef>
              <a:buNone/>
              <a:defRPr>
                <a:solidFill>
                  <a:srgbClr val="F3F3F3"/>
                </a:solidFill>
              </a:defRPr>
            </a:lvl9pPr>
          </a:lstStyle>
          <a:p>
            <a:endParaRPr/>
          </a:p>
        </p:txBody>
      </p:sp>
      <p:sp>
        <p:nvSpPr>
          <p:cNvPr id="12" name="Shape 12"/>
          <p:cNvSpPr txBox="1">
            <a:spLocks noGrp="1"/>
          </p:cNvSpPr>
          <p:nvPr>
            <p:ph type="subTitle" idx="2"/>
          </p:nvPr>
        </p:nvSpPr>
        <p:spPr>
          <a:xfrm>
            <a:off x="563575" y="5683050"/>
            <a:ext cx="7277700" cy="683400"/>
          </a:xfrm>
          <a:prstGeom prst="rect">
            <a:avLst/>
          </a:prstGeom>
          <a:noFill/>
          <a:ln>
            <a:noFill/>
          </a:ln>
        </p:spPr>
        <p:txBody>
          <a:bodyPr lIns="91425" tIns="91425" rIns="91425" bIns="91425" anchor="ctr" anchorCtr="0"/>
          <a:lstStyle>
            <a:lvl1pPr lvl="0" rtl="0">
              <a:spcBef>
                <a:spcPts val="0"/>
              </a:spcBef>
              <a:buNone/>
              <a:defRPr>
                <a:solidFill>
                  <a:srgbClr val="F3F3F3"/>
                </a:solidFill>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a:spcBef>
                <a:spcPts val="0"/>
              </a:spcBef>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Outro slide">
    <p:spTree>
      <p:nvGrpSpPr>
        <p:cNvPr id="1" name="Shape 29"/>
        <p:cNvGrpSpPr/>
        <p:nvPr/>
      </p:nvGrpSpPr>
      <p:grpSpPr>
        <a:xfrm>
          <a:off x="0" y="0"/>
          <a:ext cx="0" cy="0"/>
          <a:chOff x="0" y="0"/>
          <a:chExt cx="0" cy="0"/>
        </a:xfrm>
      </p:grpSpPr>
      <p:sp>
        <p:nvSpPr>
          <p:cNvPr id="30" name="Shape 30"/>
          <p:cNvSpPr/>
          <p:nvPr/>
        </p:nvSpPr>
        <p:spPr>
          <a:xfrm flipH="1">
            <a:off x="125" y="3609326"/>
            <a:ext cx="9186000" cy="3248700"/>
          </a:xfrm>
          <a:prstGeom prst="rect">
            <a:avLst/>
          </a:prstGeom>
          <a:solidFill>
            <a:schemeClr val="accent6"/>
          </a:solidFill>
          <a:ln>
            <a:noFill/>
          </a:ln>
        </p:spPr>
        <p:txBody>
          <a:bodyPr lIns="88150" tIns="44075" rIns="88150" bIns="44075"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1" name="Shape 31"/>
          <p:cNvSpPr txBox="1"/>
          <p:nvPr/>
        </p:nvSpPr>
        <p:spPr>
          <a:xfrm>
            <a:off x="1077589" y="4144771"/>
            <a:ext cx="2135700" cy="946800"/>
          </a:xfrm>
          <a:prstGeom prst="rect">
            <a:avLst/>
          </a:prstGeom>
          <a:noFill/>
          <a:ln>
            <a:noFill/>
          </a:ln>
        </p:spPr>
        <p:txBody>
          <a:bodyPr lIns="95975" tIns="48000" rIns="95975" bIns="48000" anchor="t" anchorCtr="0">
            <a:noAutofit/>
          </a:bodyPr>
          <a:lstStyle/>
          <a:p>
            <a:pPr marL="0" marR="0" lvl="0" indent="0" algn="l" rtl="0">
              <a:spcBef>
                <a:spcPts val="0"/>
              </a:spcBef>
              <a:spcAft>
                <a:spcPts val="0"/>
              </a:spcAft>
              <a:buSzPct val="25000"/>
              <a:buNone/>
            </a:pPr>
            <a:r>
              <a:rPr lang="en" sz="1300" b="1">
                <a:solidFill>
                  <a:schemeClr val="lt1"/>
                </a:solidFill>
                <a:latin typeface="Arial"/>
                <a:ea typeface="Arial"/>
                <a:cs typeface="Arial"/>
                <a:sym typeface="Arial"/>
              </a:rPr>
              <a:t>Brussels Office</a:t>
            </a:r>
          </a:p>
          <a:p>
            <a:pPr marL="0" marR="0" lvl="0" indent="0" algn="l" rtl="0">
              <a:spcBef>
                <a:spcPts val="600"/>
              </a:spcBef>
              <a:buSzPct val="25000"/>
              <a:buNone/>
            </a:pPr>
            <a:r>
              <a:rPr lang="en" sz="1100">
                <a:solidFill>
                  <a:schemeClr val="lt1"/>
                </a:solidFill>
                <a:latin typeface="Arial"/>
                <a:ea typeface="Arial"/>
                <a:cs typeface="Arial"/>
                <a:sym typeface="Arial"/>
              </a:rPr>
              <a:t>5, Place du Champ de Mars</a:t>
            </a:r>
          </a:p>
          <a:p>
            <a:pPr marL="0" marR="0" lvl="0" indent="0" algn="l" rtl="0">
              <a:spcBef>
                <a:spcPts val="0"/>
              </a:spcBef>
              <a:buSzPct val="25000"/>
              <a:buNone/>
            </a:pPr>
            <a:r>
              <a:rPr lang="en" sz="1100">
                <a:solidFill>
                  <a:schemeClr val="lt1"/>
                </a:solidFill>
                <a:latin typeface="Arial"/>
                <a:ea typeface="Arial"/>
                <a:cs typeface="Arial"/>
                <a:sym typeface="Arial"/>
              </a:rPr>
              <a:t>1050 Brussels</a:t>
            </a:r>
          </a:p>
          <a:p>
            <a:pPr marL="0" marR="0" lvl="0" indent="0" algn="l" rtl="0">
              <a:spcBef>
                <a:spcPts val="0"/>
              </a:spcBef>
              <a:buSzPct val="25000"/>
              <a:buNone/>
            </a:pPr>
            <a:r>
              <a:rPr lang="en" sz="1100">
                <a:solidFill>
                  <a:schemeClr val="lt1"/>
                </a:solidFill>
                <a:latin typeface="Arial"/>
                <a:ea typeface="Arial"/>
                <a:cs typeface="Arial"/>
                <a:sym typeface="Arial"/>
              </a:rPr>
              <a:t>Belgium</a:t>
            </a:r>
          </a:p>
        </p:txBody>
      </p:sp>
      <p:sp>
        <p:nvSpPr>
          <p:cNvPr id="32" name="Shape 32"/>
          <p:cNvSpPr txBox="1"/>
          <p:nvPr/>
        </p:nvSpPr>
        <p:spPr>
          <a:xfrm>
            <a:off x="3210255" y="4144775"/>
            <a:ext cx="2751900" cy="946800"/>
          </a:xfrm>
          <a:prstGeom prst="rect">
            <a:avLst/>
          </a:prstGeom>
          <a:noFill/>
          <a:ln>
            <a:noFill/>
          </a:ln>
        </p:spPr>
        <p:txBody>
          <a:bodyPr lIns="95975" tIns="48000" rIns="95975" bIns="48000" anchor="t" anchorCtr="0">
            <a:noAutofit/>
          </a:bodyPr>
          <a:lstStyle/>
          <a:p>
            <a:pPr marL="0" marR="0" lvl="0" indent="0" algn="l" rtl="0">
              <a:spcBef>
                <a:spcPts val="0"/>
              </a:spcBef>
              <a:spcAft>
                <a:spcPts val="0"/>
              </a:spcAft>
              <a:buSzPct val="25000"/>
              <a:buNone/>
            </a:pPr>
            <a:r>
              <a:rPr lang="en" sz="1300" b="1">
                <a:solidFill>
                  <a:schemeClr val="lt1"/>
                </a:solidFill>
                <a:latin typeface="Arial"/>
                <a:ea typeface="Arial"/>
                <a:cs typeface="Arial"/>
                <a:sym typeface="Arial"/>
              </a:rPr>
              <a:t>Cape Town Office</a:t>
            </a:r>
          </a:p>
          <a:p>
            <a:pPr marL="0" marR="0" lvl="0" indent="0" algn="l" rtl="0">
              <a:spcBef>
                <a:spcPts val="600"/>
              </a:spcBef>
              <a:buSzPct val="25000"/>
              <a:buNone/>
            </a:pPr>
            <a:r>
              <a:rPr lang="en" sz="1100" b="0" i="0">
                <a:solidFill>
                  <a:schemeClr val="lt1"/>
                </a:solidFill>
                <a:latin typeface="Arial"/>
                <a:ea typeface="Arial"/>
                <a:cs typeface="Arial"/>
                <a:sym typeface="Arial"/>
              </a:rPr>
              <a:t>Sovereign Quay, 34 Somerset Road</a:t>
            </a:r>
            <a:r>
              <a:rPr lang="en" sz="1100">
                <a:solidFill>
                  <a:schemeClr val="lt1"/>
                </a:solidFill>
                <a:latin typeface="Arial"/>
                <a:ea typeface="Arial"/>
                <a:cs typeface="Arial"/>
                <a:sym typeface="Arial"/>
              </a:rPr>
              <a:t/>
            </a:r>
            <a:br>
              <a:rPr lang="en" sz="1100">
                <a:solidFill>
                  <a:schemeClr val="lt1"/>
                </a:solidFill>
                <a:latin typeface="Arial"/>
                <a:ea typeface="Arial"/>
                <a:cs typeface="Arial"/>
                <a:sym typeface="Arial"/>
              </a:rPr>
            </a:br>
            <a:r>
              <a:rPr lang="en" sz="1100" b="0" i="0">
                <a:solidFill>
                  <a:schemeClr val="lt1"/>
                </a:solidFill>
                <a:latin typeface="Arial"/>
                <a:ea typeface="Arial"/>
                <a:cs typeface="Arial"/>
                <a:sym typeface="Arial"/>
              </a:rPr>
              <a:t>8005, Green Point, Cape Town </a:t>
            </a:r>
            <a:r>
              <a:rPr lang="en" sz="1100">
                <a:solidFill>
                  <a:schemeClr val="lt1"/>
                </a:solidFill>
                <a:latin typeface="Arial"/>
                <a:ea typeface="Arial"/>
                <a:cs typeface="Arial"/>
                <a:sym typeface="Arial"/>
              </a:rPr>
              <a:t/>
            </a:r>
            <a:br>
              <a:rPr lang="en" sz="1100">
                <a:solidFill>
                  <a:schemeClr val="lt1"/>
                </a:solidFill>
                <a:latin typeface="Arial"/>
                <a:ea typeface="Arial"/>
                <a:cs typeface="Arial"/>
                <a:sym typeface="Arial"/>
              </a:rPr>
            </a:br>
            <a:r>
              <a:rPr lang="en" sz="1100" b="0" i="0">
                <a:solidFill>
                  <a:schemeClr val="lt1"/>
                </a:solidFill>
                <a:latin typeface="Arial"/>
                <a:ea typeface="Arial"/>
                <a:cs typeface="Arial"/>
                <a:sym typeface="Arial"/>
              </a:rPr>
              <a:t>South Africa</a:t>
            </a:r>
          </a:p>
        </p:txBody>
      </p:sp>
      <p:sp>
        <p:nvSpPr>
          <p:cNvPr id="33" name="Shape 33"/>
          <p:cNvSpPr txBox="1"/>
          <p:nvPr/>
        </p:nvSpPr>
        <p:spPr>
          <a:xfrm>
            <a:off x="5962150" y="5375772"/>
            <a:ext cx="2544300" cy="946800"/>
          </a:xfrm>
          <a:prstGeom prst="rect">
            <a:avLst/>
          </a:prstGeom>
          <a:noFill/>
          <a:ln>
            <a:noFill/>
          </a:ln>
        </p:spPr>
        <p:txBody>
          <a:bodyPr lIns="95975" tIns="48000" rIns="95975" bIns="48000" anchor="t" anchorCtr="0">
            <a:noAutofit/>
          </a:bodyPr>
          <a:lstStyle/>
          <a:p>
            <a:pPr marL="0" marR="0" lvl="0" indent="0" algn="l" rtl="0">
              <a:spcBef>
                <a:spcPts val="0"/>
              </a:spcBef>
              <a:spcAft>
                <a:spcPts val="0"/>
              </a:spcAft>
              <a:buSzPct val="25000"/>
              <a:buNone/>
            </a:pPr>
            <a:r>
              <a:rPr lang="en" sz="1300" b="1">
                <a:solidFill>
                  <a:schemeClr val="lt1"/>
                </a:solidFill>
                <a:latin typeface="Arial"/>
                <a:ea typeface="Arial"/>
                <a:cs typeface="Arial"/>
                <a:sym typeface="Arial"/>
              </a:rPr>
              <a:t>S</a:t>
            </a:r>
            <a:r>
              <a:rPr lang="en" sz="1300" b="1" i="0">
                <a:solidFill>
                  <a:schemeClr val="lt1"/>
                </a:solidFill>
                <a:latin typeface="Arial"/>
                <a:ea typeface="Arial"/>
                <a:cs typeface="Arial"/>
                <a:sym typeface="Arial"/>
              </a:rPr>
              <a:t>ão Paulo </a:t>
            </a:r>
            <a:r>
              <a:rPr lang="en" sz="1300" b="1">
                <a:solidFill>
                  <a:schemeClr val="lt1"/>
                </a:solidFill>
                <a:latin typeface="Arial"/>
                <a:ea typeface="Arial"/>
                <a:cs typeface="Arial"/>
                <a:sym typeface="Arial"/>
              </a:rPr>
              <a:t>Office</a:t>
            </a:r>
          </a:p>
          <a:p>
            <a:pPr marL="0" marR="0" lvl="0" indent="0" algn="l" rtl="0">
              <a:spcBef>
                <a:spcPts val="600"/>
              </a:spcBef>
              <a:buSzPct val="25000"/>
              <a:buNone/>
            </a:pPr>
            <a:r>
              <a:rPr lang="en" sz="1100">
                <a:solidFill>
                  <a:schemeClr val="lt1"/>
                </a:solidFill>
                <a:latin typeface="Arial"/>
                <a:ea typeface="Arial"/>
                <a:cs typeface="Arial"/>
                <a:sym typeface="Arial"/>
              </a:rPr>
              <a:t>93, Rua Doutor Andrade Pertence</a:t>
            </a:r>
          </a:p>
          <a:p>
            <a:pPr marL="0" marR="0" lvl="0" indent="0" algn="l" rtl="0">
              <a:spcBef>
                <a:spcPts val="0"/>
              </a:spcBef>
              <a:buSzPct val="25000"/>
              <a:buNone/>
            </a:pPr>
            <a:r>
              <a:rPr lang="en" sz="1100">
                <a:solidFill>
                  <a:schemeClr val="lt1"/>
                </a:solidFill>
                <a:latin typeface="Arial"/>
                <a:ea typeface="Arial"/>
                <a:cs typeface="Arial"/>
                <a:sym typeface="Arial"/>
              </a:rPr>
              <a:t>Vila Olímpia, São Paulo</a:t>
            </a:r>
          </a:p>
          <a:p>
            <a:pPr marL="0" marR="0" lvl="0" indent="0" algn="l" rtl="0">
              <a:spcBef>
                <a:spcPts val="0"/>
              </a:spcBef>
              <a:buSzPct val="25000"/>
              <a:buNone/>
            </a:pPr>
            <a:r>
              <a:rPr lang="en" sz="1100">
                <a:solidFill>
                  <a:schemeClr val="lt1"/>
                </a:solidFill>
                <a:latin typeface="Arial"/>
                <a:ea typeface="Arial"/>
                <a:cs typeface="Arial"/>
                <a:sym typeface="Arial"/>
              </a:rPr>
              <a:t>Brazil</a:t>
            </a:r>
          </a:p>
        </p:txBody>
      </p:sp>
      <p:sp>
        <p:nvSpPr>
          <p:cNvPr id="34" name="Shape 34"/>
          <p:cNvSpPr txBox="1"/>
          <p:nvPr/>
        </p:nvSpPr>
        <p:spPr>
          <a:xfrm>
            <a:off x="5962150" y="4144775"/>
            <a:ext cx="2656800" cy="946800"/>
          </a:xfrm>
          <a:prstGeom prst="rect">
            <a:avLst/>
          </a:prstGeom>
          <a:noFill/>
          <a:ln>
            <a:noFill/>
          </a:ln>
        </p:spPr>
        <p:txBody>
          <a:bodyPr lIns="95975" tIns="48000" rIns="95975" bIns="48000" anchor="t" anchorCtr="0">
            <a:noAutofit/>
          </a:bodyPr>
          <a:lstStyle/>
          <a:p>
            <a:pPr marL="0" marR="0" lvl="0" indent="0" algn="l" rtl="0">
              <a:spcBef>
                <a:spcPts val="0"/>
              </a:spcBef>
              <a:spcAft>
                <a:spcPts val="0"/>
              </a:spcAft>
              <a:buSzPct val="25000"/>
              <a:buNone/>
            </a:pPr>
            <a:r>
              <a:rPr lang="en" sz="1300" b="1">
                <a:solidFill>
                  <a:schemeClr val="lt1"/>
                </a:solidFill>
                <a:latin typeface="Arial"/>
                <a:ea typeface="Arial"/>
                <a:cs typeface="Arial"/>
                <a:sym typeface="Arial"/>
              </a:rPr>
              <a:t>Luxembourg Office</a:t>
            </a:r>
          </a:p>
          <a:p>
            <a:pPr marL="0" marR="0" lvl="0" indent="0" algn="l" rtl="0">
              <a:spcBef>
                <a:spcPts val="600"/>
              </a:spcBef>
              <a:buSzPct val="25000"/>
              <a:buNone/>
            </a:pPr>
            <a:r>
              <a:rPr lang="en" sz="1100">
                <a:solidFill>
                  <a:schemeClr val="lt1"/>
                </a:solidFill>
                <a:latin typeface="Arial"/>
                <a:ea typeface="Arial"/>
                <a:cs typeface="Arial"/>
                <a:sym typeface="Arial"/>
              </a:rPr>
              <a:t>691, rue de Neudorf</a:t>
            </a:r>
          </a:p>
          <a:p>
            <a:pPr marL="0" marR="0" lvl="0" indent="0" algn="l" rtl="0">
              <a:spcBef>
                <a:spcPts val="0"/>
              </a:spcBef>
              <a:buSzPct val="25000"/>
              <a:buNone/>
            </a:pPr>
            <a:r>
              <a:rPr lang="en" sz="1100">
                <a:solidFill>
                  <a:schemeClr val="lt1"/>
                </a:solidFill>
                <a:latin typeface="Arial"/>
                <a:ea typeface="Arial"/>
                <a:cs typeface="Arial"/>
                <a:sym typeface="Arial"/>
              </a:rPr>
              <a:t>2220 Luxembourg</a:t>
            </a:r>
          </a:p>
          <a:p>
            <a:pPr marL="0" marR="0" lvl="0" indent="0" algn="l" rtl="0">
              <a:spcBef>
                <a:spcPts val="0"/>
              </a:spcBef>
              <a:buSzPct val="25000"/>
              <a:buNone/>
            </a:pPr>
            <a:r>
              <a:rPr lang="en" sz="1100">
                <a:solidFill>
                  <a:schemeClr val="lt1"/>
                </a:solidFill>
                <a:latin typeface="Arial"/>
                <a:ea typeface="Arial"/>
                <a:cs typeface="Arial"/>
                <a:sym typeface="Arial"/>
              </a:rPr>
              <a:t>Grand Duché du Luxembourg</a:t>
            </a:r>
          </a:p>
        </p:txBody>
      </p:sp>
      <p:sp>
        <p:nvSpPr>
          <p:cNvPr id="35" name="Shape 35"/>
          <p:cNvSpPr txBox="1"/>
          <p:nvPr/>
        </p:nvSpPr>
        <p:spPr>
          <a:xfrm>
            <a:off x="6485467" y="3073872"/>
            <a:ext cx="2133637" cy="274221"/>
          </a:xfrm>
          <a:prstGeom prst="rect">
            <a:avLst/>
          </a:prstGeom>
          <a:noFill/>
          <a:ln>
            <a:noFill/>
          </a:ln>
        </p:spPr>
        <p:txBody>
          <a:bodyPr lIns="88150" tIns="44075" rIns="88150" bIns="44075" anchor="t" anchorCtr="0">
            <a:noAutofit/>
          </a:bodyPr>
          <a:lstStyle/>
          <a:p>
            <a:pPr marL="0" marR="0" lvl="0" indent="0" algn="l" rtl="0">
              <a:spcBef>
                <a:spcPts val="0"/>
              </a:spcBef>
              <a:buSzPct val="25000"/>
              <a:buNone/>
            </a:pPr>
            <a:r>
              <a:rPr lang="en" sz="1000" b="0">
                <a:solidFill>
                  <a:srgbClr val="776B79"/>
                </a:solidFill>
                <a:latin typeface="Arial"/>
                <a:ea typeface="Arial"/>
                <a:cs typeface="Arial"/>
                <a:sym typeface="Arial"/>
              </a:rPr>
              <a:t>www.</a:t>
            </a:r>
            <a:r>
              <a:rPr lang="en" sz="1000" b="1">
                <a:solidFill>
                  <a:srgbClr val="E68523"/>
                </a:solidFill>
                <a:latin typeface="Arial"/>
                <a:ea typeface="Arial"/>
                <a:cs typeface="Arial"/>
                <a:sym typeface="Arial"/>
              </a:rPr>
              <a:t>realimpact</a:t>
            </a:r>
            <a:r>
              <a:rPr lang="en" sz="1000" b="1">
                <a:solidFill>
                  <a:srgbClr val="7F7F7F"/>
                </a:solidFill>
                <a:latin typeface="Arial"/>
                <a:ea typeface="Arial"/>
                <a:cs typeface="Arial"/>
                <a:sym typeface="Arial"/>
              </a:rPr>
              <a:t>analytics</a:t>
            </a:r>
            <a:r>
              <a:rPr lang="en" sz="1000" b="0">
                <a:solidFill>
                  <a:srgbClr val="7F7F7F"/>
                </a:solidFill>
                <a:latin typeface="Arial"/>
                <a:ea typeface="Arial"/>
                <a:cs typeface="Arial"/>
                <a:sym typeface="Arial"/>
              </a:rPr>
              <a:t>.com</a:t>
            </a:r>
          </a:p>
        </p:txBody>
      </p:sp>
      <p:sp>
        <p:nvSpPr>
          <p:cNvPr id="36" name="Shape 36"/>
          <p:cNvSpPr txBox="1"/>
          <p:nvPr/>
        </p:nvSpPr>
        <p:spPr>
          <a:xfrm>
            <a:off x="3199149" y="5375774"/>
            <a:ext cx="2751900" cy="946800"/>
          </a:xfrm>
          <a:prstGeom prst="rect">
            <a:avLst/>
          </a:prstGeom>
          <a:noFill/>
          <a:ln>
            <a:noFill/>
          </a:ln>
        </p:spPr>
        <p:txBody>
          <a:bodyPr lIns="95975" tIns="48000" rIns="95975" bIns="480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300" b="1">
                <a:solidFill>
                  <a:schemeClr val="lt1"/>
                </a:solidFill>
                <a:latin typeface="Arial"/>
                <a:ea typeface="Arial"/>
                <a:cs typeface="Arial"/>
                <a:sym typeface="Arial"/>
              </a:rPr>
              <a:t>Kuala Lumpur Office</a:t>
            </a:r>
          </a:p>
          <a:p>
            <a:pPr marL="0" marR="0" lvl="0" indent="0" algn="l" rtl="0">
              <a:spcBef>
                <a:spcPts val="600"/>
              </a:spcBef>
              <a:buSzPct val="25000"/>
              <a:buNone/>
            </a:pPr>
            <a:r>
              <a:rPr lang="en" sz="1100">
                <a:solidFill>
                  <a:schemeClr val="lt1"/>
                </a:solidFill>
                <a:latin typeface="Arial"/>
                <a:ea typeface="Arial"/>
                <a:cs typeface="Arial"/>
                <a:sym typeface="Arial"/>
              </a:rPr>
              <a:t>28-01, Integra Tower 348 Jalan</a:t>
            </a:r>
            <a:br>
              <a:rPr lang="en" sz="1100">
                <a:solidFill>
                  <a:schemeClr val="lt1"/>
                </a:solidFill>
                <a:latin typeface="Arial"/>
                <a:ea typeface="Arial"/>
                <a:cs typeface="Arial"/>
                <a:sym typeface="Arial"/>
              </a:rPr>
            </a:br>
            <a:r>
              <a:rPr lang="en" sz="1100">
                <a:solidFill>
                  <a:schemeClr val="lt1"/>
                </a:solidFill>
                <a:latin typeface="Arial"/>
                <a:ea typeface="Arial"/>
                <a:cs typeface="Arial"/>
                <a:sym typeface="Arial"/>
              </a:rPr>
              <a:t>Tun Razak, 50400 Kuala Lumpur</a:t>
            </a:r>
          </a:p>
          <a:p>
            <a:pPr marL="0" marR="0" lvl="0" indent="0" algn="l" rtl="0">
              <a:spcBef>
                <a:spcPts val="0"/>
              </a:spcBef>
              <a:buSzPct val="25000"/>
              <a:buNone/>
            </a:pPr>
            <a:r>
              <a:rPr lang="en" sz="1100">
                <a:solidFill>
                  <a:schemeClr val="lt1"/>
                </a:solidFill>
                <a:latin typeface="Arial"/>
                <a:ea typeface="Arial"/>
                <a:cs typeface="Arial"/>
                <a:sym typeface="Arial"/>
              </a:rPr>
              <a:t>Malaysia</a:t>
            </a:r>
          </a:p>
        </p:txBody>
      </p:sp>
      <p:pic>
        <p:nvPicPr>
          <p:cNvPr id="37" name="Shape 37"/>
          <p:cNvPicPr preferRelativeResize="0"/>
          <p:nvPr/>
        </p:nvPicPr>
        <p:blipFill>
          <a:blip r:embed="rId2">
            <a:alphaModFix/>
          </a:blip>
          <a:stretch>
            <a:fillRect/>
          </a:stretch>
        </p:blipFill>
        <p:spPr>
          <a:xfrm>
            <a:off x="3510474" y="1132751"/>
            <a:ext cx="5108624" cy="1277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1">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3135" y="593366"/>
            <a:ext cx="8559900" cy="7635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1"/>
          </p:nvPr>
        </p:nvSpPr>
        <p:spPr>
          <a:xfrm>
            <a:off x="313135" y="1536633"/>
            <a:ext cx="8559900" cy="45552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sldNum" idx="12"/>
          </p:nvPr>
        </p:nvSpPr>
        <p:spPr>
          <a:xfrm>
            <a:off x="8511489" y="6217622"/>
            <a:ext cx="551100" cy="5247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5" name="Shape 20"/>
          <p:cNvSpPr/>
          <p:nvPr userDrawn="1"/>
        </p:nvSpPr>
        <p:spPr>
          <a:xfrm>
            <a:off x="166608" y="827125"/>
            <a:ext cx="482100" cy="45600"/>
          </a:xfrm>
          <a:prstGeom prst="rect">
            <a:avLst/>
          </a:prstGeom>
          <a:solidFill>
            <a:schemeClr val="accent6"/>
          </a:solidFill>
          <a:ln>
            <a:noFill/>
          </a:ln>
        </p:spPr>
        <p:txBody>
          <a:bodyPr lIns="88150" tIns="44075" rIns="88150" bIns="44075" anchor="ctr" anchorCtr="0">
            <a:noAutofit/>
          </a:bodyPr>
          <a:lstStyle/>
          <a:p>
            <a:pPr marL="0" marR="0" lvl="0" indent="0" algn="ctr" rtl="0">
              <a:spcBef>
                <a:spcPts val="0"/>
              </a:spcBef>
              <a:buNone/>
            </a:pPr>
            <a:endParaRPr sz="1300">
              <a:solidFill>
                <a:srgbClr val="118CE7"/>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4" y="0"/>
          <a:ext cx="146735" cy="158750"/>
        </p:xfrm>
        <a:graphic>
          <a:graphicData uri="http://schemas.openxmlformats.org/presentationml/2006/ole">
            <mc:AlternateContent xmlns:mc="http://schemas.openxmlformats.org/markup-compatibility/2006">
              <mc:Choice xmlns:v="urn:schemas-microsoft-com:vml" Requires="v">
                <p:oleObj spid="_x0000_s217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 y="0"/>
                        <a:ext cx="14673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hasCustomPrompt="1"/>
          </p:nvPr>
        </p:nvSpPr>
        <p:spPr>
          <a:xfrm>
            <a:off x="720167" y="164154"/>
            <a:ext cx="8084817" cy="778098"/>
          </a:xfrm>
          <a:prstGeom prst="rect">
            <a:avLst/>
          </a:prstGeom>
        </p:spPr>
        <p:txBody>
          <a:bodyPr lIns="0" tIns="0" rIns="0" bIns="0" anchor="ctr"/>
          <a:lstStyle>
            <a:lvl1pPr algn="l">
              <a:defRPr sz="1953">
                <a:solidFill>
                  <a:schemeClr val="tx2"/>
                </a:solidFill>
                <a:latin typeface="Arial" pitchFamily="34" charset="0"/>
                <a:cs typeface="Arial" pitchFamily="34" charset="0"/>
              </a:defRPr>
            </a:lvl1pPr>
          </a:lstStyle>
          <a:p>
            <a:r>
              <a:rPr lang="fr-BE" dirty="0" err="1" smtClean="0"/>
              <a:t>Slide</a:t>
            </a:r>
            <a:r>
              <a:rPr lang="fr-BE" dirty="0" smtClean="0"/>
              <a:t> </a:t>
            </a:r>
            <a:r>
              <a:rPr lang="fr-BE" dirty="0" err="1" smtClean="0"/>
              <a:t>Title</a:t>
            </a:r>
            <a:r>
              <a:rPr lang="fr-BE" dirty="0" smtClean="0"/>
              <a:t> (max 1 line 22pt)</a:t>
            </a:r>
            <a:endParaRPr lang="fr-BE" dirty="0"/>
          </a:p>
        </p:txBody>
      </p:sp>
      <p:sp>
        <p:nvSpPr>
          <p:cNvPr id="8" name="Slide Number Placeholder 7"/>
          <p:cNvSpPr>
            <a:spLocks noGrp="1"/>
          </p:cNvSpPr>
          <p:nvPr>
            <p:ph type="sldNum" sz="quarter" idx="11"/>
          </p:nvPr>
        </p:nvSpPr>
        <p:spPr>
          <a:xfrm>
            <a:off x="8599929" y="6524625"/>
            <a:ext cx="500812" cy="254000"/>
          </a:xfrm>
          <a:prstGeom prst="rect">
            <a:avLst/>
          </a:prstGeom>
        </p:spPr>
        <p:txBody>
          <a:bodyPr vert="horz" lIns="99551" tIns="49775" rIns="99551" bIns="49775" rtlCol="0" anchor="ctr"/>
          <a:lstStyle>
            <a:lvl1pPr algn="r" fontAlgn="auto">
              <a:spcBef>
                <a:spcPts val="0"/>
              </a:spcBef>
              <a:spcAft>
                <a:spcPts val="0"/>
              </a:spcAft>
              <a:defRPr sz="1046" smtClean="0">
                <a:solidFill>
                  <a:srgbClr val="262626">
                    <a:tint val="75000"/>
                  </a:srgbClr>
                </a:solidFill>
                <a:latin typeface="+mn-lt"/>
                <a:cs typeface="+mn-cs"/>
              </a:defRPr>
            </a:lvl1pPr>
          </a:lstStyle>
          <a:p>
            <a:pPr defTabSz="828124">
              <a:defRPr/>
            </a:pPr>
            <a:fld id="{AC6209E7-F422-4833-A3EF-1014CF7B7B34}" type="slidenum">
              <a:rPr lang="fr-BE" smtClean="0"/>
              <a:pPr defTabSz="828124">
                <a:defRPr/>
              </a:pPr>
              <a:t>‹#›</a:t>
            </a:fld>
            <a:endParaRPr lang="fr-BE"/>
          </a:p>
        </p:txBody>
      </p:sp>
    </p:spTree>
    <p:extLst>
      <p:ext uri="{BB962C8B-B14F-4D97-AF65-F5344CB8AC3E}">
        <p14:creationId xmlns:p14="http://schemas.microsoft.com/office/powerpoint/2010/main" val="5229900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8535510" y="6437210"/>
            <a:ext cx="324825" cy="389083"/>
          </a:xfrm>
          <a:prstGeom prst="rect">
            <a:avLst/>
          </a:prstGeom>
        </p:spPr>
        <p:txBody>
          <a:bodyPr lIns="0" tIns="0" rIns="0" bIns="0"/>
          <a:lstStyle>
            <a:lvl1pPr algn="ctr">
              <a:defRPr sz="927">
                <a:solidFill>
                  <a:schemeClr val="bg1">
                    <a:lumMod val="50000"/>
                  </a:schemeClr>
                </a:solidFill>
                <a:latin typeface="Arial"/>
                <a:ea typeface="Roboto Light" panose="02000000000000000000" pitchFamily="2" charset="0"/>
                <a:cs typeface="Arial"/>
              </a:defRPr>
            </a:lvl1pPr>
          </a:lstStyle>
          <a:p>
            <a:pPr defTabSz="847959"/>
            <a:fld id="{FCEE2C88-6C8F-484D-AF69-578F576B1F44}" type="slidenum">
              <a:rPr lang="en-US" smtClean="0">
                <a:solidFill>
                  <a:srgbClr val="FFFFFF">
                    <a:lumMod val="50000"/>
                  </a:srgbClr>
                </a:solidFill>
              </a:rPr>
              <a:pPr defTabSz="847959"/>
              <a:t>‹#›</a:t>
            </a:fld>
            <a:endParaRPr lang="en-US" dirty="0">
              <a:solidFill>
                <a:srgbClr val="FFFFFF">
                  <a:lumMod val="50000"/>
                </a:srgbClr>
              </a:solidFill>
            </a:endParaRPr>
          </a:p>
        </p:txBody>
      </p:sp>
      <p:sp>
        <p:nvSpPr>
          <p:cNvPr id="14" name="Text Placeholder 10"/>
          <p:cNvSpPr>
            <a:spLocks noGrp="1"/>
          </p:cNvSpPr>
          <p:nvPr>
            <p:ph type="body" sz="quarter" idx="15" hasCustomPrompt="1"/>
          </p:nvPr>
        </p:nvSpPr>
        <p:spPr>
          <a:xfrm>
            <a:off x="490224" y="415428"/>
            <a:ext cx="8217268" cy="156073"/>
          </a:xfrm>
          <a:prstGeom prst="rect">
            <a:avLst/>
          </a:prstGeom>
        </p:spPr>
        <p:txBody>
          <a:bodyPr lIns="0" tIns="0" rIns="0" bIns="0">
            <a:noAutofit/>
          </a:bodyPr>
          <a:lstStyle>
            <a:lvl1pPr marL="0" marR="0" indent="0" algn="l" defTabSz="847972" rtl="0" eaLnBrk="1" fontAlgn="auto" latinLnBrk="0" hangingPunct="1">
              <a:lnSpc>
                <a:spcPct val="90000"/>
              </a:lnSpc>
              <a:spcBef>
                <a:spcPts val="927"/>
              </a:spcBef>
              <a:spcAft>
                <a:spcPts val="0"/>
              </a:spcAft>
              <a:buClrTx/>
              <a:buSzTx/>
              <a:buFont typeface="Arial" panose="020B0604020202020204" pitchFamily="34" charset="0"/>
              <a:buNone/>
              <a:tabLst/>
              <a:defRPr sz="927" kern="0" spc="186" baseline="0">
                <a:solidFill>
                  <a:schemeClr val="bg1">
                    <a:lumMod val="75000"/>
                  </a:schemeClr>
                </a:solidFill>
                <a:latin typeface="Arial"/>
                <a:ea typeface="Roboto Light" panose="02000000000000000000" pitchFamily="2" charset="0"/>
                <a:cs typeface="Arial"/>
              </a:defRPr>
            </a:lvl1pPr>
          </a:lstStyle>
          <a:p>
            <a:pPr marL="0" marR="0" lvl="0" indent="0" algn="l" defTabSz="847972" rtl="0" eaLnBrk="1" fontAlgn="auto" latinLnBrk="0" hangingPunct="1">
              <a:lnSpc>
                <a:spcPct val="90000"/>
              </a:lnSpc>
              <a:spcBef>
                <a:spcPts val="927"/>
              </a:spcBef>
              <a:spcAft>
                <a:spcPts val="0"/>
              </a:spcAft>
              <a:buClrTx/>
              <a:buSzTx/>
              <a:buFont typeface="Arial" panose="020B0604020202020204" pitchFamily="34" charset="0"/>
              <a:buNone/>
              <a:tabLst/>
              <a:defRPr/>
            </a:pPr>
            <a:r>
              <a:rPr lang="id-ID" dirty="0" smtClean="0"/>
              <a:t>CLICK HERE TO ADD SECTION NUMBER AND/OR TITLE: ARIAL 10PT CAP LETTERS</a:t>
            </a:r>
          </a:p>
        </p:txBody>
      </p:sp>
      <p:sp>
        <p:nvSpPr>
          <p:cNvPr id="7" name="Shape 20"/>
          <p:cNvSpPr/>
          <p:nvPr userDrawn="1"/>
        </p:nvSpPr>
        <p:spPr>
          <a:xfrm>
            <a:off x="166608" y="827125"/>
            <a:ext cx="482100" cy="45600"/>
          </a:xfrm>
          <a:prstGeom prst="rect">
            <a:avLst/>
          </a:prstGeom>
          <a:solidFill>
            <a:schemeClr val="accent6"/>
          </a:solidFill>
          <a:ln>
            <a:noFill/>
          </a:ln>
        </p:spPr>
        <p:txBody>
          <a:bodyPr lIns="88150" tIns="44075" rIns="88150" bIns="44075" anchor="ctr" anchorCtr="0">
            <a:noAutofit/>
          </a:bodyPr>
          <a:lstStyle/>
          <a:p>
            <a:pPr marL="0" marR="0" lvl="0" indent="0" algn="ctr" rtl="0">
              <a:spcBef>
                <a:spcPts val="0"/>
              </a:spcBef>
              <a:buNone/>
            </a:pPr>
            <a:endParaRPr sz="1300">
              <a:solidFill>
                <a:srgbClr val="118CE7"/>
              </a:solidFill>
              <a:latin typeface="Arial"/>
              <a:ea typeface="Arial"/>
              <a:cs typeface="Arial"/>
              <a:sym typeface="Arial"/>
            </a:endParaRPr>
          </a:p>
        </p:txBody>
      </p:sp>
    </p:spTree>
    <p:extLst>
      <p:ext uri="{BB962C8B-B14F-4D97-AF65-F5344CB8AC3E}">
        <p14:creationId xmlns:p14="http://schemas.microsoft.com/office/powerpoint/2010/main" val="7851725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3" name="Text Placeholder 10"/>
          <p:cNvSpPr>
            <a:spLocks noGrp="1"/>
          </p:cNvSpPr>
          <p:nvPr>
            <p:ph type="body" sz="quarter" idx="14" hasCustomPrompt="1"/>
          </p:nvPr>
        </p:nvSpPr>
        <p:spPr>
          <a:xfrm>
            <a:off x="490223" y="601139"/>
            <a:ext cx="8217269" cy="287323"/>
          </a:xfrm>
          <a:prstGeom prst="rect">
            <a:avLst/>
          </a:prstGeom>
        </p:spPr>
        <p:txBody>
          <a:bodyPr lIns="0" tIns="0" rIns="0" bIns="0" anchor="b">
            <a:noAutofit/>
          </a:bodyPr>
          <a:lstStyle>
            <a:lvl1pPr marL="0" marR="0" indent="0" algn="l" defTabSz="847972" rtl="0" eaLnBrk="1" fontAlgn="auto" latinLnBrk="0" hangingPunct="1">
              <a:lnSpc>
                <a:spcPct val="90000"/>
              </a:lnSpc>
              <a:spcBef>
                <a:spcPts val="927"/>
              </a:spcBef>
              <a:spcAft>
                <a:spcPts val="0"/>
              </a:spcAft>
              <a:buClrTx/>
              <a:buSzTx/>
              <a:buFont typeface="Arial" panose="020B0604020202020204" pitchFamily="34" charset="0"/>
              <a:buNone/>
              <a:tabLst/>
              <a:defRPr sz="1855" kern="0" spc="139" baseline="0">
                <a:solidFill>
                  <a:schemeClr val="tx2"/>
                </a:solidFill>
                <a:latin typeface="Arial"/>
                <a:ea typeface="Roboto Medium" panose="02000000000000000000" pitchFamily="2" charset="0"/>
                <a:cs typeface="Arial"/>
              </a:defRPr>
            </a:lvl1pPr>
          </a:lstStyle>
          <a:p>
            <a:pPr marL="0" marR="0" lvl="0" indent="0" algn="l" defTabSz="847972" rtl="0" eaLnBrk="1" fontAlgn="auto" latinLnBrk="0" hangingPunct="1">
              <a:lnSpc>
                <a:spcPct val="90000"/>
              </a:lnSpc>
              <a:spcBef>
                <a:spcPts val="927"/>
              </a:spcBef>
              <a:spcAft>
                <a:spcPts val="0"/>
              </a:spcAft>
              <a:buClrTx/>
              <a:buSzTx/>
              <a:buFont typeface="Arial" panose="020B0604020202020204" pitchFamily="34" charset="0"/>
              <a:buNone/>
              <a:tabLst/>
              <a:defRPr/>
            </a:pPr>
            <a:r>
              <a:rPr lang="id-ID" dirty="0" smtClean="0"/>
              <a:t>Click here to add slide title: Arial 20pt</a:t>
            </a:r>
          </a:p>
        </p:txBody>
      </p:sp>
      <p:sp>
        <p:nvSpPr>
          <p:cNvPr id="15" name="Slide Number Placeholder 5"/>
          <p:cNvSpPr>
            <a:spLocks noGrp="1"/>
          </p:cNvSpPr>
          <p:nvPr>
            <p:ph type="sldNum" sz="quarter" idx="12"/>
          </p:nvPr>
        </p:nvSpPr>
        <p:spPr>
          <a:xfrm>
            <a:off x="8545079" y="6523120"/>
            <a:ext cx="324825" cy="196436"/>
          </a:xfrm>
          <a:prstGeom prst="rect">
            <a:avLst/>
          </a:prstGeom>
        </p:spPr>
        <p:txBody>
          <a:bodyPr lIns="0" tIns="0" rIns="0" bIns="0"/>
          <a:lstStyle>
            <a:lvl1pPr algn="ctr">
              <a:defRPr sz="927">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pPr/>
              <a:t>‹#›</a:t>
            </a:fld>
            <a:endParaRPr lang="en-US" dirty="0"/>
          </a:p>
        </p:txBody>
      </p:sp>
      <p:sp>
        <p:nvSpPr>
          <p:cNvPr id="7" name="Text Placeholder 10"/>
          <p:cNvSpPr>
            <a:spLocks noGrp="1"/>
          </p:cNvSpPr>
          <p:nvPr>
            <p:ph type="body" sz="quarter" idx="15" hasCustomPrompt="1"/>
          </p:nvPr>
        </p:nvSpPr>
        <p:spPr>
          <a:xfrm>
            <a:off x="490223" y="415429"/>
            <a:ext cx="8217269" cy="156073"/>
          </a:xfrm>
          <a:prstGeom prst="rect">
            <a:avLst/>
          </a:prstGeom>
        </p:spPr>
        <p:txBody>
          <a:bodyPr lIns="0" tIns="0" rIns="0" bIns="0">
            <a:normAutofit/>
          </a:bodyPr>
          <a:lstStyle>
            <a:lvl1pPr marL="0" marR="0" indent="0" algn="l" defTabSz="847972" rtl="0" eaLnBrk="1" fontAlgn="auto" latinLnBrk="0" hangingPunct="1">
              <a:lnSpc>
                <a:spcPct val="90000"/>
              </a:lnSpc>
              <a:spcBef>
                <a:spcPts val="927"/>
              </a:spcBef>
              <a:spcAft>
                <a:spcPts val="0"/>
              </a:spcAft>
              <a:buClrTx/>
              <a:buSzTx/>
              <a:buFont typeface="Arial" panose="020B0604020202020204" pitchFamily="34" charset="0"/>
              <a:buNone/>
              <a:tabLst/>
              <a:defRPr sz="927" kern="0" spc="185" baseline="0">
                <a:solidFill>
                  <a:schemeClr val="bg1">
                    <a:lumMod val="75000"/>
                  </a:schemeClr>
                </a:solidFill>
                <a:latin typeface="Arial"/>
                <a:ea typeface="Roboto Light" panose="02000000000000000000" pitchFamily="2" charset="0"/>
                <a:cs typeface="Arial"/>
              </a:defRPr>
            </a:lvl1pPr>
          </a:lstStyle>
          <a:p>
            <a:pPr marL="0" marR="0" lvl="0" indent="0" algn="l" defTabSz="847972" rtl="0" eaLnBrk="1" fontAlgn="auto" latinLnBrk="0" hangingPunct="1">
              <a:lnSpc>
                <a:spcPct val="90000"/>
              </a:lnSpc>
              <a:spcBef>
                <a:spcPts val="927"/>
              </a:spcBef>
              <a:spcAft>
                <a:spcPts val="0"/>
              </a:spcAft>
              <a:buClrTx/>
              <a:buSzTx/>
              <a:buFont typeface="Arial" panose="020B0604020202020204" pitchFamily="34" charset="0"/>
              <a:buNone/>
              <a:tabLst/>
              <a:defRPr/>
            </a:pPr>
            <a:r>
              <a:rPr lang="id-ID" dirty="0" smtClean="0"/>
              <a:t>CLICK HERE TO ADD SECTION NUMBER AND/OR TITLE: ARIAL 10PT CAP LETTERS</a:t>
            </a:r>
          </a:p>
        </p:txBody>
      </p:sp>
      <p:sp>
        <p:nvSpPr>
          <p:cNvPr id="3" name="Text Placeholder 2"/>
          <p:cNvSpPr>
            <a:spLocks noGrp="1"/>
          </p:cNvSpPr>
          <p:nvPr>
            <p:ph type="body" sz="quarter" idx="16"/>
          </p:nvPr>
        </p:nvSpPr>
        <p:spPr>
          <a:xfrm>
            <a:off x="490261" y="1371600"/>
            <a:ext cx="4482209"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hape 20"/>
          <p:cNvSpPr/>
          <p:nvPr userDrawn="1"/>
        </p:nvSpPr>
        <p:spPr>
          <a:xfrm>
            <a:off x="166608" y="827125"/>
            <a:ext cx="482100" cy="45600"/>
          </a:xfrm>
          <a:prstGeom prst="rect">
            <a:avLst/>
          </a:prstGeom>
          <a:solidFill>
            <a:schemeClr val="accent6"/>
          </a:solidFill>
          <a:ln>
            <a:noFill/>
          </a:ln>
        </p:spPr>
        <p:txBody>
          <a:bodyPr lIns="88150" tIns="44075" rIns="88150" bIns="44075" anchor="ctr" anchorCtr="0">
            <a:noAutofit/>
          </a:bodyPr>
          <a:lstStyle/>
          <a:p>
            <a:pPr marL="0" marR="0" lvl="0" indent="0" algn="ctr" rtl="0">
              <a:spcBef>
                <a:spcPts val="0"/>
              </a:spcBef>
              <a:buNone/>
            </a:pPr>
            <a:endParaRPr sz="1300">
              <a:solidFill>
                <a:srgbClr val="118CE7"/>
              </a:solidFill>
              <a:latin typeface="Arial"/>
              <a:ea typeface="Arial"/>
              <a:cs typeface="Arial"/>
              <a:sym typeface="Arial"/>
            </a:endParaRPr>
          </a:p>
        </p:txBody>
      </p:sp>
    </p:spTree>
    <p:extLst>
      <p:ext uri="{BB962C8B-B14F-4D97-AF65-F5344CB8AC3E}">
        <p14:creationId xmlns:p14="http://schemas.microsoft.com/office/powerpoint/2010/main" val="34448073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73" y="1589"/>
          <a:ext cx="1472" cy="1587"/>
        </p:xfrm>
        <a:graphic>
          <a:graphicData uri="http://schemas.openxmlformats.org/presentationml/2006/ole">
            <mc:AlternateContent xmlns:mc="http://schemas.openxmlformats.org/markup-compatibility/2006">
              <mc:Choice xmlns:v="urn:schemas-microsoft-com:vml" Requires="v">
                <p:oleObj spid="_x0000_s16407" name="think-cell Slide" r:id="rId4" imgW="421" imgH="423" progId="TCLayout.ActiveDocument.1">
                  <p:embed/>
                </p:oleObj>
              </mc:Choice>
              <mc:Fallback>
                <p:oleObj name="think-cell Slide" r:id="rId4" imgW="421" imgH="423" progId="TCLayout.ActiveDocument.1">
                  <p:embed/>
                  <p:pic>
                    <p:nvPicPr>
                      <p:cNvPr id="0" name=""/>
                      <p:cNvPicPr/>
                      <p:nvPr/>
                    </p:nvPicPr>
                    <p:blipFill>
                      <a:blip r:embed="rId5"/>
                      <a:stretch>
                        <a:fillRect/>
                      </a:stretch>
                    </p:blipFill>
                    <p:spPr>
                      <a:xfrm>
                        <a:off x="1473" y="1589"/>
                        <a:ext cx="1472" cy="1587"/>
                      </a:xfrm>
                      <a:prstGeom prst="rect">
                        <a:avLst/>
                      </a:prstGeom>
                    </p:spPr>
                  </p:pic>
                </p:oleObj>
              </mc:Fallback>
            </mc:AlternateContent>
          </a:graphicData>
        </a:graphic>
      </p:graphicFrame>
      <p:sp>
        <p:nvSpPr>
          <p:cNvPr id="13" name="Text Placeholder 10"/>
          <p:cNvSpPr>
            <a:spLocks noGrp="1"/>
          </p:cNvSpPr>
          <p:nvPr>
            <p:ph type="body" sz="quarter" idx="14" hasCustomPrompt="1"/>
          </p:nvPr>
        </p:nvSpPr>
        <p:spPr>
          <a:xfrm>
            <a:off x="490223" y="601139"/>
            <a:ext cx="8217269" cy="287323"/>
          </a:xfrm>
          <a:prstGeom prst="rect">
            <a:avLst/>
          </a:prstGeom>
        </p:spPr>
        <p:txBody>
          <a:bodyPr lIns="0" tIns="0" rIns="0" bIns="0" anchor="b">
            <a:normAutofit/>
          </a:bodyPr>
          <a:lstStyle>
            <a:lvl1pPr marL="0" marR="0" indent="0" algn="l" defTabSz="847972" rtl="0" eaLnBrk="1" fontAlgn="auto" latinLnBrk="0" hangingPunct="1">
              <a:lnSpc>
                <a:spcPct val="90000"/>
              </a:lnSpc>
              <a:spcBef>
                <a:spcPts val="927"/>
              </a:spcBef>
              <a:spcAft>
                <a:spcPts val="0"/>
              </a:spcAft>
              <a:buClrTx/>
              <a:buSzTx/>
              <a:buFont typeface="Arial" panose="020B0604020202020204" pitchFamily="34" charset="0"/>
              <a:buNone/>
              <a:tabLst/>
              <a:defRPr sz="1855" kern="0" spc="139" baseline="0">
                <a:solidFill>
                  <a:schemeClr val="tx2"/>
                </a:solidFill>
                <a:latin typeface="Arial"/>
                <a:ea typeface="Roboto Medium" panose="02000000000000000000" pitchFamily="2" charset="0"/>
                <a:cs typeface="Arial"/>
              </a:defRPr>
            </a:lvl1pPr>
          </a:lstStyle>
          <a:p>
            <a:pPr marL="0" marR="0" lvl="0" indent="0" algn="l" defTabSz="847972" rtl="0" eaLnBrk="1" fontAlgn="auto" latinLnBrk="0" hangingPunct="1">
              <a:lnSpc>
                <a:spcPct val="90000"/>
              </a:lnSpc>
              <a:spcBef>
                <a:spcPts val="927"/>
              </a:spcBef>
              <a:spcAft>
                <a:spcPts val="0"/>
              </a:spcAft>
              <a:buClrTx/>
              <a:buSzTx/>
              <a:buFont typeface="Arial" panose="020B0604020202020204" pitchFamily="34" charset="0"/>
              <a:buNone/>
              <a:tabLst/>
              <a:defRPr/>
            </a:pPr>
            <a:r>
              <a:rPr lang="id-ID" dirty="0"/>
              <a:t>Click here to add slide title: Arial 20pt</a:t>
            </a:r>
          </a:p>
        </p:txBody>
      </p:sp>
      <p:sp>
        <p:nvSpPr>
          <p:cNvPr id="15" name="Slide Number Placeholder 5"/>
          <p:cNvSpPr>
            <a:spLocks noGrp="1"/>
          </p:cNvSpPr>
          <p:nvPr>
            <p:ph type="sldNum" sz="quarter" idx="12"/>
          </p:nvPr>
        </p:nvSpPr>
        <p:spPr>
          <a:xfrm>
            <a:off x="8545079" y="6523120"/>
            <a:ext cx="324825" cy="196436"/>
          </a:xfrm>
          <a:prstGeom prst="rect">
            <a:avLst/>
          </a:prstGeom>
        </p:spPr>
        <p:txBody>
          <a:bodyPr lIns="0" tIns="0" rIns="0" bIns="0"/>
          <a:lstStyle>
            <a:lvl1pPr algn="ctr">
              <a:defRPr sz="927">
                <a:solidFill>
                  <a:schemeClr val="bg1">
                    <a:lumMod val="50000"/>
                  </a:schemeClr>
                </a:solidFill>
                <a:latin typeface="Arial"/>
                <a:ea typeface="Roboto Light" panose="02000000000000000000" pitchFamily="2" charset="0"/>
                <a:cs typeface="Arial"/>
              </a:defRPr>
            </a:lvl1pPr>
          </a:lstStyle>
          <a:p>
            <a:fld id="{FCEE2C88-6C8F-484D-AF69-578F576B1F44}" type="slidenum">
              <a:rPr lang="en-US" smtClean="0"/>
              <a:pPr/>
              <a:t>‹#›</a:t>
            </a:fld>
            <a:endParaRPr lang="en-US" dirty="0"/>
          </a:p>
        </p:txBody>
      </p:sp>
      <p:sp>
        <p:nvSpPr>
          <p:cNvPr id="7" name="Text Placeholder 10"/>
          <p:cNvSpPr>
            <a:spLocks noGrp="1"/>
          </p:cNvSpPr>
          <p:nvPr>
            <p:ph type="body" sz="quarter" idx="15" hasCustomPrompt="1"/>
          </p:nvPr>
        </p:nvSpPr>
        <p:spPr>
          <a:xfrm>
            <a:off x="490223" y="415429"/>
            <a:ext cx="8217269" cy="156073"/>
          </a:xfrm>
          <a:prstGeom prst="rect">
            <a:avLst/>
          </a:prstGeom>
        </p:spPr>
        <p:txBody>
          <a:bodyPr lIns="0" tIns="0" rIns="0" bIns="0">
            <a:normAutofit/>
          </a:bodyPr>
          <a:lstStyle>
            <a:lvl1pPr marL="0" marR="0" indent="0" algn="l" defTabSz="847972" rtl="0" eaLnBrk="1" fontAlgn="auto" latinLnBrk="0" hangingPunct="1">
              <a:lnSpc>
                <a:spcPct val="90000"/>
              </a:lnSpc>
              <a:spcBef>
                <a:spcPts val="927"/>
              </a:spcBef>
              <a:spcAft>
                <a:spcPts val="0"/>
              </a:spcAft>
              <a:buClrTx/>
              <a:buSzTx/>
              <a:buFont typeface="Arial" panose="020B0604020202020204" pitchFamily="34" charset="0"/>
              <a:buNone/>
              <a:tabLst/>
              <a:defRPr sz="927" kern="0" spc="185" baseline="0">
                <a:solidFill>
                  <a:schemeClr val="bg1">
                    <a:lumMod val="75000"/>
                  </a:schemeClr>
                </a:solidFill>
                <a:latin typeface="Arial"/>
                <a:ea typeface="Roboto Light" panose="02000000000000000000" pitchFamily="2" charset="0"/>
                <a:cs typeface="Arial"/>
              </a:defRPr>
            </a:lvl1pPr>
          </a:lstStyle>
          <a:p>
            <a:pPr marL="0" marR="0" lvl="0" indent="0" algn="l" defTabSz="847972" rtl="0" eaLnBrk="1" fontAlgn="auto" latinLnBrk="0" hangingPunct="1">
              <a:lnSpc>
                <a:spcPct val="90000"/>
              </a:lnSpc>
              <a:spcBef>
                <a:spcPts val="927"/>
              </a:spcBef>
              <a:spcAft>
                <a:spcPts val="0"/>
              </a:spcAft>
              <a:buClrTx/>
              <a:buSzTx/>
              <a:buFont typeface="Arial" panose="020B0604020202020204" pitchFamily="34" charset="0"/>
              <a:buNone/>
              <a:tabLst/>
              <a:defRPr/>
            </a:pPr>
            <a:r>
              <a:rPr lang="id-ID" dirty="0"/>
              <a:t>CLICK HERE TO ADD SECTION NUMBER AND/OR TITLE: ARIAL 10PT CAP LETTERS</a:t>
            </a:r>
          </a:p>
        </p:txBody>
      </p:sp>
      <p:sp>
        <p:nvSpPr>
          <p:cNvPr id="6" name="Shape 20"/>
          <p:cNvSpPr/>
          <p:nvPr userDrawn="1"/>
        </p:nvSpPr>
        <p:spPr>
          <a:xfrm>
            <a:off x="166608" y="827125"/>
            <a:ext cx="482100" cy="45600"/>
          </a:xfrm>
          <a:prstGeom prst="rect">
            <a:avLst/>
          </a:prstGeom>
          <a:solidFill>
            <a:schemeClr val="accent6"/>
          </a:solidFill>
          <a:ln>
            <a:noFill/>
          </a:ln>
        </p:spPr>
        <p:txBody>
          <a:bodyPr lIns="88150" tIns="44075" rIns="88150" bIns="44075" anchor="ctr" anchorCtr="0">
            <a:noAutofit/>
          </a:bodyPr>
          <a:lstStyle/>
          <a:p>
            <a:pPr marL="0" marR="0" lvl="0" indent="0" algn="ctr" rtl="0">
              <a:spcBef>
                <a:spcPts val="0"/>
              </a:spcBef>
              <a:buNone/>
            </a:pPr>
            <a:endParaRPr sz="1300">
              <a:solidFill>
                <a:srgbClr val="118CE7"/>
              </a:solidFill>
              <a:latin typeface="Arial"/>
              <a:ea typeface="Arial"/>
              <a:cs typeface="Arial"/>
              <a:sym typeface="Arial"/>
            </a:endParaRPr>
          </a:p>
        </p:txBody>
      </p:sp>
    </p:spTree>
    <p:extLst>
      <p:ext uri="{BB962C8B-B14F-4D97-AF65-F5344CB8AC3E}">
        <p14:creationId xmlns:p14="http://schemas.microsoft.com/office/powerpoint/2010/main" val="279913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p:spPr>
          <a:xfrm>
            <a:off x="1472" y="1588"/>
            <a:ext cx="1199" cy="1200"/>
          </a:xfrm>
          <a:prstGeom prst="rect">
            <a:avLst/>
          </a:prstGeom>
          <a:solidFill>
            <a:srgbClr val="FFFFFF"/>
          </a:solidFill>
          <a:ln>
            <a:noFill/>
          </a:ln>
        </p:spPr>
      </p:pic>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63" r:id="rId4"/>
    <p:sldLayoutId id="2147483664" r:id="rId5"/>
    <p:sldLayoutId id="2147483670"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7.xml"/><Relationship Id="rId7" Type="http://schemas.openxmlformats.org/officeDocument/2006/relationships/image" Target="../media/image33.png"/><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32.png"/><Relationship Id="rId5" Type="http://schemas.openxmlformats.org/officeDocument/2006/relationships/image" Target="../media/image18.emf"/><Relationship Id="rId10" Type="http://schemas.openxmlformats.org/officeDocument/2006/relationships/image" Target="../media/image36.png"/><Relationship Id="rId4" Type="http://schemas.openxmlformats.org/officeDocument/2006/relationships/oleObject" Target="../embeddings/oleObject13.bin"/><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slideLayout" Target="../slideLayouts/slideLayout4.xml"/><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tags" Target="../tags/tag4.xml"/><Relationship Id="rId16" Type="http://schemas.openxmlformats.org/officeDocument/2006/relationships/image" Target="../media/image14.png"/><Relationship Id="rId1" Type="http://schemas.openxmlformats.org/officeDocument/2006/relationships/vmlDrawing" Target="../drawings/vmlDrawing4.v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2.emf"/><Relationship Id="rId15" Type="http://schemas.openxmlformats.org/officeDocument/2006/relationships/image" Target="../media/image13.jpeg"/><Relationship Id="rId10" Type="http://schemas.openxmlformats.org/officeDocument/2006/relationships/image" Target="../media/image8.gif"/><Relationship Id="rId19" Type="http://schemas.openxmlformats.org/officeDocument/2006/relationships/image" Target="../media/image17.png"/><Relationship Id="rId4" Type="http://schemas.openxmlformats.org/officeDocument/2006/relationships/oleObject" Target="../embeddings/oleObject4.bin"/><Relationship Id="rId9" Type="http://schemas.openxmlformats.org/officeDocument/2006/relationships/image" Target="../media/image7.jpeg"/><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4.xml"/><Relationship Id="rId7" Type="http://schemas.openxmlformats.org/officeDocument/2006/relationships/image" Target="../media/image20.jpe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oleObject" Target="../embeddings/oleObject6.bin"/><Relationship Id="rId4" Type="http://schemas.openxmlformats.org/officeDocument/2006/relationships/notesSlide" Target="../notesSlides/notesSlide2.xml"/><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563574" y="3911736"/>
            <a:ext cx="8275625" cy="683400"/>
          </a:xfrm>
          <a:prstGeom prst="rect">
            <a:avLst/>
          </a:prstGeom>
        </p:spPr>
        <p:txBody>
          <a:bodyPr lIns="91425" tIns="91425" rIns="91425" bIns="91425" anchor="ctr" anchorCtr="0">
            <a:noAutofit/>
          </a:bodyPr>
          <a:lstStyle/>
          <a:p>
            <a:pPr lvl="0">
              <a:spcBef>
                <a:spcPts val="0"/>
              </a:spcBef>
              <a:buNone/>
            </a:pPr>
            <a:r>
              <a:rPr lang="en" dirty="0" smtClean="0"/>
              <a:t>How to capture the value from Big Data to address social questions?</a:t>
            </a:r>
            <a:endParaRPr lang="en" dirty="0"/>
          </a:p>
        </p:txBody>
      </p:sp>
      <p:sp>
        <p:nvSpPr>
          <p:cNvPr id="83" name="Shape 83"/>
          <p:cNvSpPr txBox="1">
            <a:spLocks noGrp="1"/>
          </p:cNvSpPr>
          <p:nvPr>
            <p:ph type="subTitle" idx="1"/>
          </p:nvPr>
        </p:nvSpPr>
        <p:spPr>
          <a:xfrm>
            <a:off x="563575" y="4831775"/>
            <a:ext cx="7301700" cy="611400"/>
          </a:xfrm>
          <a:prstGeom prst="rect">
            <a:avLst/>
          </a:prstGeom>
        </p:spPr>
        <p:txBody>
          <a:bodyPr lIns="91425" tIns="91425" rIns="91425" bIns="91425" anchor="ctr" anchorCtr="0">
            <a:noAutofit/>
          </a:bodyPr>
          <a:lstStyle/>
          <a:p>
            <a:pPr lvl="0" rtl="0">
              <a:spcBef>
                <a:spcPts val="0"/>
              </a:spcBef>
              <a:buNone/>
            </a:pPr>
            <a:r>
              <a:rPr lang="en-US" dirty="0" smtClean="0"/>
              <a:t>Keynote speech</a:t>
            </a:r>
          </a:p>
          <a:p>
            <a:pPr lvl="0" rtl="0">
              <a:spcBef>
                <a:spcPts val="0"/>
              </a:spcBef>
              <a:buNone/>
            </a:pPr>
            <a:r>
              <a:rPr lang="en-US" dirty="0" smtClean="0"/>
              <a:t>Doha, October 2016</a:t>
            </a:r>
            <a:endParaRPr lang="en" dirty="0"/>
          </a:p>
        </p:txBody>
      </p:sp>
      <p:sp>
        <p:nvSpPr>
          <p:cNvPr id="2" name="Subtitle 1"/>
          <p:cNvSpPr>
            <a:spLocks noGrp="1"/>
          </p:cNvSpPr>
          <p:nvPr>
            <p:ph type="subTitle" idx="2"/>
          </p:nvPr>
        </p:nvSpPr>
        <p:spPr/>
        <p:txBody>
          <a:bodyPr/>
          <a:lstStyle/>
          <a:p>
            <a:endParaRPr lang="en-US" dirty="0"/>
          </a:p>
        </p:txBody>
      </p:sp>
      <p:sp>
        <p:nvSpPr>
          <p:cNvPr id="5" name="ZoneTexte 365"/>
          <p:cNvSpPr txBox="1"/>
          <p:nvPr/>
        </p:nvSpPr>
        <p:spPr>
          <a:xfrm>
            <a:off x="1934041" y="815217"/>
            <a:ext cx="4300504" cy="707886"/>
          </a:xfrm>
          <a:prstGeom prst="rect">
            <a:avLst/>
          </a:prstGeom>
          <a:noFill/>
        </p:spPr>
        <p:txBody>
          <a:bodyPr wrap="square" rtlCol="0">
            <a:spAutoFit/>
          </a:bodyPr>
          <a:lstStyle/>
          <a:p>
            <a:pPr fontAlgn="base">
              <a:spcBef>
                <a:spcPct val="0"/>
              </a:spcBef>
              <a:spcAft>
                <a:spcPct val="0"/>
              </a:spcAft>
            </a:pPr>
            <a:r>
              <a:rPr lang="en-US" sz="4000" b="1" dirty="0" smtClean="0"/>
              <a:t>Data-for-Good @</a:t>
            </a:r>
            <a:endParaRPr lang="en-US" sz="4000" b="1"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AC6209E7-F422-4833-A3EF-1014CF7B7B34}" type="slidenum">
              <a:rPr lang="fr-BE" smtClean="0"/>
              <a:pPr>
                <a:defRPr/>
              </a:pPr>
              <a:t>10</a:t>
            </a:fld>
            <a:endParaRPr lang="fr-BE"/>
          </a:p>
        </p:txBody>
      </p:sp>
      <p:sp>
        <p:nvSpPr>
          <p:cNvPr id="6" name="Shape 121"/>
          <p:cNvSpPr txBox="1">
            <a:spLocks noGrp="1"/>
          </p:cNvSpPr>
          <p:nvPr>
            <p:ph type="title"/>
          </p:nvPr>
        </p:nvSpPr>
        <p:spPr>
          <a:xfrm>
            <a:off x="144828" y="299997"/>
            <a:ext cx="8825400" cy="467700"/>
          </a:xfrm>
          <a:prstGeom prst="rect">
            <a:avLst/>
          </a:prstGeom>
        </p:spPr>
        <p:txBody>
          <a:bodyPr lIns="91425" tIns="91425" rIns="91425" bIns="91425" anchor="ctr" anchorCtr="0">
            <a:noAutofit/>
          </a:bodyPr>
          <a:lstStyle/>
          <a:p>
            <a:pPr lvl="0">
              <a:spcBef>
                <a:spcPts val="0"/>
              </a:spcBef>
              <a:buNone/>
            </a:pPr>
            <a:r>
              <a:rPr lang="en-US" sz="2020" dirty="0" smtClean="0">
                <a:solidFill>
                  <a:srgbClr val="000000"/>
                </a:solidFill>
              </a:rPr>
              <a:t>Mobility – Optimization of traffic</a:t>
            </a:r>
            <a:endParaRPr lang="en" sz="1800" dirty="0">
              <a:solidFill>
                <a:srgbClr val="000000"/>
              </a:solidFill>
            </a:endParaRPr>
          </a:p>
        </p:txBody>
      </p:sp>
      <p:pic>
        <p:nvPicPr>
          <p:cNvPr id="11" name="Picture 10"/>
          <p:cNvPicPr>
            <a:picLocks noChangeAspect="1"/>
          </p:cNvPicPr>
          <p:nvPr/>
        </p:nvPicPr>
        <p:blipFill>
          <a:blip r:embed="rId2"/>
          <a:stretch>
            <a:fillRect/>
          </a:stretch>
        </p:blipFill>
        <p:spPr>
          <a:xfrm>
            <a:off x="1" y="1157786"/>
            <a:ext cx="5163616" cy="3559687"/>
          </a:xfrm>
          <a:prstGeom prst="rect">
            <a:avLst/>
          </a:prstGeom>
        </p:spPr>
      </p:pic>
      <p:pic>
        <p:nvPicPr>
          <p:cNvPr id="12" name="Picture 11"/>
          <p:cNvPicPr>
            <a:picLocks noChangeAspect="1"/>
          </p:cNvPicPr>
          <p:nvPr/>
        </p:nvPicPr>
        <p:blipFill>
          <a:blip r:embed="rId3"/>
          <a:stretch>
            <a:fillRect/>
          </a:stretch>
        </p:blipFill>
        <p:spPr>
          <a:xfrm>
            <a:off x="5398475" y="1716066"/>
            <a:ext cx="3571753" cy="1649320"/>
          </a:xfrm>
          <a:prstGeom prst="rect">
            <a:avLst/>
          </a:prstGeom>
        </p:spPr>
      </p:pic>
      <p:pic>
        <p:nvPicPr>
          <p:cNvPr id="9" name="Picture 8"/>
          <p:cNvPicPr>
            <a:picLocks noChangeAspect="1"/>
          </p:cNvPicPr>
          <p:nvPr/>
        </p:nvPicPr>
        <p:blipFill>
          <a:blip r:embed="rId4"/>
          <a:stretch>
            <a:fillRect/>
          </a:stretch>
        </p:blipFill>
        <p:spPr>
          <a:xfrm>
            <a:off x="3370147" y="3294273"/>
            <a:ext cx="5480188" cy="3484352"/>
          </a:xfrm>
          <a:prstGeom prst="rect">
            <a:avLst/>
          </a:prstGeom>
        </p:spPr>
      </p:pic>
    </p:spTree>
    <p:extLst>
      <p:ext uri="{BB962C8B-B14F-4D97-AF65-F5344CB8AC3E}">
        <p14:creationId xmlns:p14="http://schemas.microsoft.com/office/powerpoint/2010/main" val="3192158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defTabSz="828124">
              <a:defRPr/>
            </a:pPr>
            <a:fld id="{AC6209E7-F422-4833-A3EF-1014CF7B7B34}" type="slidenum">
              <a:rPr lang="fr-BE" smtClean="0"/>
              <a:pPr defTabSz="828124">
                <a:defRPr/>
              </a:pPr>
              <a:t>11</a:t>
            </a:fld>
            <a:endParaRPr lang="fr-BE"/>
          </a:p>
        </p:txBody>
      </p:sp>
      <p:sp>
        <p:nvSpPr>
          <p:cNvPr id="9" name="Rectangle 8"/>
          <p:cNvSpPr/>
          <p:nvPr/>
        </p:nvSpPr>
        <p:spPr>
          <a:xfrm>
            <a:off x="322973" y="1281658"/>
            <a:ext cx="8482014" cy="1222258"/>
          </a:xfrm>
          <a:prstGeom prst="rect">
            <a:avLst/>
          </a:prstGeom>
        </p:spPr>
        <p:txBody>
          <a:bodyPr wrap="square">
            <a:spAutoFit/>
          </a:bodyPr>
          <a:lstStyle/>
          <a:p>
            <a:pPr algn="just">
              <a:spcBef>
                <a:spcPts val="804"/>
              </a:spcBef>
            </a:pPr>
            <a:r>
              <a:rPr lang="en-US" sz="1484" b="1" dirty="0"/>
              <a:t>Short Description</a:t>
            </a:r>
          </a:p>
          <a:p>
            <a:pPr algn="just">
              <a:spcBef>
                <a:spcPts val="804"/>
              </a:spcBef>
            </a:pPr>
            <a:r>
              <a:rPr lang="en-US" sz="1298" dirty="0"/>
              <a:t>The monitoring and reporting of the 169 indicators for the 17 SDGs requires solid data sources to monitor progress, inform policy and ensure accountability of all </a:t>
            </a:r>
            <a:r>
              <a:rPr lang="en-US" sz="1298" dirty="0" smtClean="0"/>
              <a:t>stakeholders. A subset of </a:t>
            </a:r>
            <a:r>
              <a:rPr lang="en-US" sz="1298" dirty="0"/>
              <a:t>SDG indicators can be computed and tracked over time, using Call Detail Records (CDRs), which can be used as proxy for </a:t>
            </a:r>
            <a:r>
              <a:rPr lang="en-US" sz="1298" dirty="0" smtClean="0"/>
              <a:t>e.g. poverty</a:t>
            </a:r>
            <a:r>
              <a:rPr lang="en-US" sz="1298" dirty="0"/>
              <a:t>, migration mobility, urban mobility, urban density, food </a:t>
            </a:r>
            <a:r>
              <a:rPr lang="en-US" sz="1298" dirty="0" smtClean="0"/>
              <a:t>spending</a:t>
            </a:r>
            <a:endParaRPr lang="en-US" sz="1298" dirty="0">
              <a:latin typeface="Arial" charset="0"/>
              <a:ea typeface="Arial" charset="0"/>
              <a:cs typeface="Arial" charset="0"/>
            </a:endParaRPr>
          </a:p>
        </p:txBody>
      </p:sp>
      <p:sp>
        <p:nvSpPr>
          <p:cNvPr id="10" name="Shape 458"/>
          <p:cNvSpPr/>
          <p:nvPr/>
        </p:nvSpPr>
        <p:spPr>
          <a:xfrm>
            <a:off x="417198" y="2859740"/>
            <a:ext cx="3936273" cy="600958"/>
          </a:xfrm>
          <a:prstGeom prst="rect">
            <a:avLst/>
          </a:prstGeom>
          <a:solidFill>
            <a:srgbClr val="FEE9C9"/>
          </a:solidFill>
          <a:ln>
            <a:noFill/>
          </a:ln>
        </p:spPr>
        <p:txBody>
          <a:bodyPr lIns="86102" tIns="86102" rIns="86102" bIns="86102" anchor="ctr" anchorCtr="0">
            <a:noAutofit/>
          </a:bodyPr>
          <a:lstStyle/>
          <a:p>
            <a:endParaRPr sz="1298" dirty="0">
              <a:solidFill>
                <a:schemeClr val="dk1"/>
              </a:solidFill>
              <a:latin typeface="Arial" charset="0"/>
              <a:ea typeface="Arial" charset="0"/>
              <a:cs typeface="Arial" charset="0"/>
            </a:endParaRPr>
          </a:p>
          <a:p>
            <a:pPr>
              <a:buSzPct val="25000"/>
            </a:pPr>
            <a:r>
              <a:rPr lang="en" sz="1298" b="1" dirty="0">
                <a:solidFill>
                  <a:schemeClr val="dk1"/>
                </a:solidFill>
                <a:latin typeface="Arial" charset="0"/>
                <a:ea typeface="Arial" charset="0"/>
                <a:cs typeface="Arial" charset="0"/>
              </a:rPr>
              <a:t>Persona: </a:t>
            </a:r>
            <a:r>
              <a:rPr lang="en-US" sz="1298" dirty="0">
                <a:solidFill>
                  <a:schemeClr val="dk1"/>
                </a:solidFill>
                <a:latin typeface="Arial" charset="0"/>
                <a:ea typeface="Arial" charset="0"/>
                <a:cs typeface="Arial" charset="0"/>
              </a:rPr>
              <a:t>Chief </a:t>
            </a:r>
            <a:r>
              <a:rPr lang="en-US" sz="1298" dirty="0">
                <a:solidFill>
                  <a:schemeClr val="dk1"/>
                </a:solidFill>
                <a:latin typeface="Arial" charset="0"/>
                <a:ea typeface="Arial" charset="0"/>
                <a:cs typeface="Arial" charset="0"/>
                <a:sym typeface="Calibri"/>
              </a:rPr>
              <a:t>Statistician (</a:t>
            </a:r>
            <a:r>
              <a:rPr lang="en-US" sz="1298" dirty="0" err="1">
                <a:solidFill>
                  <a:schemeClr val="dk1"/>
                </a:solidFill>
                <a:latin typeface="Arial" charset="0"/>
                <a:ea typeface="Arial" charset="0"/>
                <a:cs typeface="Arial" charset="0"/>
                <a:sym typeface="Calibri"/>
              </a:rPr>
              <a:t>UBoS</a:t>
            </a:r>
            <a:r>
              <a:rPr lang="en-US" sz="1298" dirty="0">
                <a:solidFill>
                  <a:schemeClr val="dk1"/>
                </a:solidFill>
                <a:latin typeface="Arial" charset="0"/>
                <a:ea typeface="Arial" charset="0"/>
                <a:cs typeface="Arial" charset="0"/>
                <a:sym typeface="Calibri"/>
              </a:rPr>
              <a:t>), Specialists in Coordination, Monitoring &amp; Evaluation at OPM </a:t>
            </a:r>
            <a:endParaRPr lang="en" sz="1298" dirty="0">
              <a:solidFill>
                <a:schemeClr val="dk1"/>
              </a:solidFill>
              <a:latin typeface="Arial" charset="0"/>
              <a:ea typeface="Arial" charset="0"/>
              <a:cs typeface="Arial" charset="0"/>
              <a:sym typeface="Calibri"/>
            </a:endParaRPr>
          </a:p>
          <a:p>
            <a:endParaRPr sz="1298" dirty="0">
              <a:solidFill>
                <a:schemeClr val="dk1"/>
              </a:solidFill>
              <a:latin typeface="Arial" charset="0"/>
              <a:ea typeface="Arial" charset="0"/>
              <a:cs typeface="Arial" charset="0"/>
            </a:endParaRPr>
          </a:p>
        </p:txBody>
      </p:sp>
      <p:sp>
        <p:nvSpPr>
          <p:cNvPr id="11" name="Shape 459"/>
          <p:cNvSpPr/>
          <p:nvPr/>
        </p:nvSpPr>
        <p:spPr>
          <a:xfrm>
            <a:off x="4868714" y="2859740"/>
            <a:ext cx="3936273" cy="600958"/>
          </a:xfrm>
          <a:prstGeom prst="rect">
            <a:avLst/>
          </a:prstGeom>
          <a:solidFill>
            <a:schemeClr val="accent1">
              <a:lumMod val="20000"/>
              <a:lumOff val="80000"/>
            </a:schemeClr>
          </a:solidFill>
          <a:ln>
            <a:noFill/>
          </a:ln>
        </p:spPr>
        <p:txBody>
          <a:bodyPr lIns="86102" tIns="86102" rIns="86102" bIns="86102" anchor="ctr" anchorCtr="0">
            <a:noAutofit/>
          </a:bodyPr>
          <a:lstStyle/>
          <a:p>
            <a:pPr>
              <a:buSzPct val="25000"/>
            </a:pPr>
            <a:r>
              <a:rPr lang="en" sz="1298" b="1" dirty="0">
                <a:solidFill>
                  <a:schemeClr val="dk1"/>
                </a:solidFill>
                <a:latin typeface="Arial" charset="0"/>
                <a:ea typeface="Arial" charset="0"/>
                <a:cs typeface="Arial" charset="0"/>
              </a:rPr>
              <a:t>Mission:</a:t>
            </a:r>
            <a:r>
              <a:rPr lang="en-US" sz="1298" b="1" dirty="0">
                <a:solidFill>
                  <a:schemeClr val="dk1"/>
                </a:solidFill>
                <a:latin typeface="Arial" charset="0"/>
                <a:ea typeface="Arial" charset="0"/>
                <a:cs typeface="Arial" charset="0"/>
              </a:rPr>
              <a:t> </a:t>
            </a:r>
            <a:r>
              <a:rPr lang="en-US" sz="1298" dirty="0">
                <a:solidFill>
                  <a:schemeClr val="dk1"/>
                </a:solidFill>
                <a:latin typeface="Arial" charset="0"/>
                <a:ea typeface="Arial" charset="0"/>
                <a:cs typeface="Arial" charset="0"/>
              </a:rPr>
              <a:t>Monitor and report progress towards sustainable development </a:t>
            </a:r>
            <a:endParaRPr sz="1298" dirty="0">
              <a:solidFill>
                <a:schemeClr val="dk1"/>
              </a:solidFill>
              <a:latin typeface="Arial" charset="0"/>
              <a:ea typeface="Arial" charset="0"/>
              <a:cs typeface="Arial" charset="0"/>
            </a:endParaRPr>
          </a:p>
        </p:txBody>
      </p:sp>
      <p:sp>
        <p:nvSpPr>
          <p:cNvPr id="5" name="Rectangle 4"/>
          <p:cNvSpPr/>
          <p:nvPr/>
        </p:nvSpPr>
        <p:spPr>
          <a:xfrm>
            <a:off x="322973" y="4646493"/>
            <a:ext cx="3936273" cy="1596078"/>
          </a:xfrm>
          <a:prstGeom prst="rect">
            <a:avLst/>
          </a:prstGeom>
        </p:spPr>
        <p:txBody>
          <a:bodyPr wrap="square">
            <a:spAutoFit/>
          </a:bodyPr>
          <a:lstStyle/>
          <a:p>
            <a:pPr algn="just">
              <a:spcBef>
                <a:spcPts val="556"/>
              </a:spcBef>
            </a:pPr>
            <a:r>
              <a:rPr lang="en-US" sz="1484" b="1" dirty="0">
                <a:solidFill>
                  <a:schemeClr val="accent5"/>
                </a:solidFill>
              </a:rPr>
              <a:t>Scalability Potential</a:t>
            </a:r>
          </a:p>
          <a:p>
            <a:pPr algn="just">
              <a:spcBef>
                <a:spcPts val="556"/>
              </a:spcBef>
            </a:pPr>
            <a:r>
              <a:rPr lang="en-US" sz="1298" dirty="0">
                <a:solidFill>
                  <a:schemeClr val="accent5"/>
                </a:solidFill>
              </a:rPr>
              <a:t>Reaching the SDGs indicators is a major goal for development organizations and governments in 189 countries. If we proof success with a pilot in Uganda, we are certain that the vast majority of the developing countries can benefit from this approach of measuring indicators. </a:t>
            </a:r>
            <a:endParaRPr lang="en-US" sz="1298" dirty="0"/>
          </a:p>
        </p:txBody>
      </p:sp>
      <p:sp>
        <p:nvSpPr>
          <p:cNvPr id="12" name="Rectangle 11"/>
          <p:cNvSpPr/>
          <p:nvPr/>
        </p:nvSpPr>
        <p:spPr>
          <a:xfrm>
            <a:off x="2537896" y="4730733"/>
            <a:ext cx="1721350" cy="1669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3" dirty="0"/>
              <a:t>high</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642" y="3675143"/>
            <a:ext cx="3592057" cy="2577201"/>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359617" y="3473322"/>
            <a:ext cx="3993854" cy="1473288"/>
          </a:xfrm>
          <a:prstGeom prst="rect">
            <a:avLst/>
          </a:prstGeom>
        </p:spPr>
        <p:txBody>
          <a:bodyPr wrap="square">
            <a:spAutoFit/>
          </a:bodyPr>
          <a:lstStyle/>
          <a:p>
            <a:pPr algn="just">
              <a:spcBef>
                <a:spcPts val="556"/>
              </a:spcBef>
            </a:pPr>
            <a:r>
              <a:rPr lang="en-US" sz="1484" b="1" dirty="0">
                <a:latin typeface="Arial" charset="0"/>
                <a:ea typeface="Arial" charset="0"/>
                <a:cs typeface="Arial" charset="0"/>
              </a:rPr>
              <a:t>Functionalities</a:t>
            </a:r>
          </a:p>
          <a:p>
            <a:pPr marL="265005" indent="-265005" algn="just">
              <a:spcBef>
                <a:spcPts val="556"/>
              </a:spcBef>
              <a:buFont typeface="Arial" charset="0"/>
              <a:buChar char="•"/>
            </a:pPr>
            <a:r>
              <a:rPr lang="en-US" sz="1298" dirty="0">
                <a:latin typeface="Arial" charset="0"/>
                <a:ea typeface="Arial" charset="0"/>
                <a:cs typeface="Arial" charset="0"/>
              </a:rPr>
              <a:t>Monitor progress for mobile data relevant SDGs indicators, such as: </a:t>
            </a:r>
            <a:r>
              <a:rPr lang="en-US" sz="1298" dirty="0"/>
              <a:t>Proportion of individuals who own a mobile telephone, by sex and Proportion of individuals using the internet</a:t>
            </a:r>
          </a:p>
          <a:p>
            <a:pPr marL="688984" lvl="1" indent="-265005" algn="just">
              <a:spcBef>
                <a:spcPts val="556"/>
              </a:spcBef>
              <a:buFont typeface="Arial" charset="0"/>
              <a:buChar char="•"/>
            </a:pPr>
            <a:endParaRPr lang="en-US" sz="1298" dirty="0">
              <a:latin typeface="Arial" charset="0"/>
              <a:ea typeface="Arial" charset="0"/>
              <a:cs typeface="Arial" charset="0"/>
            </a:endParaRPr>
          </a:p>
        </p:txBody>
      </p:sp>
      <p:sp>
        <p:nvSpPr>
          <p:cNvPr id="13" name="Shape 121"/>
          <p:cNvSpPr txBox="1">
            <a:spLocks noGrp="1"/>
          </p:cNvSpPr>
          <p:nvPr>
            <p:ph type="title"/>
          </p:nvPr>
        </p:nvSpPr>
        <p:spPr>
          <a:xfrm>
            <a:off x="144828" y="351952"/>
            <a:ext cx="8825400" cy="467700"/>
          </a:xfrm>
          <a:prstGeom prst="rect">
            <a:avLst/>
          </a:prstGeom>
        </p:spPr>
        <p:txBody>
          <a:bodyPr lIns="91425" tIns="91425" rIns="91425" bIns="91425" anchor="ctr" anchorCtr="0">
            <a:noAutofit/>
          </a:bodyPr>
          <a:lstStyle/>
          <a:p>
            <a:pPr lvl="0">
              <a:spcBef>
                <a:spcPts val="0"/>
              </a:spcBef>
              <a:buNone/>
            </a:pPr>
            <a:r>
              <a:rPr lang="en-US" sz="2020" dirty="0" smtClean="0">
                <a:solidFill>
                  <a:schemeClr val="tx1"/>
                </a:solidFill>
              </a:rPr>
              <a:t>SDGs – Monitor SDGs</a:t>
            </a:r>
            <a:endParaRPr lang="en" sz="2020" dirty="0">
              <a:solidFill>
                <a:schemeClr val="tx1"/>
              </a:solidFill>
            </a:endParaRPr>
          </a:p>
        </p:txBody>
      </p:sp>
    </p:spTree>
    <p:extLst>
      <p:ext uri="{BB962C8B-B14F-4D97-AF65-F5344CB8AC3E}">
        <p14:creationId xmlns:p14="http://schemas.microsoft.com/office/powerpoint/2010/main" val="1031970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CEE2C88-6C8F-484D-AF69-578F576B1F44}" type="slidenum">
              <a:rPr lang="en-US" smtClean="0">
                <a:solidFill>
                  <a:srgbClr val="FFFFFF">
                    <a:lumMod val="50000"/>
                  </a:srgbClr>
                </a:solidFill>
              </a:rPr>
              <a:pPr/>
              <a:t>12</a:t>
            </a:fld>
            <a:endParaRPr lang="en-US" dirty="0">
              <a:solidFill>
                <a:srgbClr val="FFFFFF">
                  <a:lumMod val="50000"/>
                </a:srgbClr>
              </a:solidFill>
            </a:endParaRPr>
          </a:p>
        </p:txBody>
      </p:sp>
      <p:pic>
        <p:nvPicPr>
          <p:cNvPr id="5" name="Picture 4"/>
          <p:cNvPicPr>
            <a:picLocks noChangeAspect="1"/>
          </p:cNvPicPr>
          <p:nvPr/>
        </p:nvPicPr>
        <p:blipFill>
          <a:blip r:embed="rId2"/>
          <a:stretch>
            <a:fillRect/>
          </a:stretch>
        </p:blipFill>
        <p:spPr>
          <a:xfrm>
            <a:off x="0" y="1178738"/>
            <a:ext cx="9246593" cy="5217912"/>
          </a:xfrm>
          <a:prstGeom prst="rect">
            <a:avLst/>
          </a:prstGeom>
        </p:spPr>
      </p:pic>
      <p:sp>
        <p:nvSpPr>
          <p:cNvPr id="7" name="Title 2"/>
          <p:cNvSpPr txBox="1">
            <a:spLocks/>
          </p:cNvSpPr>
          <p:nvPr/>
        </p:nvSpPr>
        <p:spPr>
          <a:xfrm>
            <a:off x="125279" y="401702"/>
            <a:ext cx="8844831" cy="7780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2018" dirty="0" smtClean="0">
                <a:solidFill>
                  <a:schemeClr val="tx1"/>
                </a:solidFill>
              </a:rPr>
              <a:t>Poverty – Identify the poor neighborhoods</a:t>
            </a:r>
            <a:endParaRPr lang="en-US" sz="2018" i="1" dirty="0">
              <a:solidFill>
                <a:schemeClr val="tx1"/>
              </a:solidFill>
            </a:endParaRPr>
          </a:p>
        </p:txBody>
      </p:sp>
    </p:spTree>
    <p:extLst>
      <p:ext uri="{BB962C8B-B14F-4D97-AF65-F5344CB8AC3E}">
        <p14:creationId xmlns:p14="http://schemas.microsoft.com/office/powerpoint/2010/main" val="1318885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CEE2C88-6C8F-484D-AF69-578F576B1F44}" type="slidenum">
              <a:rPr lang="en-US" smtClean="0"/>
              <a:pPr/>
              <a:t>13</a:t>
            </a:fld>
            <a:endParaRPr lang="en-US" dirty="0"/>
          </a:p>
        </p:txBody>
      </p:sp>
      <p:sp>
        <p:nvSpPr>
          <p:cNvPr id="108" name="TextBox 107"/>
          <p:cNvSpPr txBox="1"/>
          <p:nvPr/>
        </p:nvSpPr>
        <p:spPr>
          <a:xfrm>
            <a:off x="1567701" y="2377759"/>
            <a:ext cx="7414547" cy="3146374"/>
          </a:xfrm>
          <a:prstGeom prst="rect">
            <a:avLst/>
          </a:prstGeom>
          <a:noFill/>
        </p:spPr>
        <p:txBody>
          <a:bodyPr wrap="square" rtlCol="0">
            <a:spAutoFit/>
          </a:bodyPr>
          <a:lstStyle/>
          <a:p>
            <a:endParaRPr lang="cs-CZ" sz="1298" dirty="0"/>
          </a:p>
          <a:p>
            <a:r>
              <a:rPr lang="cs-CZ" sz="1298" b="1" dirty="0">
                <a:solidFill>
                  <a:schemeClr val="accent3"/>
                </a:solidFill>
              </a:rPr>
              <a:t>Data</a:t>
            </a:r>
          </a:p>
          <a:p>
            <a:pPr marL="265005" indent="-265005">
              <a:buFont typeface="Arial" panose="020B0604020202020204" pitchFamily="34" charset="0"/>
              <a:buChar char="•"/>
            </a:pPr>
            <a:r>
              <a:rPr lang="cs-CZ" sz="1206" dirty="0">
                <a:solidFill>
                  <a:schemeClr val="accent3"/>
                </a:solidFill>
              </a:rPr>
              <a:t>Airtel Uganda (39% women): CDRs, Top-ups + CRM data for the whole customer base </a:t>
            </a:r>
          </a:p>
          <a:p>
            <a:pPr marL="265005" indent="-265005">
              <a:buFont typeface="Arial" panose="020B0604020202020204" pitchFamily="34" charset="0"/>
              <a:buChar char="•"/>
            </a:pPr>
            <a:r>
              <a:rPr lang="en-US" sz="1206" dirty="0" smtClean="0">
                <a:solidFill>
                  <a:schemeClr val="accent3"/>
                </a:solidFill>
              </a:rPr>
              <a:t>D</a:t>
            </a:r>
            <a:r>
              <a:rPr lang="cs-CZ" sz="1206" dirty="0" smtClean="0">
                <a:solidFill>
                  <a:schemeClr val="accent3"/>
                </a:solidFill>
              </a:rPr>
              <a:t>ataset </a:t>
            </a:r>
            <a:r>
              <a:rPr lang="en-US" sz="1206" dirty="0" smtClean="0">
                <a:solidFill>
                  <a:schemeClr val="accent3"/>
                </a:solidFill>
              </a:rPr>
              <a:t>A </a:t>
            </a:r>
            <a:r>
              <a:rPr lang="cs-CZ" sz="1206" dirty="0" smtClean="0">
                <a:solidFill>
                  <a:schemeClr val="accent3"/>
                </a:solidFill>
              </a:rPr>
              <a:t>(28</a:t>
            </a:r>
            <a:r>
              <a:rPr lang="cs-CZ" sz="1206" dirty="0">
                <a:solidFill>
                  <a:schemeClr val="accent3"/>
                </a:solidFill>
              </a:rPr>
              <a:t>% women): outgoing CDRs, Top-ups + CRM data for ca 160 000 users </a:t>
            </a:r>
          </a:p>
          <a:p>
            <a:pPr marL="265005" indent="-265005">
              <a:buFont typeface="Arial" panose="020B0604020202020204" pitchFamily="34" charset="0"/>
              <a:buChar char="•"/>
            </a:pPr>
            <a:r>
              <a:rPr lang="en-US" sz="1206" dirty="0" smtClean="0">
                <a:solidFill>
                  <a:schemeClr val="accent3"/>
                </a:solidFill>
              </a:rPr>
              <a:t>D</a:t>
            </a:r>
            <a:r>
              <a:rPr lang="cs-CZ" sz="1206" dirty="0" smtClean="0">
                <a:solidFill>
                  <a:schemeClr val="accent3"/>
                </a:solidFill>
              </a:rPr>
              <a:t>ataset </a:t>
            </a:r>
            <a:r>
              <a:rPr lang="en-US" sz="1206" dirty="0" smtClean="0">
                <a:solidFill>
                  <a:schemeClr val="accent3"/>
                </a:solidFill>
              </a:rPr>
              <a:t>B </a:t>
            </a:r>
            <a:r>
              <a:rPr lang="cs-CZ" sz="1206" dirty="0" smtClean="0">
                <a:solidFill>
                  <a:schemeClr val="accent3"/>
                </a:solidFill>
              </a:rPr>
              <a:t>(42</a:t>
            </a:r>
            <a:r>
              <a:rPr lang="cs-CZ" sz="1206" dirty="0">
                <a:solidFill>
                  <a:schemeClr val="accent3"/>
                </a:solidFill>
              </a:rPr>
              <a:t>% women): CDRs, TOP-UPS + CRM for ca 160 000 users</a:t>
            </a:r>
          </a:p>
          <a:p>
            <a:pPr marL="265005" indent="-265005">
              <a:buFont typeface="Arial" panose="020B0604020202020204" pitchFamily="34" charset="0"/>
              <a:buChar char="•"/>
            </a:pPr>
            <a:endParaRPr lang="cs-CZ" sz="1298" dirty="0"/>
          </a:p>
          <a:p>
            <a:r>
              <a:rPr lang="cs-CZ" sz="1298" b="1" dirty="0">
                <a:solidFill>
                  <a:schemeClr val="accent3"/>
                </a:solidFill>
              </a:rPr>
              <a:t>Methodology</a:t>
            </a:r>
          </a:p>
          <a:p>
            <a:pPr marL="265005" indent="-265005">
              <a:buFont typeface="Arial" panose="020B0604020202020204" pitchFamily="34" charset="0"/>
              <a:buChar char="•"/>
            </a:pPr>
            <a:r>
              <a:rPr lang="cs-CZ" sz="1206" dirty="0">
                <a:solidFill>
                  <a:schemeClr val="accent3"/>
                </a:solidFill>
              </a:rPr>
              <a:t>Over 150 features summarizing usage patterns, social network, mobility and top-ups</a:t>
            </a:r>
          </a:p>
          <a:p>
            <a:pPr marL="265005" indent="-265005">
              <a:buFont typeface="Arial" panose="020B0604020202020204" pitchFamily="34" charset="0"/>
              <a:buChar char="•"/>
            </a:pPr>
            <a:r>
              <a:rPr lang="cs-CZ" sz="1206" dirty="0">
                <a:solidFill>
                  <a:schemeClr val="accent3"/>
                </a:solidFill>
              </a:rPr>
              <a:t>Trained random forests and support vector machines based on a labeled training sample</a:t>
            </a:r>
          </a:p>
          <a:p>
            <a:pPr marL="265005" indent="-265005">
              <a:buFont typeface="Arial" panose="020B0604020202020204" pitchFamily="34" charset="0"/>
              <a:buChar char="•"/>
            </a:pPr>
            <a:endParaRPr lang="cs-CZ" sz="1298" dirty="0"/>
          </a:p>
          <a:p>
            <a:r>
              <a:rPr lang="cs-CZ" sz="1298" b="1" dirty="0">
                <a:solidFill>
                  <a:schemeClr val="accent3"/>
                </a:solidFill>
              </a:rPr>
              <a:t>Results</a:t>
            </a:r>
          </a:p>
          <a:p>
            <a:pPr marL="265005" indent="-265005">
              <a:buFont typeface="Arial" panose="020B0604020202020204" pitchFamily="34" charset="0"/>
              <a:buChar char="•"/>
            </a:pPr>
            <a:r>
              <a:rPr lang="en-US" sz="1206" dirty="0">
                <a:solidFill>
                  <a:schemeClr val="accent3"/>
                </a:solidFill>
              </a:rPr>
              <a:t>3 key variables determining female gender: call duration, number of outgoing calls and number of contacts for incoming calls</a:t>
            </a:r>
            <a:endParaRPr lang="cs-CZ" sz="1206" dirty="0">
              <a:solidFill>
                <a:schemeClr val="accent3"/>
              </a:solidFill>
            </a:endParaRPr>
          </a:p>
          <a:p>
            <a:pPr marL="265005" indent="-265005">
              <a:buFont typeface="Arial" panose="020B0604020202020204" pitchFamily="34" charset="0"/>
              <a:buChar char="•"/>
            </a:pPr>
            <a:r>
              <a:rPr lang="cs-CZ" sz="1206" dirty="0">
                <a:solidFill>
                  <a:schemeClr val="accent3"/>
                </a:solidFill>
              </a:rPr>
              <a:t>Predicted gender accuracy of 70-75%</a:t>
            </a:r>
            <a:r>
              <a:rPr lang="en-US" sz="1206" dirty="0">
                <a:solidFill>
                  <a:schemeClr val="accent3"/>
                </a:solidFill>
              </a:rPr>
              <a:t> and option to better target one gender group</a:t>
            </a:r>
            <a:endParaRPr lang="cs-CZ" sz="1206" dirty="0">
              <a:solidFill>
                <a:schemeClr val="accent3"/>
              </a:solidFill>
            </a:endParaRPr>
          </a:p>
          <a:p>
            <a:pPr marL="265005" indent="-265005">
              <a:buFont typeface="Arial" panose="020B0604020202020204" pitchFamily="34" charset="0"/>
              <a:buChar char="•"/>
            </a:pPr>
            <a:r>
              <a:rPr lang="cs-CZ" sz="1206" dirty="0">
                <a:solidFill>
                  <a:schemeClr val="accent3"/>
                </a:solidFill>
              </a:rPr>
              <a:t>Lowering the coverage increases the accuracy: for </a:t>
            </a:r>
            <a:r>
              <a:rPr lang="en-US" sz="1206" dirty="0" smtClean="0">
                <a:solidFill>
                  <a:schemeClr val="accent3"/>
                </a:solidFill>
              </a:rPr>
              <a:t>dataset A </a:t>
            </a:r>
            <a:r>
              <a:rPr lang="cs-CZ" sz="1206" dirty="0" smtClean="0">
                <a:solidFill>
                  <a:schemeClr val="accent3"/>
                </a:solidFill>
              </a:rPr>
              <a:t>we </a:t>
            </a:r>
            <a:r>
              <a:rPr lang="cs-CZ" sz="1206" dirty="0">
                <a:solidFill>
                  <a:schemeClr val="accent3"/>
                </a:solidFill>
              </a:rPr>
              <a:t>are 90% sure of the gender for 30% of our sample</a:t>
            </a:r>
            <a:endParaRPr lang="en-US" sz="1206" dirty="0">
              <a:solidFill>
                <a:schemeClr val="accent3"/>
              </a:solidFill>
            </a:endParaRPr>
          </a:p>
        </p:txBody>
      </p:sp>
      <p:pic>
        <p:nvPicPr>
          <p:cNvPr id="4098" name="Picture 2" descr="https://camfed.org/media/assets/d9/dc03899f55ef99ccaf4224d47aec291967a8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78" t="-580" r="12040" b="-1"/>
          <a:stretch/>
        </p:blipFill>
        <p:spPr bwMode="auto">
          <a:xfrm>
            <a:off x="228317" y="1303793"/>
            <a:ext cx="1121803" cy="1011737"/>
          </a:xfrm>
          <a:prstGeom prst="rect">
            <a:avLst/>
          </a:prstGeom>
          <a:noFill/>
          <a:extLst>
            <a:ext uri="{909E8E84-426E-40DD-AFC4-6F175D3DCCD1}">
              <a14:hiddenFill xmlns:a14="http://schemas.microsoft.com/office/drawing/2010/main">
                <a:solidFill>
                  <a:srgbClr val="FFFFFF"/>
                </a:solidFill>
              </a14:hiddenFill>
            </a:ext>
          </a:extLst>
        </p:spPr>
      </p:pic>
      <p:sp>
        <p:nvSpPr>
          <p:cNvPr id="208" name="Freeform 207"/>
          <p:cNvSpPr>
            <a:spLocks noEditPoints="1"/>
          </p:cNvSpPr>
          <p:nvPr/>
        </p:nvSpPr>
        <p:spPr bwMode="auto">
          <a:xfrm>
            <a:off x="1237086" y="5644061"/>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09" name="Freeform 208"/>
          <p:cNvSpPr>
            <a:spLocks noEditPoints="1"/>
          </p:cNvSpPr>
          <p:nvPr/>
        </p:nvSpPr>
        <p:spPr bwMode="auto">
          <a:xfrm>
            <a:off x="1408013" y="564210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10" name="Freeform 209"/>
          <p:cNvSpPr>
            <a:spLocks noEditPoints="1"/>
          </p:cNvSpPr>
          <p:nvPr/>
        </p:nvSpPr>
        <p:spPr bwMode="auto">
          <a:xfrm>
            <a:off x="1575091" y="5645826"/>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11" name="Freeform 210"/>
          <p:cNvSpPr>
            <a:spLocks noEditPoints="1"/>
          </p:cNvSpPr>
          <p:nvPr/>
        </p:nvSpPr>
        <p:spPr bwMode="auto">
          <a:xfrm>
            <a:off x="1746018" y="5643866"/>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12" name="Freeform 211"/>
          <p:cNvSpPr>
            <a:spLocks noEditPoints="1"/>
          </p:cNvSpPr>
          <p:nvPr/>
        </p:nvSpPr>
        <p:spPr bwMode="auto">
          <a:xfrm>
            <a:off x="1901665" y="5649646"/>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13" name="Freeform 212"/>
          <p:cNvSpPr>
            <a:spLocks noEditPoints="1"/>
          </p:cNvSpPr>
          <p:nvPr/>
        </p:nvSpPr>
        <p:spPr bwMode="auto">
          <a:xfrm>
            <a:off x="2072592" y="5647686"/>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14" name="Freeform 213"/>
          <p:cNvSpPr>
            <a:spLocks noEditPoints="1"/>
          </p:cNvSpPr>
          <p:nvPr/>
        </p:nvSpPr>
        <p:spPr bwMode="auto">
          <a:xfrm>
            <a:off x="2239669" y="5651411"/>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15" name="Freeform 214"/>
          <p:cNvSpPr>
            <a:spLocks noEditPoints="1"/>
          </p:cNvSpPr>
          <p:nvPr/>
        </p:nvSpPr>
        <p:spPr bwMode="auto">
          <a:xfrm>
            <a:off x="2410596" y="5649451"/>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16" name="Freeform 215"/>
          <p:cNvSpPr>
            <a:spLocks noEditPoints="1"/>
          </p:cNvSpPr>
          <p:nvPr/>
        </p:nvSpPr>
        <p:spPr bwMode="auto">
          <a:xfrm>
            <a:off x="2573125" y="564588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17" name="Freeform 216"/>
          <p:cNvSpPr>
            <a:spLocks noEditPoints="1"/>
          </p:cNvSpPr>
          <p:nvPr/>
        </p:nvSpPr>
        <p:spPr bwMode="auto">
          <a:xfrm>
            <a:off x="2744053" y="564392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18" name="Freeform 217"/>
          <p:cNvSpPr>
            <a:spLocks noEditPoints="1"/>
          </p:cNvSpPr>
          <p:nvPr/>
        </p:nvSpPr>
        <p:spPr bwMode="auto">
          <a:xfrm>
            <a:off x="2911130" y="564764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19" name="Freeform 218"/>
          <p:cNvSpPr>
            <a:spLocks noEditPoints="1"/>
          </p:cNvSpPr>
          <p:nvPr/>
        </p:nvSpPr>
        <p:spPr bwMode="auto">
          <a:xfrm>
            <a:off x="3082057" y="564568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20" name="Freeform 219"/>
          <p:cNvSpPr>
            <a:spLocks noEditPoints="1"/>
          </p:cNvSpPr>
          <p:nvPr/>
        </p:nvSpPr>
        <p:spPr bwMode="auto">
          <a:xfrm>
            <a:off x="3237704" y="5651466"/>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21" name="Freeform 220"/>
          <p:cNvSpPr>
            <a:spLocks noEditPoints="1"/>
          </p:cNvSpPr>
          <p:nvPr/>
        </p:nvSpPr>
        <p:spPr bwMode="auto">
          <a:xfrm>
            <a:off x="3408631" y="564950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22" name="Freeform 221"/>
          <p:cNvSpPr>
            <a:spLocks noEditPoints="1"/>
          </p:cNvSpPr>
          <p:nvPr/>
        </p:nvSpPr>
        <p:spPr bwMode="auto">
          <a:xfrm>
            <a:off x="3575708" y="5653231"/>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23" name="Freeform 222"/>
          <p:cNvSpPr>
            <a:spLocks noEditPoints="1"/>
          </p:cNvSpPr>
          <p:nvPr/>
        </p:nvSpPr>
        <p:spPr bwMode="auto">
          <a:xfrm>
            <a:off x="3746635" y="565127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24" name="Freeform 223"/>
          <p:cNvSpPr>
            <a:spLocks noEditPoints="1"/>
          </p:cNvSpPr>
          <p:nvPr/>
        </p:nvSpPr>
        <p:spPr bwMode="auto">
          <a:xfrm>
            <a:off x="3907649" y="564588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25" name="Freeform 224"/>
          <p:cNvSpPr>
            <a:spLocks noEditPoints="1"/>
          </p:cNvSpPr>
          <p:nvPr/>
        </p:nvSpPr>
        <p:spPr bwMode="auto">
          <a:xfrm>
            <a:off x="4078576" y="564392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26" name="Freeform 225"/>
          <p:cNvSpPr>
            <a:spLocks noEditPoints="1"/>
          </p:cNvSpPr>
          <p:nvPr/>
        </p:nvSpPr>
        <p:spPr bwMode="auto">
          <a:xfrm>
            <a:off x="4245654" y="564764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27" name="Freeform 226"/>
          <p:cNvSpPr>
            <a:spLocks noEditPoints="1"/>
          </p:cNvSpPr>
          <p:nvPr/>
        </p:nvSpPr>
        <p:spPr bwMode="auto">
          <a:xfrm>
            <a:off x="4416581" y="564568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28" name="Freeform 227"/>
          <p:cNvSpPr>
            <a:spLocks noEditPoints="1"/>
          </p:cNvSpPr>
          <p:nvPr/>
        </p:nvSpPr>
        <p:spPr bwMode="auto">
          <a:xfrm>
            <a:off x="4572228" y="5651466"/>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29" name="Freeform 228"/>
          <p:cNvSpPr>
            <a:spLocks noEditPoints="1"/>
          </p:cNvSpPr>
          <p:nvPr/>
        </p:nvSpPr>
        <p:spPr bwMode="auto">
          <a:xfrm>
            <a:off x="4743155" y="564950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30" name="Freeform 229"/>
          <p:cNvSpPr>
            <a:spLocks noEditPoints="1"/>
          </p:cNvSpPr>
          <p:nvPr/>
        </p:nvSpPr>
        <p:spPr bwMode="auto">
          <a:xfrm>
            <a:off x="4910232" y="5653231"/>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31" name="Freeform 230"/>
          <p:cNvSpPr>
            <a:spLocks noEditPoints="1"/>
          </p:cNvSpPr>
          <p:nvPr/>
        </p:nvSpPr>
        <p:spPr bwMode="auto">
          <a:xfrm>
            <a:off x="5081159" y="565127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32" name="Freeform 231"/>
          <p:cNvSpPr>
            <a:spLocks noEditPoints="1"/>
          </p:cNvSpPr>
          <p:nvPr/>
        </p:nvSpPr>
        <p:spPr bwMode="auto">
          <a:xfrm>
            <a:off x="5244826" y="565127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33" name="Freeform 232"/>
          <p:cNvSpPr>
            <a:spLocks noEditPoints="1"/>
          </p:cNvSpPr>
          <p:nvPr/>
        </p:nvSpPr>
        <p:spPr bwMode="auto">
          <a:xfrm>
            <a:off x="5415753" y="564931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34" name="Freeform 233"/>
          <p:cNvSpPr>
            <a:spLocks noEditPoints="1"/>
          </p:cNvSpPr>
          <p:nvPr/>
        </p:nvSpPr>
        <p:spPr bwMode="auto">
          <a:xfrm>
            <a:off x="5582830" y="565303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35" name="Freeform 234"/>
          <p:cNvSpPr>
            <a:spLocks noEditPoints="1"/>
          </p:cNvSpPr>
          <p:nvPr/>
        </p:nvSpPr>
        <p:spPr bwMode="auto">
          <a:xfrm>
            <a:off x="5753757" y="565107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36" name="Freeform 235"/>
          <p:cNvSpPr>
            <a:spLocks noEditPoints="1"/>
          </p:cNvSpPr>
          <p:nvPr/>
        </p:nvSpPr>
        <p:spPr bwMode="auto">
          <a:xfrm>
            <a:off x="5909404" y="565685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37" name="Freeform 236"/>
          <p:cNvSpPr>
            <a:spLocks noEditPoints="1"/>
          </p:cNvSpPr>
          <p:nvPr/>
        </p:nvSpPr>
        <p:spPr bwMode="auto">
          <a:xfrm>
            <a:off x="6080331" y="565489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38" name="Freeform 237"/>
          <p:cNvSpPr>
            <a:spLocks noEditPoints="1"/>
          </p:cNvSpPr>
          <p:nvPr/>
        </p:nvSpPr>
        <p:spPr bwMode="auto">
          <a:xfrm>
            <a:off x="6247409" y="5658621"/>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39" name="Freeform 238"/>
          <p:cNvSpPr>
            <a:spLocks noEditPoints="1"/>
          </p:cNvSpPr>
          <p:nvPr/>
        </p:nvSpPr>
        <p:spPr bwMode="auto">
          <a:xfrm>
            <a:off x="6418336" y="565666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40" name="Freeform 239"/>
          <p:cNvSpPr>
            <a:spLocks noEditPoints="1"/>
          </p:cNvSpPr>
          <p:nvPr/>
        </p:nvSpPr>
        <p:spPr bwMode="auto">
          <a:xfrm>
            <a:off x="6580865" y="564931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41" name="Freeform 240"/>
          <p:cNvSpPr>
            <a:spLocks noEditPoints="1"/>
          </p:cNvSpPr>
          <p:nvPr/>
        </p:nvSpPr>
        <p:spPr bwMode="auto">
          <a:xfrm>
            <a:off x="6751792" y="5647353"/>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42" name="Freeform 241"/>
          <p:cNvSpPr>
            <a:spLocks noEditPoints="1"/>
          </p:cNvSpPr>
          <p:nvPr/>
        </p:nvSpPr>
        <p:spPr bwMode="auto">
          <a:xfrm>
            <a:off x="6918869" y="565107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43" name="Freeform 242"/>
          <p:cNvSpPr>
            <a:spLocks noEditPoints="1"/>
          </p:cNvSpPr>
          <p:nvPr/>
        </p:nvSpPr>
        <p:spPr bwMode="auto">
          <a:xfrm>
            <a:off x="7089796" y="564911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44" name="Freeform 243"/>
          <p:cNvSpPr>
            <a:spLocks noEditPoints="1"/>
          </p:cNvSpPr>
          <p:nvPr/>
        </p:nvSpPr>
        <p:spPr bwMode="auto">
          <a:xfrm>
            <a:off x="7245444" y="565489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45" name="Freeform 244"/>
          <p:cNvSpPr>
            <a:spLocks noEditPoints="1"/>
          </p:cNvSpPr>
          <p:nvPr/>
        </p:nvSpPr>
        <p:spPr bwMode="auto">
          <a:xfrm>
            <a:off x="7416371" y="5652937"/>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46" name="Freeform 245"/>
          <p:cNvSpPr>
            <a:spLocks noEditPoints="1"/>
          </p:cNvSpPr>
          <p:nvPr/>
        </p:nvSpPr>
        <p:spPr bwMode="auto">
          <a:xfrm>
            <a:off x="7583448" y="565666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47" name="Freeform 246"/>
          <p:cNvSpPr>
            <a:spLocks noEditPoints="1"/>
          </p:cNvSpPr>
          <p:nvPr/>
        </p:nvSpPr>
        <p:spPr bwMode="auto">
          <a:xfrm>
            <a:off x="7754375" y="5654702"/>
            <a:ext cx="167077" cy="264331"/>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48" name="Freeform 247"/>
          <p:cNvSpPr>
            <a:spLocks noEditPoints="1"/>
          </p:cNvSpPr>
          <p:nvPr/>
        </p:nvSpPr>
        <p:spPr bwMode="auto">
          <a:xfrm>
            <a:off x="7488540" y="5943616"/>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49" name="Freeform 248"/>
          <p:cNvSpPr>
            <a:spLocks noEditPoints="1"/>
          </p:cNvSpPr>
          <p:nvPr/>
        </p:nvSpPr>
        <p:spPr bwMode="auto">
          <a:xfrm>
            <a:off x="7629877" y="5943616"/>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50" name="Freeform 249"/>
          <p:cNvSpPr>
            <a:spLocks noEditPoints="1"/>
          </p:cNvSpPr>
          <p:nvPr/>
        </p:nvSpPr>
        <p:spPr bwMode="auto">
          <a:xfrm>
            <a:off x="7780116" y="594165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51" name="Freeform 250"/>
          <p:cNvSpPr>
            <a:spLocks noEditPoints="1"/>
          </p:cNvSpPr>
          <p:nvPr/>
        </p:nvSpPr>
        <p:spPr bwMode="auto">
          <a:xfrm>
            <a:off x="7921452" y="594165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52" name="Freeform 251"/>
          <p:cNvSpPr>
            <a:spLocks noEditPoints="1"/>
          </p:cNvSpPr>
          <p:nvPr/>
        </p:nvSpPr>
        <p:spPr bwMode="auto">
          <a:xfrm>
            <a:off x="8074920" y="5943616"/>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53" name="Freeform 252"/>
          <p:cNvSpPr>
            <a:spLocks noEditPoints="1"/>
          </p:cNvSpPr>
          <p:nvPr/>
        </p:nvSpPr>
        <p:spPr bwMode="auto">
          <a:xfrm>
            <a:off x="8216256" y="5943616"/>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54" name="Freeform 253"/>
          <p:cNvSpPr>
            <a:spLocks noEditPoints="1"/>
          </p:cNvSpPr>
          <p:nvPr/>
        </p:nvSpPr>
        <p:spPr bwMode="auto">
          <a:xfrm>
            <a:off x="8366496" y="594165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55" name="Freeform 254"/>
          <p:cNvSpPr>
            <a:spLocks noEditPoints="1"/>
          </p:cNvSpPr>
          <p:nvPr/>
        </p:nvSpPr>
        <p:spPr bwMode="auto">
          <a:xfrm>
            <a:off x="8507832" y="594165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56" name="Freeform 255"/>
          <p:cNvSpPr>
            <a:spLocks noEditPoints="1"/>
          </p:cNvSpPr>
          <p:nvPr/>
        </p:nvSpPr>
        <p:spPr bwMode="auto">
          <a:xfrm>
            <a:off x="8658926" y="5943616"/>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57" name="Freeform 256"/>
          <p:cNvSpPr>
            <a:spLocks noEditPoints="1"/>
          </p:cNvSpPr>
          <p:nvPr/>
        </p:nvSpPr>
        <p:spPr bwMode="auto">
          <a:xfrm>
            <a:off x="8800262" y="5943616"/>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58" name="Freeform 257"/>
          <p:cNvSpPr>
            <a:spLocks noEditPoints="1"/>
          </p:cNvSpPr>
          <p:nvPr/>
        </p:nvSpPr>
        <p:spPr bwMode="auto">
          <a:xfrm>
            <a:off x="231933" y="593634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59" name="Freeform 258"/>
          <p:cNvSpPr>
            <a:spLocks noEditPoints="1"/>
          </p:cNvSpPr>
          <p:nvPr/>
        </p:nvSpPr>
        <p:spPr bwMode="auto">
          <a:xfrm>
            <a:off x="373269" y="593634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60" name="Freeform 259"/>
          <p:cNvSpPr>
            <a:spLocks noEditPoints="1"/>
          </p:cNvSpPr>
          <p:nvPr/>
        </p:nvSpPr>
        <p:spPr bwMode="auto">
          <a:xfrm>
            <a:off x="523508" y="593438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61" name="Freeform 260"/>
          <p:cNvSpPr>
            <a:spLocks noEditPoints="1"/>
          </p:cNvSpPr>
          <p:nvPr/>
        </p:nvSpPr>
        <p:spPr bwMode="auto">
          <a:xfrm>
            <a:off x="664845" y="593438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62" name="Freeform 261"/>
          <p:cNvSpPr>
            <a:spLocks noEditPoints="1"/>
          </p:cNvSpPr>
          <p:nvPr/>
        </p:nvSpPr>
        <p:spPr bwMode="auto">
          <a:xfrm>
            <a:off x="818312" y="593634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63" name="Freeform 262"/>
          <p:cNvSpPr>
            <a:spLocks noEditPoints="1"/>
          </p:cNvSpPr>
          <p:nvPr/>
        </p:nvSpPr>
        <p:spPr bwMode="auto">
          <a:xfrm>
            <a:off x="959649" y="593634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64" name="Freeform 263"/>
          <p:cNvSpPr>
            <a:spLocks noEditPoints="1"/>
          </p:cNvSpPr>
          <p:nvPr/>
        </p:nvSpPr>
        <p:spPr bwMode="auto">
          <a:xfrm>
            <a:off x="1109888" y="593438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65" name="Freeform 264"/>
          <p:cNvSpPr>
            <a:spLocks noEditPoints="1"/>
          </p:cNvSpPr>
          <p:nvPr/>
        </p:nvSpPr>
        <p:spPr bwMode="auto">
          <a:xfrm>
            <a:off x="1251224" y="593438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66" name="Freeform 265"/>
          <p:cNvSpPr>
            <a:spLocks noEditPoints="1"/>
          </p:cNvSpPr>
          <p:nvPr/>
        </p:nvSpPr>
        <p:spPr bwMode="auto">
          <a:xfrm>
            <a:off x="1402318" y="593634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67" name="Freeform 266"/>
          <p:cNvSpPr>
            <a:spLocks noEditPoints="1"/>
          </p:cNvSpPr>
          <p:nvPr/>
        </p:nvSpPr>
        <p:spPr bwMode="auto">
          <a:xfrm>
            <a:off x="1543654" y="593634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68" name="Freeform 267"/>
          <p:cNvSpPr>
            <a:spLocks noEditPoints="1"/>
          </p:cNvSpPr>
          <p:nvPr/>
        </p:nvSpPr>
        <p:spPr bwMode="auto">
          <a:xfrm>
            <a:off x="1685565" y="593830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69" name="Freeform 268"/>
          <p:cNvSpPr>
            <a:spLocks noEditPoints="1"/>
          </p:cNvSpPr>
          <p:nvPr/>
        </p:nvSpPr>
        <p:spPr bwMode="auto">
          <a:xfrm>
            <a:off x="1826901" y="593830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70" name="Freeform 269"/>
          <p:cNvSpPr>
            <a:spLocks noEditPoints="1"/>
          </p:cNvSpPr>
          <p:nvPr/>
        </p:nvSpPr>
        <p:spPr bwMode="auto">
          <a:xfrm>
            <a:off x="1977141" y="593634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71" name="Freeform 270"/>
          <p:cNvSpPr>
            <a:spLocks noEditPoints="1"/>
          </p:cNvSpPr>
          <p:nvPr/>
        </p:nvSpPr>
        <p:spPr bwMode="auto">
          <a:xfrm>
            <a:off x="2118477" y="593634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72" name="Freeform 271"/>
          <p:cNvSpPr>
            <a:spLocks noEditPoints="1"/>
          </p:cNvSpPr>
          <p:nvPr/>
        </p:nvSpPr>
        <p:spPr bwMode="auto">
          <a:xfrm>
            <a:off x="2271945" y="593830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73" name="Freeform 272"/>
          <p:cNvSpPr>
            <a:spLocks noEditPoints="1"/>
          </p:cNvSpPr>
          <p:nvPr/>
        </p:nvSpPr>
        <p:spPr bwMode="auto">
          <a:xfrm>
            <a:off x="2413281" y="593830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74" name="Freeform 273"/>
          <p:cNvSpPr>
            <a:spLocks noEditPoints="1"/>
          </p:cNvSpPr>
          <p:nvPr/>
        </p:nvSpPr>
        <p:spPr bwMode="auto">
          <a:xfrm>
            <a:off x="2563520" y="593634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75" name="Freeform 274"/>
          <p:cNvSpPr>
            <a:spLocks noEditPoints="1"/>
          </p:cNvSpPr>
          <p:nvPr/>
        </p:nvSpPr>
        <p:spPr bwMode="auto">
          <a:xfrm>
            <a:off x="2704857" y="593634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76" name="Freeform 275"/>
          <p:cNvSpPr>
            <a:spLocks noEditPoints="1"/>
          </p:cNvSpPr>
          <p:nvPr/>
        </p:nvSpPr>
        <p:spPr bwMode="auto">
          <a:xfrm>
            <a:off x="2855950" y="593830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77" name="Freeform 276"/>
          <p:cNvSpPr>
            <a:spLocks noEditPoints="1"/>
          </p:cNvSpPr>
          <p:nvPr/>
        </p:nvSpPr>
        <p:spPr bwMode="auto">
          <a:xfrm>
            <a:off x="2997287" y="5938301"/>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78" name="Freeform 277"/>
          <p:cNvSpPr>
            <a:spLocks noEditPoints="1"/>
          </p:cNvSpPr>
          <p:nvPr/>
        </p:nvSpPr>
        <p:spPr bwMode="auto">
          <a:xfrm>
            <a:off x="3128829" y="593982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79" name="Freeform 278"/>
          <p:cNvSpPr>
            <a:spLocks noEditPoints="1"/>
          </p:cNvSpPr>
          <p:nvPr/>
        </p:nvSpPr>
        <p:spPr bwMode="auto">
          <a:xfrm>
            <a:off x="3270165" y="593982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80" name="Freeform 279"/>
          <p:cNvSpPr>
            <a:spLocks noEditPoints="1"/>
          </p:cNvSpPr>
          <p:nvPr/>
        </p:nvSpPr>
        <p:spPr bwMode="auto">
          <a:xfrm>
            <a:off x="3420404" y="593786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81" name="Freeform 280"/>
          <p:cNvSpPr>
            <a:spLocks noEditPoints="1"/>
          </p:cNvSpPr>
          <p:nvPr/>
        </p:nvSpPr>
        <p:spPr bwMode="auto">
          <a:xfrm>
            <a:off x="3561741" y="593786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82" name="Freeform 281"/>
          <p:cNvSpPr>
            <a:spLocks noEditPoints="1"/>
          </p:cNvSpPr>
          <p:nvPr/>
        </p:nvSpPr>
        <p:spPr bwMode="auto">
          <a:xfrm>
            <a:off x="3715209" y="593982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83" name="Freeform 282"/>
          <p:cNvSpPr>
            <a:spLocks noEditPoints="1"/>
          </p:cNvSpPr>
          <p:nvPr/>
        </p:nvSpPr>
        <p:spPr bwMode="auto">
          <a:xfrm>
            <a:off x="3856545" y="593982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84" name="Freeform 283"/>
          <p:cNvSpPr>
            <a:spLocks noEditPoints="1"/>
          </p:cNvSpPr>
          <p:nvPr/>
        </p:nvSpPr>
        <p:spPr bwMode="auto">
          <a:xfrm>
            <a:off x="4006784" y="593786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85" name="Freeform 284"/>
          <p:cNvSpPr>
            <a:spLocks noEditPoints="1"/>
          </p:cNvSpPr>
          <p:nvPr/>
        </p:nvSpPr>
        <p:spPr bwMode="auto">
          <a:xfrm>
            <a:off x="4148121" y="593786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86" name="Freeform 285"/>
          <p:cNvSpPr>
            <a:spLocks noEditPoints="1"/>
          </p:cNvSpPr>
          <p:nvPr/>
        </p:nvSpPr>
        <p:spPr bwMode="auto">
          <a:xfrm>
            <a:off x="4299214" y="593982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87" name="Freeform 286"/>
          <p:cNvSpPr>
            <a:spLocks noEditPoints="1"/>
          </p:cNvSpPr>
          <p:nvPr/>
        </p:nvSpPr>
        <p:spPr bwMode="auto">
          <a:xfrm>
            <a:off x="4440551" y="5939827"/>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88" name="Freeform 287"/>
          <p:cNvSpPr>
            <a:spLocks noEditPoints="1"/>
          </p:cNvSpPr>
          <p:nvPr/>
        </p:nvSpPr>
        <p:spPr bwMode="auto">
          <a:xfrm>
            <a:off x="4580160"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89" name="Freeform 288"/>
          <p:cNvSpPr>
            <a:spLocks noEditPoints="1"/>
          </p:cNvSpPr>
          <p:nvPr/>
        </p:nvSpPr>
        <p:spPr bwMode="auto">
          <a:xfrm>
            <a:off x="4721496"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90" name="Freeform 289"/>
          <p:cNvSpPr>
            <a:spLocks noEditPoints="1"/>
          </p:cNvSpPr>
          <p:nvPr/>
        </p:nvSpPr>
        <p:spPr bwMode="auto">
          <a:xfrm>
            <a:off x="4871736" y="593860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91" name="Freeform 290"/>
          <p:cNvSpPr>
            <a:spLocks noEditPoints="1"/>
          </p:cNvSpPr>
          <p:nvPr/>
        </p:nvSpPr>
        <p:spPr bwMode="auto">
          <a:xfrm>
            <a:off x="5013072" y="593860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92" name="Freeform 291"/>
          <p:cNvSpPr>
            <a:spLocks noEditPoints="1"/>
          </p:cNvSpPr>
          <p:nvPr/>
        </p:nvSpPr>
        <p:spPr bwMode="auto">
          <a:xfrm>
            <a:off x="5166540"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93" name="Freeform 292"/>
          <p:cNvSpPr>
            <a:spLocks noEditPoints="1"/>
          </p:cNvSpPr>
          <p:nvPr/>
        </p:nvSpPr>
        <p:spPr bwMode="auto">
          <a:xfrm>
            <a:off x="5307876"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94" name="Freeform 293"/>
          <p:cNvSpPr>
            <a:spLocks noEditPoints="1"/>
          </p:cNvSpPr>
          <p:nvPr/>
        </p:nvSpPr>
        <p:spPr bwMode="auto">
          <a:xfrm>
            <a:off x="5458116" y="593860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95" name="Freeform 294"/>
          <p:cNvSpPr>
            <a:spLocks noEditPoints="1"/>
          </p:cNvSpPr>
          <p:nvPr/>
        </p:nvSpPr>
        <p:spPr bwMode="auto">
          <a:xfrm>
            <a:off x="5599452" y="593860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96" name="Freeform 295"/>
          <p:cNvSpPr>
            <a:spLocks noEditPoints="1"/>
          </p:cNvSpPr>
          <p:nvPr/>
        </p:nvSpPr>
        <p:spPr bwMode="auto">
          <a:xfrm>
            <a:off x="5750546"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97" name="Freeform 296"/>
          <p:cNvSpPr>
            <a:spLocks noEditPoints="1"/>
          </p:cNvSpPr>
          <p:nvPr/>
        </p:nvSpPr>
        <p:spPr bwMode="auto">
          <a:xfrm>
            <a:off x="5891882"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98" name="Freeform 297"/>
          <p:cNvSpPr>
            <a:spLocks noEditPoints="1"/>
          </p:cNvSpPr>
          <p:nvPr/>
        </p:nvSpPr>
        <p:spPr bwMode="auto">
          <a:xfrm>
            <a:off x="6031990"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299" name="Freeform 298"/>
          <p:cNvSpPr>
            <a:spLocks noEditPoints="1"/>
          </p:cNvSpPr>
          <p:nvPr/>
        </p:nvSpPr>
        <p:spPr bwMode="auto">
          <a:xfrm>
            <a:off x="6173327"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300" name="Freeform 299"/>
          <p:cNvSpPr>
            <a:spLocks noEditPoints="1"/>
          </p:cNvSpPr>
          <p:nvPr/>
        </p:nvSpPr>
        <p:spPr bwMode="auto">
          <a:xfrm>
            <a:off x="6323566" y="593860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301" name="Freeform 300"/>
          <p:cNvSpPr>
            <a:spLocks noEditPoints="1"/>
          </p:cNvSpPr>
          <p:nvPr/>
        </p:nvSpPr>
        <p:spPr bwMode="auto">
          <a:xfrm>
            <a:off x="6464902" y="593860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302" name="Freeform 301"/>
          <p:cNvSpPr>
            <a:spLocks noEditPoints="1"/>
          </p:cNvSpPr>
          <p:nvPr/>
        </p:nvSpPr>
        <p:spPr bwMode="auto">
          <a:xfrm>
            <a:off x="6618370"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303" name="Freeform 302"/>
          <p:cNvSpPr>
            <a:spLocks noEditPoints="1"/>
          </p:cNvSpPr>
          <p:nvPr/>
        </p:nvSpPr>
        <p:spPr bwMode="auto">
          <a:xfrm>
            <a:off x="6759707"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304" name="Freeform 303"/>
          <p:cNvSpPr>
            <a:spLocks noEditPoints="1"/>
          </p:cNvSpPr>
          <p:nvPr/>
        </p:nvSpPr>
        <p:spPr bwMode="auto">
          <a:xfrm>
            <a:off x="6909946" y="593860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305" name="Freeform 304"/>
          <p:cNvSpPr>
            <a:spLocks noEditPoints="1"/>
          </p:cNvSpPr>
          <p:nvPr/>
        </p:nvSpPr>
        <p:spPr bwMode="auto">
          <a:xfrm>
            <a:off x="7051282" y="593860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306" name="Freeform 305"/>
          <p:cNvSpPr>
            <a:spLocks noEditPoints="1"/>
          </p:cNvSpPr>
          <p:nvPr/>
        </p:nvSpPr>
        <p:spPr bwMode="auto">
          <a:xfrm>
            <a:off x="7202376"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307" name="Freeform 306"/>
          <p:cNvSpPr>
            <a:spLocks noEditPoints="1"/>
          </p:cNvSpPr>
          <p:nvPr/>
        </p:nvSpPr>
        <p:spPr bwMode="auto">
          <a:xfrm>
            <a:off x="7343712" y="5940568"/>
            <a:ext cx="150239" cy="263754"/>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4" name="TextBox 3"/>
          <p:cNvSpPr txBox="1"/>
          <p:nvPr/>
        </p:nvSpPr>
        <p:spPr>
          <a:xfrm>
            <a:off x="1567408" y="1370650"/>
            <a:ext cx="7143044" cy="977255"/>
          </a:xfrm>
          <a:prstGeom prst="rect">
            <a:avLst/>
          </a:prstGeom>
          <a:noFill/>
        </p:spPr>
        <p:txBody>
          <a:bodyPr wrap="square" rtlCol="0">
            <a:spAutoFit/>
          </a:bodyPr>
          <a:lstStyle/>
          <a:p>
            <a:pPr lvl="0"/>
            <a:r>
              <a:rPr lang="cs-CZ" sz="1484" dirty="0">
                <a:solidFill>
                  <a:srgbClr val="595959"/>
                </a:solidFill>
              </a:rPr>
              <a:t>Women are reliable and efficient users of microcredit loans, but how do you target them to increase financial inclusion?</a:t>
            </a:r>
          </a:p>
          <a:p>
            <a:pPr marL="265005" indent="-265005">
              <a:buFont typeface="Wingdings" panose="05000000000000000000" pitchFamily="2" charset="2"/>
              <a:buChar char="Ø"/>
            </a:pPr>
            <a:r>
              <a:rPr lang="cs-CZ" sz="1484" b="1" dirty="0">
                <a:solidFill>
                  <a:srgbClr val="595959"/>
                </a:solidFill>
              </a:rPr>
              <a:t>We can identify women through their phone usage patterns.</a:t>
            </a:r>
          </a:p>
          <a:p>
            <a:endParaRPr lang="en-US" sz="1298" dirty="0"/>
          </a:p>
        </p:txBody>
      </p:sp>
      <p:sp>
        <p:nvSpPr>
          <p:cNvPr id="5" name="Rectangle 4"/>
          <p:cNvSpPr/>
          <p:nvPr/>
        </p:nvSpPr>
        <p:spPr>
          <a:xfrm>
            <a:off x="223825" y="2624911"/>
            <a:ext cx="1140293" cy="7639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311" name="Freeform 168"/>
          <p:cNvSpPr>
            <a:spLocks noEditPoints="1"/>
          </p:cNvSpPr>
          <p:nvPr/>
        </p:nvSpPr>
        <p:spPr bwMode="auto">
          <a:xfrm>
            <a:off x="573313" y="2862266"/>
            <a:ext cx="422826" cy="289269"/>
          </a:xfrm>
          <a:custGeom>
            <a:avLst/>
            <a:gdLst>
              <a:gd name="T0" fmla="*/ 42 w 47"/>
              <a:gd name="T1" fmla="*/ 0 h 38"/>
              <a:gd name="T2" fmla="*/ 4 w 47"/>
              <a:gd name="T3" fmla="*/ 0 h 38"/>
              <a:gd name="T4" fmla="*/ 0 w 47"/>
              <a:gd name="T5" fmla="*/ 5 h 38"/>
              <a:gd name="T6" fmla="*/ 0 w 47"/>
              <a:gd name="T7" fmla="*/ 33 h 38"/>
              <a:gd name="T8" fmla="*/ 4 w 47"/>
              <a:gd name="T9" fmla="*/ 38 h 38"/>
              <a:gd name="T10" fmla="*/ 42 w 47"/>
              <a:gd name="T11" fmla="*/ 38 h 38"/>
              <a:gd name="T12" fmla="*/ 47 w 47"/>
              <a:gd name="T13" fmla="*/ 33 h 38"/>
              <a:gd name="T14" fmla="*/ 47 w 47"/>
              <a:gd name="T15" fmla="*/ 5 h 38"/>
              <a:gd name="T16" fmla="*/ 42 w 47"/>
              <a:gd name="T17" fmla="*/ 0 h 38"/>
              <a:gd name="T18" fmla="*/ 42 w 47"/>
              <a:gd name="T19" fmla="*/ 33 h 38"/>
              <a:gd name="T20" fmla="*/ 4 w 47"/>
              <a:gd name="T21" fmla="*/ 33 h 38"/>
              <a:gd name="T22" fmla="*/ 4 w 47"/>
              <a:gd name="T23" fmla="*/ 5 h 38"/>
              <a:gd name="T24" fmla="*/ 42 w 47"/>
              <a:gd name="T25" fmla="*/ 5 h 38"/>
              <a:gd name="T26" fmla="*/ 42 w 47"/>
              <a:gd name="T27" fmla="*/ 33 h 38"/>
              <a:gd name="T28" fmla="*/ 21 w 47"/>
              <a:gd name="T29" fmla="*/ 24 h 38"/>
              <a:gd name="T30" fmla="*/ 9 w 47"/>
              <a:gd name="T31" fmla="*/ 24 h 38"/>
              <a:gd name="T32" fmla="*/ 9 w 47"/>
              <a:gd name="T33" fmla="*/ 28 h 38"/>
              <a:gd name="T34" fmla="*/ 21 w 47"/>
              <a:gd name="T35" fmla="*/ 28 h 38"/>
              <a:gd name="T36" fmla="*/ 21 w 47"/>
              <a:gd name="T37" fmla="*/ 24 h 38"/>
              <a:gd name="T38" fmla="*/ 21 w 47"/>
              <a:gd name="T39" fmla="*/ 17 h 38"/>
              <a:gd name="T40" fmla="*/ 9 w 47"/>
              <a:gd name="T41" fmla="*/ 17 h 38"/>
              <a:gd name="T42" fmla="*/ 9 w 47"/>
              <a:gd name="T43" fmla="*/ 21 h 38"/>
              <a:gd name="T44" fmla="*/ 21 w 47"/>
              <a:gd name="T45" fmla="*/ 21 h 38"/>
              <a:gd name="T46" fmla="*/ 21 w 47"/>
              <a:gd name="T47" fmla="*/ 17 h 38"/>
              <a:gd name="T48" fmla="*/ 21 w 47"/>
              <a:gd name="T49" fmla="*/ 10 h 38"/>
              <a:gd name="T50" fmla="*/ 9 w 47"/>
              <a:gd name="T51" fmla="*/ 10 h 38"/>
              <a:gd name="T52" fmla="*/ 9 w 47"/>
              <a:gd name="T53" fmla="*/ 14 h 38"/>
              <a:gd name="T54" fmla="*/ 21 w 47"/>
              <a:gd name="T55" fmla="*/ 14 h 38"/>
              <a:gd name="T56" fmla="*/ 21 w 47"/>
              <a:gd name="T57" fmla="*/ 10 h 38"/>
              <a:gd name="T58" fmla="*/ 37 w 47"/>
              <a:gd name="T59" fmla="*/ 25 h 38"/>
              <a:gd name="T60" fmla="*/ 33 w 47"/>
              <a:gd name="T61" fmla="*/ 22 h 38"/>
              <a:gd name="T62" fmla="*/ 36 w 47"/>
              <a:gd name="T63" fmla="*/ 15 h 38"/>
              <a:gd name="T64" fmla="*/ 31 w 47"/>
              <a:gd name="T65" fmla="*/ 10 h 38"/>
              <a:gd name="T66" fmla="*/ 27 w 47"/>
              <a:gd name="T67" fmla="*/ 15 h 38"/>
              <a:gd name="T68" fmla="*/ 30 w 47"/>
              <a:gd name="T69" fmla="*/ 22 h 38"/>
              <a:gd name="T70" fmla="*/ 26 w 47"/>
              <a:gd name="T71" fmla="*/ 25 h 38"/>
              <a:gd name="T72" fmla="*/ 26 w 47"/>
              <a:gd name="T73" fmla="*/ 28 h 38"/>
              <a:gd name="T74" fmla="*/ 37 w 47"/>
              <a:gd name="T75" fmla="*/ 28 h 38"/>
              <a:gd name="T76" fmla="*/ 37 w 47"/>
              <a:gd name="T77"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38">
                <a:moveTo>
                  <a:pt x="42" y="0"/>
                </a:moveTo>
                <a:cubicBezTo>
                  <a:pt x="4" y="0"/>
                  <a:pt x="4" y="0"/>
                  <a:pt x="4" y="0"/>
                </a:cubicBezTo>
                <a:cubicBezTo>
                  <a:pt x="2" y="0"/>
                  <a:pt x="0" y="2"/>
                  <a:pt x="0" y="5"/>
                </a:cubicBezTo>
                <a:cubicBezTo>
                  <a:pt x="0" y="33"/>
                  <a:pt x="0" y="33"/>
                  <a:pt x="0" y="33"/>
                </a:cubicBezTo>
                <a:cubicBezTo>
                  <a:pt x="0" y="36"/>
                  <a:pt x="2" y="38"/>
                  <a:pt x="4" y="38"/>
                </a:cubicBezTo>
                <a:cubicBezTo>
                  <a:pt x="42" y="38"/>
                  <a:pt x="42" y="38"/>
                  <a:pt x="42" y="38"/>
                </a:cubicBezTo>
                <a:cubicBezTo>
                  <a:pt x="45" y="38"/>
                  <a:pt x="47" y="36"/>
                  <a:pt x="47" y="33"/>
                </a:cubicBezTo>
                <a:cubicBezTo>
                  <a:pt x="47" y="5"/>
                  <a:pt x="47" y="5"/>
                  <a:pt x="47" y="5"/>
                </a:cubicBezTo>
                <a:cubicBezTo>
                  <a:pt x="47" y="2"/>
                  <a:pt x="45" y="0"/>
                  <a:pt x="42" y="0"/>
                </a:cubicBezTo>
                <a:close/>
                <a:moveTo>
                  <a:pt x="42" y="33"/>
                </a:moveTo>
                <a:cubicBezTo>
                  <a:pt x="4" y="33"/>
                  <a:pt x="4" y="33"/>
                  <a:pt x="4" y="33"/>
                </a:cubicBezTo>
                <a:cubicBezTo>
                  <a:pt x="4" y="5"/>
                  <a:pt x="4" y="5"/>
                  <a:pt x="4" y="5"/>
                </a:cubicBezTo>
                <a:cubicBezTo>
                  <a:pt x="42" y="5"/>
                  <a:pt x="42" y="5"/>
                  <a:pt x="42" y="5"/>
                </a:cubicBezTo>
                <a:lnTo>
                  <a:pt x="42" y="33"/>
                </a:lnTo>
                <a:close/>
                <a:moveTo>
                  <a:pt x="21" y="24"/>
                </a:moveTo>
                <a:cubicBezTo>
                  <a:pt x="9" y="24"/>
                  <a:pt x="9" y="24"/>
                  <a:pt x="9" y="24"/>
                </a:cubicBezTo>
                <a:cubicBezTo>
                  <a:pt x="9" y="28"/>
                  <a:pt x="9" y="28"/>
                  <a:pt x="9" y="28"/>
                </a:cubicBezTo>
                <a:cubicBezTo>
                  <a:pt x="21" y="28"/>
                  <a:pt x="21" y="28"/>
                  <a:pt x="21" y="28"/>
                </a:cubicBezTo>
                <a:lnTo>
                  <a:pt x="21" y="24"/>
                </a:lnTo>
                <a:close/>
                <a:moveTo>
                  <a:pt x="21" y="17"/>
                </a:moveTo>
                <a:cubicBezTo>
                  <a:pt x="9" y="17"/>
                  <a:pt x="9" y="17"/>
                  <a:pt x="9" y="17"/>
                </a:cubicBezTo>
                <a:cubicBezTo>
                  <a:pt x="9" y="21"/>
                  <a:pt x="9" y="21"/>
                  <a:pt x="9" y="21"/>
                </a:cubicBezTo>
                <a:cubicBezTo>
                  <a:pt x="21" y="21"/>
                  <a:pt x="21" y="21"/>
                  <a:pt x="21" y="21"/>
                </a:cubicBezTo>
                <a:lnTo>
                  <a:pt x="21" y="17"/>
                </a:lnTo>
                <a:close/>
                <a:moveTo>
                  <a:pt x="21" y="10"/>
                </a:moveTo>
                <a:cubicBezTo>
                  <a:pt x="9" y="10"/>
                  <a:pt x="9" y="10"/>
                  <a:pt x="9" y="10"/>
                </a:cubicBezTo>
                <a:cubicBezTo>
                  <a:pt x="9" y="14"/>
                  <a:pt x="9" y="14"/>
                  <a:pt x="9" y="14"/>
                </a:cubicBezTo>
                <a:cubicBezTo>
                  <a:pt x="21" y="14"/>
                  <a:pt x="21" y="14"/>
                  <a:pt x="21" y="14"/>
                </a:cubicBezTo>
                <a:lnTo>
                  <a:pt x="21" y="10"/>
                </a:lnTo>
                <a:close/>
                <a:moveTo>
                  <a:pt x="37" y="25"/>
                </a:moveTo>
                <a:cubicBezTo>
                  <a:pt x="37" y="25"/>
                  <a:pt x="33" y="24"/>
                  <a:pt x="33" y="22"/>
                </a:cubicBezTo>
                <a:cubicBezTo>
                  <a:pt x="33" y="20"/>
                  <a:pt x="36" y="19"/>
                  <a:pt x="36" y="15"/>
                </a:cubicBezTo>
                <a:cubicBezTo>
                  <a:pt x="36" y="12"/>
                  <a:pt x="35" y="10"/>
                  <a:pt x="31" y="10"/>
                </a:cubicBezTo>
                <a:cubicBezTo>
                  <a:pt x="28" y="10"/>
                  <a:pt x="27" y="12"/>
                  <a:pt x="27" y="15"/>
                </a:cubicBezTo>
                <a:cubicBezTo>
                  <a:pt x="27" y="19"/>
                  <a:pt x="30" y="20"/>
                  <a:pt x="30" y="22"/>
                </a:cubicBezTo>
                <a:cubicBezTo>
                  <a:pt x="30" y="24"/>
                  <a:pt x="26" y="25"/>
                  <a:pt x="26" y="25"/>
                </a:cubicBezTo>
                <a:cubicBezTo>
                  <a:pt x="26" y="25"/>
                  <a:pt x="26" y="28"/>
                  <a:pt x="26" y="28"/>
                </a:cubicBezTo>
                <a:cubicBezTo>
                  <a:pt x="37" y="28"/>
                  <a:pt x="37" y="28"/>
                  <a:pt x="37" y="28"/>
                </a:cubicBezTo>
                <a:cubicBezTo>
                  <a:pt x="37" y="28"/>
                  <a:pt x="37" y="25"/>
                  <a:pt x="37"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endParaRPr lang="id-ID" sz="1298"/>
          </a:p>
        </p:txBody>
      </p:sp>
      <p:grpSp>
        <p:nvGrpSpPr>
          <p:cNvPr id="4099" name="Group 4098"/>
          <p:cNvGrpSpPr/>
          <p:nvPr/>
        </p:nvGrpSpPr>
        <p:grpSpPr>
          <a:xfrm>
            <a:off x="228318" y="3579947"/>
            <a:ext cx="1131048" cy="756053"/>
            <a:chOff x="89668" y="3765003"/>
            <a:chExt cx="1219585" cy="815236"/>
          </a:xfrm>
        </p:grpSpPr>
        <p:sp>
          <p:nvSpPr>
            <p:cNvPr id="309" name="Rectangle 308"/>
            <p:cNvSpPr/>
            <p:nvPr/>
          </p:nvSpPr>
          <p:spPr>
            <a:xfrm>
              <a:off x="89668" y="3765003"/>
              <a:ext cx="1219585" cy="8152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312" name="Freeform 465"/>
            <p:cNvSpPr>
              <a:spLocks noEditPoints="1"/>
            </p:cNvSpPr>
            <p:nvPr/>
          </p:nvSpPr>
          <p:spPr bwMode="auto">
            <a:xfrm>
              <a:off x="498557" y="3992384"/>
              <a:ext cx="411775" cy="359796"/>
            </a:xfrm>
            <a:custGeom>
              <a:avLst/>
              <a:gdLst>
                <a:gd name="T0" fmla="*/ 9 w 44"/>
                <a:gd name="T1" fmla="*/ 43 h 44"/>
                <a:gd name="T2" fmla="*/ 7 w 44"/>
                <a:gd name="T3" fmla="*/ 44 h 44"/>
                <a:gd name="T4" fmla="*/ 4 w 44"/>
                <a:gd name="T5" fmla="*/ 43 h 44"/>
                <a:gd name="T6" fmla="*/ 1 w 44"/>
                <a:gd name="T7" fmla="*/ 40 h 44"/>
                <a:gd name="T8" fmla="*/ 0 w 44"/>
                <a:gd name="T9" fmla="*/ 38 h 44"/>
                <a:gd name="T10" fmla="*/ 1 w 44"/>
                <a:gd name="T11" fmla="*/ 36 h 44"/>
                <a:gd name="T12" fmla="*/ 20 w 44"/>
                <a:gd name="T13" fmla="*/ 17 h 44"/>
                <a:gd name="T14" fmla="*/ 27 w 44"/>
                <a:gd name="T15" fmla="*/ 25 h 44"/>
                <a:gd name="T16" fmla="*/ 9 w 44"/>
                <a:gd name="T17" fmla="*/ 43 h 44"/>
                <a:gd name="T18" fmla="*/ 8 w 44"/>
                <a:gd name="T19" fmla="*/ 35 h 44"/>
                <a:gd name="T20" fmla="*/ 7 w 44"/>
                <a:gd name="T21" fmla="*/ 36 h 44"/>
                <a:gd name="T22" fmla="*/ 8 w 44"/>
                <a:gd name="T23" fmla="*/ 38 h 44"/>
                <a:gd name="T24" fmla="*/ 10 w 44"/>
                <a:gd name="T25" fmla="*/ 36 h 44"/>
                <a:gd name="T26" fmla="*/ 8 w 44"/>
                <a:gd name="T27" fmla="*/ 35 h 44"/>
                <a:gd name="T28" fmla="*/ 44 w 44"/>
                <a:gd name="T29" fmla="*/ 16 h 44"/>
                <a:gd name="T30" fmla="*/ 32 w 44"/>
                <a:gd name="T31" fmla="*/ 24 h 44"/>
                <a:gd name="T32" fmla="*/ 20 w 44"/>
                <a:gd name="T33" fmla="*/ 12 h 44"/>
                <a:gd name="T34" fmla="*/ 32 w 44"/>
                <a:gd name="T35" fmla="*/ 0 h 44"/>
                <a:gd name="T36" fmla="*/ 39 w 44"/>
                <a:gd name="T37" fmla="*/ 2 h 44"/>
                <a:gd name="T38" fmla="*/ 39 w 44"/>
                <a:gd name="T39" fmla="*/ 3 h 44"/>
                <a:gd name="T40" fmla="*/ 39 w 44"/>
                <a:gd name="T41" fmla="*/ 3 h 44"/>
                <a:gd name="T42" fmla="*/ 31 w 44"/>
                <a:gd name="T43" fmla="*/ 8 h 44"/>
                <a:gd name="T44" fmla="*/ 31 w 44"/>
                <a:gd name="T45" fmla="*/ 14 h 44"/>
                <a:gd name="T46" fmla="*/ 36 w 44"/>
                <a:gd name="T47" fmla="*/ 17 h 44"/>
                <a:gd name="T48" fmla="*/ 43 w 44"/>
                <a:gd name="T49" fmla="*/ 12 h 44"/>
                <a:gd name="T50" fmla="*/ 44 w 44"/>
                <a:gd name="T51" fmla="*/ 13 h 44"/>
                <a:gd name="T52" fmla="*/ 44 w 44"/>
                <a:gd name="T5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9" y="43"/>
                  </a:moveTo>
                  <a:cubicBezTo>
                    <a:pt x="8" y="44"/>
                    <a:pt x="8" y="44"/>
                    <a:pt x="7" y="44"/>
                  </a:cubicBezTo>
                  <a:cubicBezTo>
                    <a:pt x="6" y="44"/>
                    <a:pt x="5" y="44"/>
                    <a:pt x="4" y="43"/>
                  </a:cubicBezTo>
                  <a:cubicBezTo>
                    <a:pt x="1" y="40"/>
                    <a:pt x="1" y="40"/>
                    <a:pt x="1" y="40"/>
                  </a:cubicBezTo>
                  <a:cubicBezTo>
                    <a:pt x="1" y="40"/>
                    <a:pt x="0" y="39"/>
                    <a:pt x="0" y="38"/>
                  </a:cubicBezTo>
                  <a:cubicBezTo>
                    <a:pt x="0" y="37"/>
                    <a:pt x="1" y="36"/>
                    <a:pt x="1" y="36"/>
                  </a:cubicBezTo>
                  <a:cubicBezTo>
                    <a:pt x="20" y="17"/>
                    <a:pt x="20" y="17"/>
                    <a:pt x="20" y="17"/>
                  </a:cubicBezTo>
                  <a:cubicBezTo>
                    <a:pt x="21" y="21"/>
                    <a:pt x="24" y="24"/>
                    <a:pt x="27" y="25"/>
                  </a:cubicBezTo>
                  <a:lnTo>
                    <a:pt x="9" y="43"/>
                  </a:lnTo>
                  <a:close/>
                  <a:moveTo>
                    <a:pt x="8" y="35"/>
                  </a:moveTo>
                  <a:cubicBezTo>
                    <a:pt x="7" y="35"/>
                    <a:pt x="7" y="35"/>
                    <a:pt x="7" y="36"/>
                  </a:cubicBezTo>
                  <a:cubicBezTo>
                    <a:pt x="7" y="37"/>
                    <a:pt x="7" y="38"/>
                    <a:pt x="8" y="38"/>
                  </a:cubicBezTo>
                  <a:cubicBezTo>
                    <a:pt x="9" y="38"/>
                    <a:pt x="10" y="37"/>
                    <a:pt x="10" y="36"/>
                  </a:cubicBezTo>
                  <a:cubicBezTo>
                    <a:pt x="10" y="35"/>
                    <a:pt x="9" y="35"/>
                    <a:pt x="8" y="35"/>
                  </a:cubicBezTo>
                  <a:close/>
                  <a:moveTo>
                    <a:pt x="44" y="16"/>
                  </a:moveTo>
                  <a:cubicBezTo>
                    <a:pt x="42" y="21"/>
                    <a:pt x="37" y="24"/>
                    <a:pt x="32" y="24"/>
                  </a:cubicBezTo>
                  <a:cubicBezTo>
                    <a:pt x="26" y="24"/>
                    <a:pt x="20" y="19"/>
                    <a:pt x="20" y="12"/>
                  </a:cubicBezTo>
                  <a:cubicBezTo>
                    <a:pt x="20" y="6"/>
                    <a:pt x="26" y="0"/>
                    <a:pt x="32" y="0"/>
                  </a:cubicBezTo>
                  <a:cubicBezTo>
                    <a:pt x="34" y="0"/>
                    <a:pt x="37" y="1"/>
                    <a:pt x="39" y="2"/>
                  </a:cubicBezTo>
                  <a:cubicBezTo>
                    <a:pt x="39" y="2"/>
                    <a:pt x="39" y="2"/>
                    <a:pt x="39" y="3"/>
                  </a:cubicBezTo>
                  <a:cubicBezTo>
                    <a:pt x="39" y="3"/>
                    <a:pt x="39" y="3"/>
                    <a:pt x="39" y="3"/>
                  </a:cubicBezTo>
                  <a:cubicBezTo>
                    <a:pt x="31" y="8"/>
                    <a:pt x="31" y="8"/>
                    <a:pt x="31" y="8"/>
                  </a:cubicBezTo>
                  <a:cubicBezTo>
                    <a:pt x="31" y="14"/>
                    <a:pt x="31" y="14"/>
                    <a:pt x="31" y="14"/>
                  </a:cubicBezTo>
                  <a:cubicBezTo>
                    <a:pt x="36" y="17"/>
                    <a:pt x="36" y="17"/>
                    <a:pt x="36" y="17"/>
                  </a:cubicBezTo>
                  <a:cubicBezTo>
                    <a:pt x="37" y="16"/>
                    <a:pt x="43" y="12"/>
                    <a:pt x="43" y="12"/>
                  </a:cubicBezTo>
                  <a:cubicBezTo>
                    <a:pt x="44" y="12"/>
                    <a:pt x="44" y="13"/>
                    <a:pt x="44" y="13"/>
                  </a:cubicBezTo>
                  <a:cubicBezTo>
                    <a:pt x="44" y="14"/>
                    <a:pt x="44" y="15"/>
                    <a:pt x="44"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endParaRPr lang="id-ID" sz="1298"/>
            </a:p>
          </p:txBody>
        </p:sp>
      </p:grpSp>
      <p:grpSp>
        <p:nvGrpSpPr>
          <p:cNvPr id="4100" name="Group 4099"/>
          <p:cNvGrpSpPr/>
          <p:nvPr/>
        </p:nvGrpSpPr>
        <p:grpSpPr>
          <a:xfrm>
            <a:off x="224713" y="4570699"/>
            <a:ext cx="1140293" cy="706073"/>
            <a:chOff x="85782" y="4799197"/>
            <a:chExt cx="1229554" cy="761344"/>
          </a:xfrm>
        </p:grpSpPr>
        <p:sp>
          <p:nvSpPr>
            <p:cNvPr id="310" name="Rectangle 309"/>
            <p:cNvSpPr/>
            <p:nvPr/>
          </p:nvSpPr>
          <p:spPr>
            <a:xfrm>
              <a:off x="85782" y="4799197"/>
              <a:ext cx="1229554" cy="7613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grpSp>
          <p:nvGrpSpPr>
            <p:cNvPr id="4096" name="Group 4095"/>
            <p:cNvGrpSpPr/>
            <p:nvPr/>
          </p:nvGrpSpPr>
          <p:grpSpPr>
            <a:xfrm>
              <a:off x="445354" y="4984747"/>
              <a:ext cx="498244" cy="390872"/>
              <a:chOff x="4634831" y="5405423"/>
              <a:chExt cx="342156" cy="285023"/>
            </a:xfrm>
            <a:solidFill>
              <a:schemeClr val="bg1"/>
            </a:solidFill>
          </p:grpSpPr>
          <p:sp>
            <p:nvSpPr>
              <p:cNvPr id="313" name="Freeform 312"/>
              <p:cNvSpPr>
                <a:spLocks noEditPoints="1"/>
              </p:cNvSpPr>
              <p:nvPr/>
            </p:nvSpPr>
            <p:spPr bwMode="auto">
              <a:xfrm>
                <a:off x="4634831" y="5405423"/>
                <a:ext cx="180156" cy="285023"/>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sp>
            <p:nvSpPr>
              <p:cNvPr id="314" name="Freeform 313"/>
              <p:cNvSpPr>
                <a:spLocks noEditPoints="1"/>
              </p:cNvSpPr>
              <p:nvPr/>
            </p:nvSpPr>
            <p:spPr bwMode="auto">
              <a:xfrm>
                <a:off x="4814987" y="5406046"/>
                <a:ext cx="162000" cy="284400"/>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802" tIns="42401" rIns="84802" bIns="42401" numCol="1" anchor="t" anchorCtr="0" compatLnSpc="1">
                <a:prstTxWarp prst="textNoShape">
                  <a:avLst/>
                </a:prstTxWarp>
              </a:bodyPr>
              <a:lstStyle/>
              <a:p>
                <a:pPr defTabSz="848015">
                  <a:defRPr/>
                </a:pPr>
                <a:endParaRPr lang="id-ID" sz="1669">
                  <a:solidFill>
                    <a:prstClr val="black"/>
                  </a:solidFill>
                  <a:latin typeface="Calibri" panose="020F0502020204030204"/>
                </a:endParaRPr>
              </a:p>
            </p:txBody>
          </p:sp>
        </p:grpSp>
      </p:grpSp>
      <p:sp>
        <p:nvSpPr>
          <p:cNvPr id="120" name="Title 2"/>
          <p:cNvSpPr txBox="1">
            <a:spLocks/>
          </p:cNvSpPr>
          <p:nvPr/>
        </p:nvSpPr>
        <p:spPr>
          <a:xfrm>
            <a:off x="125279" y="401702"/>
            <a:ext cx="8844831" cy="7780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2018" dirty="0" smtClean="0">
                <a:solidFill>
                  <a:schemeClr val="tx1"/>
                </a:solidFill>
              </a:rPr>
              <a:t>Gender – Identify female communities</a:t>
            </a:r>
            <a:endParaRPr lang="en-US" sz="2018" i="1" dirty="0">
              <a:solidFill>
                <a:schemeClr val="tx1"/>
              </a:solidFill>
            </a:endParaRPr>
          </a:p>
        </p:txBody>
      </p:sp>
    </p:spTree>
    <p:extLst>
      <p:ext uri="{BB962C8B-B14F-4D97-AF65-F5344CB8AC3E}">
        <p14:creationId xmlns:p14="http://schemas.microsoft.com/office/powerpoint/2010/main" val="36733634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7" name="Object 386" hidden="1"/>
          <p:cNvGraphicFramePr>
            <a:graphicFrameLocks noChangeAspect="1"/>
          </p:cNvGraphicFramePr>
          <p:nvPr>
            <p:custDataLst>
              <p:tags r:id="rId2"/>
            </p:custDataLst>
            <p:extLst/>
          </p:nvPr>
        </p:nvGraphicFramePr>
        <p:xfrm>
          <a:off x="100457" y="318924"/>
          <a:ext cx="1439" cy="1439"/>
        </p:xfrm>
        <a:graphic>
          <a:graphicData uri="http://schemas.openxmlformats.org/presentationml/2006/ole">
            <mc:AlternateContent xmlns:mc="http://schemas.openxmlformats.org/markup-compatibility/2006">
              <mc:Choice xmlns:v="urn:schemas-microsoft-com:vml" Requires="v">
                <p:oleObj spid="_x0000_s409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00457" y="318924"/>
                        <a:ext cx="1439" cy="1439"/>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AC6209E7-F422-4833-A3EF-1014CF7B7B34}" type="slidenum">
              <a:rPr lang="fr-BE" smtClean="0"/>
              <a:pPr>
                <a:defRPr/>
              </a:pPr>
              <a:t>14</a:t>
            </a:fld>
            <a:endParaRPr lang="fr-BE"/>
          </a:p>
        </p:txBody>
      </p:sp>
      <p:sp>
        <p:nvSpPr>
          <p:cNvPr id="390" name="TextBox 389"/>
          <p:cNvSpPr txBox="1"/>
          <p:nvPr/>
        </p:nvSpPr>
        <p:spPr>
          <a:xfrm>
            <a:off x="1892477" y="2633272"/>
            <a:ext cx="5931878" cy="705093"/>
          </a:xfrm>
          <a:prstGeom prst="rect">
            <a:avLst/>
          </a:prstGeom>
          <a:noFill/>
        </p:spPr>
        <p:txBody>
          <a:bodyPr wrap="square" lIns="0" tIns="44337" rIns="0" bIns="44337" rtlCol="0">
            <a:spAutoFit/>
          </a:bodyPr>
          <a:lstStyle/>
          <a:p>
            <a:pPr algn="ctr" defTabSz="829745">
              <a:spcAft>
                <a:spcPts val="544"/>
              </a:spcAft>
              <a:defRPr/>
            </a:pPr>
            <a:r>
              <a:rPr lang="en-US" sz="4000" b="1" dirty="0" smtClean="0">
                <a:solidFill>
                  <a:schemeClr val="tx1"/>
                </a:solidFill>
                <a:latin typeface="Arial" pitchFamily="34" charset="0"/>
                <a:cs typeface="Arial" pitchFamily="34" charset="0"/>
              </a:rPr>
              <a:t>What should be done?</a:t>
            </a:r>
            <a:endParaRPr lang="en-US" sz="40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78330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917377" y="3238262"/>
            <a:ext cx="4769426" cy="4532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p:custDataLst>
              <p:tags r:id="rId2"/>
            </p:custDataLst>
            <p:extLst/>
          </p:nvPr>
        </p:nvGraphicFramePr>
        <p:xfrm>
          <a:off x="1473" y="250405"/>
          <a:ext cx="1472" cy="1472"/>
        </p:xfrm>
        <a:graphic>
          <a:graphicData uri="http://schemas.openxmlformats.org/presentationml/2006/ole">
            <mc:AlternateContent xmlns:mc="http://schemas.openxmlformats.org/markup-compatibility/2006">
              <mc:Choice xmlns:v="urn:schemas-microsoft-com:vml" Requires="v">
                <p:oleObj spid="_x0000_s34829"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473" y="250405"/>
                        <a:ext cx="1472" cy="1472"/>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8545078" y="8708507"/>
            <a:ext cx="324825" cy="182176"/>
          </a:xfrm>
        </p:spPr>
        <p:txBody>
          <a:bodyPr/>
          <a:lstStyle/>
          <a:p>
            <a:pPr defTabSz="829674"/>
            <a:fld id="{FCEE2C88-6C8F-484D-AF69-578F576B1F44}" type="slidenum">
              <a:rPr lang="en-US" smtClean="0">
                <a:solidFill>
                  <a:srgbClr val="FFFFFF">
                    <a:lumMod val="50000"/>
                  </a:srgbClr>
                </a:solidFill>
              </a:rPr>
              <a:pPr defTabSz="829674"/>
              <a:t>15</a:t>
            </a:fld>
            <a:endParaRPr lang="en-US" dirty="0">
              <a:solidFill>
                <a:srgbClr val="FFFFFF">
                  <a:lumMod val="50000"/>
                </a:srgbClr>
              </a:solidFill>
            </a:endParaRPr>
          </a:p>
        </p:txBody>
      </p:sp>
      <p:sp>
        <p:nvSpPr>
          <p:cNvPr id="20" name="TextBox 19"/>
          <p:cNvSpPr txBox="1"/>
          <p:nvPr/>
        </p:nvSpPr>
        <p:spPr>
          <a:xfrm>
            <a:off x="3960789" y="1805550"/>
            <a:ext cx="5099402" cy="338554"/>
          </a:xfrm>
          <a:prstGeom prst="rect">
            <a:avLst/>
          </a:prstGeom>
          <a:noFill/>
        </p:spPr>
        <p:txBody>
          <a:bodyPr wrap="square" lIns="0" rIns="84802" rtlCol="0" anchor="t">
            <a:spAutoFit/>
          </a:bodyPr>
          <a:lstStyle/>
          <a:p>
            <a:r>
              <a:rPr lang="en-US" sz="1600" dirty="0" smtClean="0"/>
              <a:t>A legal and regulatory framework</a:t>
            </a:r>
            <a:endParaRPr lang="en-US" sz="1600" dirty="0"/>
          </a:p>
        </p:txBody>
      </p:sp>
      <p:sp>
        <p:nvSpPr>
          <p:cNvPr id="25" name="Text Placeholder 1"/>
          <p:cNvSpPr>
            <a:spLocks noGrp="1"/>
          </p:cNvSpPr>
          <p:nvPr>
            <p:ph type="body" sz="quarter" idx="14"/>
          </p:nvPr>
        </p:nvSpPr>
        <p:spPr>
          <a:xfrm>
            <a:off x="386313" y="455665"/>
            <a:ext cx="8217269" cy="287323"/>
          </a:xfrm>
        </p:spPr>
        <p:txBody>
          <a:bodyPr>
            <a:noAutofit/>
          </a:bodyPr>
          <a:lstStyle/>
          <a:p>
            <a:r>
              <a:rPr lang="en-US" sz="2020" dirty="0" smtClean="0">
                <a:solidFill>
                  <a:srgbClr val="000000"/>
                </a:solidFill>
              </a:rPr>
              <a:t>Governance – We need to have key elements in place</a:t>
            </a:r>
            <a:endParaRPr lang="en-US" sz="2020" b="1" dirty="0">
              <a:solidFill>
                <a:srgbClr val="000000"/>
              </a:solidFill>
            </a:endParaRPr>
          </a:p>
        </p:txBody>
      </p:sp>
      <p:sp>
        <p:nvSpPr>
          <p:cNvPr id="26" name="TextBox 25"/>
          <p:cNvSpPr txBox="1"/>
          <p:nvPr/>
        </p:nvSpPr>
        <p:spPr>
          <a:xfrm>
            <a:off x="4023135" y="3291451"/>
            <a:ext cx="5099402" cy="338554"/>
          </a:xfrm>
          <a:prstGeom prst="rect">
            <a:avLst/>
          </a:prstGeom>
          <a:noFill/>
        </p:spPr>
        <p:txBody>
          <a:bodyPr wrap="square" lIns="0" rIns="84802" rtlCol="0" anchor="t">
            <a:spAutoFit/>
          </a:bodyPr>
          <a:lstStyle/>
          <a:p>
            <a:r>
              <a:rPr lang="en-US" sz="1600" dirty="0" smtClean="0"/>
              <a:t>Invest in key structuring assets for the ecosystem</a:t>
            </a:r>
            <a:endParaRPr lang="en-US" sz="1600" dirty="0"/>
          </a:p>
        </p:txBody>
      </p:sp>
      <p:sp>
        <p:nvSpPr>
          <p:cNvPr id="27" name="TextBox 26"/>
          <p:cNvSpPr txBox="1"/>
          <p:nvPr/>
        </p:nvSpPr>
        <p:spPr>
          <a:xfrm>
            <a:off x="4646589" y="4933213"/>
            <a:ext cx="5099402" cy="338554"/>
          </a:xfrm>
          <a:prstGeom prst="rect">
            <a:avLst/>
          </a:prstGeom>
          <a:noFill/>
        </p:spPr>
        <p:txBody>
          <a:bodyPr wrap="square" lIns="0" rIns="84802" rtlCol="0" anchor="t">
            <a:spAutoFit/>
          </a:bodyPr>
          <a:lstStyle/>
          <a:p>
            <a:r>
              <a:rPr lang="en-US" sz="1600" dirty="0" smtClean="0"/>
              <a:t>Develop governance and skills at NSOs</a:t>
            </a:r>
            <a:endParaRPr lang="en-US" sz="1600" dirty="0"/>
          </a:p>
        </p:txBody>
      </p:sp>
      <p:sp>
        <p:nvSpPr>
          <p:cNvPr id="4" name="Rounded Rectangle 3"/>
          <p:cNvSpPr/>
          <p:nvPr/>
        </p:nvSpPr>
        <p:spPr>
          <a:xfrm>
            <a:off x="3740730" y="1774377"/>
            <a:ext cx="3584863" cy="480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520049" y="4875851"/>
            <a:ext cx="3865417" cy="4532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a:off x="490221" y="1392382"/>
            <a:ext cx="2991421" cy="5226627"/>
          </a:xfrm>
          <a:prstGeom prst="homePlate">
            <a:avLst>
              <a:gd name="adj" fmla="val 1573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42" name="TextBox 41"/>
          <p:cNvSpPr txBox="1"/>
          <p:nvPr/>
        </p:nvSpPr>
        <p:spPr>
          <a:xfrm>
            <a:off x="571861" y="1495402"/>
            <a:ext cx="2077821" cy="584775"/>
          </a:xfrm>
          <a:prstGeom prst="rect">
            <a:avLst/>
          </a:prstGeom>
          <a:noFill/>
        </p:spPr>
        <p:txBody>
          <a:bodyPr wrap="square" rtlCol="0" anchor="ctr">
            <a:spAutoFit/>
          </a:bodyPr>
          <a:lstStyle/>
          <a:p>
            <a:pPr>
              <a:spcAft>
                <a:spcPts val="556"/>
              </a:spcAft>
            </a:pPr>
            <a:r>
              <a:rPr lang="en-US" sz="1600" b="1" dirty="0" smtClean="0"/>
              <a:t>Key building blocks</a:t>
            </a:r>
            <a:endParaRPr lang="en-US" sz="1600" dirty="0"/>
          </a:p>
        </p:txBody>
      </p:sp>
      <p:sp>
        <p:nvSpPr>
          <p:cNvPr id="43" name="TextBox 42"/>
          <p:cNvSpPr txBox="1"/>
          <p:nvPr/>
        </p:nvSpPr>
        <p:spPr>
          <a:xfrm>
            <a:off x="571861" y="2254827"/>
            <a:ext cx="2485676" cy="4001095"/>
          </a:xfrm>
          <a:prstGeom prst="rect">
            <a:avLst/>
          </a:prstGeom>
          <a:noFill/>
        </p:spPr>
        <p:txBody>
          <a:bodyPr wrap="square" rtlCol="0" anchor="ctr">
            <a:spAutoFit/>
          </a:bodyPr>
          <a:lstStyle/>
          <a:p>
            <a:pPr marL="285750" indent="-285750">
              <a:spcAft>
                <a:spcPts val="556"/>
              </a:spcAft>
              <a:buFont typeface="Arial" panose="020B0604020202020204" pitchFamily="34" charset="0"/>
              <a:buChar char="•"/>
            </a:pPr>
            <a:r>
              <a:rPr lang="en-US" sz="1600" dirty="0" smtClean="0"/>
              <a:t>Data access from telecom operators</a:t>
            </a:r>
          </a:p>
          <a:p>
            <a:pPr marL="285750" indent="-285750">
              <a:spcAft>
                <a:spcPts val="556"/>
              </a:spcAft>
              <a:buFont typeface="Arial" panose="020B0604020202020204" pitchFamily="34" charset="0"/>
              <a:buChar char="•"/>
            </a:pPr>
            <a:endParaRPr lang="en-US" sz="1600" dirty="0"/>
          </a:p>
          <a:p>
            <a:pPr marL="285750" indent="-285750">
              <a:spcAft>
                <a:spcPts val="556"/>
              </a:spcAft>
              <a:buFont typeface="Arial" panose="020B0604020202020204" pitchFamily="34" charset="0"/>
              <a:buChar char="•"/>
            </a:pPr>
            <a:r>
              <a:rPr lang="en-US" sz="1600" dirty="0" smtClean="0"/>
              <a:t>Leadership of the NSO (or other depending on the skills and willingness)</a:t>
            </a:r>
          </a:p>
          <a:p>
            <a:pPr marL="285750" indent="-285750">
              <a:spcAft>
                <a:spcPts val="556"/>
              </a:spcAft>
              <a:buFont typeface="Arial" panose="020B0604020202020204" pitchFamily="34" charset="0"/>
              <a:buChar char="•"/>
            </a:pPr>
            <a:endParaRPr lang="en-US" sz="1600" dirty="0"/>
          </a:p>
          <a:p>
            <a:pPr marL="285750" indent="-285750">
              <a:spcAft>
                <a:spcPts val="556"/>
              </a:spcAft>
              <a:buFont typeface="Arial" panose="020B0604020202020204" pitchFamily="34" charset="0"/>
              <a:buChar char="•"/>
            </a:pPr>
            <a:r>
              <a:rPr lang="en-US" sz="1600" dirty="0" smtClean="0"/>
              <a:t>Use cases and end-users</a:t>
            </a:r>
          </a:p>
          <a:p>
            <a:pPr marL="285750" indent="-285750">
              <a:spcAft>
                <a:spcPts val="556"/>
              </a:spcAft>
              <a:buFont typeface="Arial" panose="020B0604020202020204" pitchFamily="34" charset="0"/>
              <a:buChar char="•"/>
            </a:pPr>
            <a:endParaRPr lang="en-US" sz="1600" dirty="0"/>
          </a:p>
          <a:p>
            <a:pPr marL="285750" indent="-285750">
              <a:spcAft>
                <a:spcPts val="556"/>
              </a:spcAft>
              <a:buFont typeface="Arial" panose="020B0604020202020204" pitchFamily="34" charset="0"/>
              <a:buChar char="•"/>
            </a:pPr>
            <a:r>
              <a:rPr lang="en-US" sz="1600" dirty="0" smtClean="0"/>
              <a:t>Agreement from the regulator to pursue research</a:t>
            </a:r>
            <a:endParaRPr lang="en-US" sz="1600" dirty="0"/>
          </a:p>
        </p:txBody>
      </p:sp>
    </p:spTree>
    <p:extLst>
      <p:ext uri="{BB962C8B-B14F-4D97-AF65-F5344CB8AC3E}">
        <p14:creationId xmlns:p14="http://schemas.microsoft.com/office/powerpoint/2010/main" val="891336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nvPr>
        </p:nvGraphicFramePr>
        <p:xfrm>
          <a:off x="1473" y="250405"/>
          <a:ext cx="1472" cy="1472"/>
        </p:xfrm>
        <a:graphic>
          <a:graphicData uri="http://schemas.openxmlformats.org/presentationml/2006/ole">
            <mc:AlternateContent xmlns:mc="http://schemas.openxmlformats.org/markup-compatibility/2006">
              <mc:Choice xmlns:v="urn:schemas-microsoft-com:vml" Requires="v">
                <p:oleObj spid="_x0000_s18456"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473" y="250405"/>
                        <a:ext cx="1472" cy="1472"/>
                      </a:xfrm>
                      <a:prstGeom prst="rect">
                        <a:avLst/>
                      </a:prstGeom>
                    </p:spPr>
                  </p:pic>
                </p:oleObj>
              </mc:Fallback>
            </mc:AlternateContent>
          </a:graphicData>
        </a:graphic>
      </p:graphicFrame>
      <p:sp>
        <p:nvSpPr>
          <p:cNvPr id="2" name="Text Placeholder 1"/>
          <p:cNvSpPr>
            <a:spLocks noGrp="1"/>
          </p:cNvSpPr>
          <p:nvPr>
            <p:ph type="body" sz="quarter" idx="14"/>
          </p:nvPr>
        </p:nvSpPr>
        <p:spPr>
          <a:xfrm>
            <a:off x="490223" y="445274"/>
            <a:ext cx="8217269" cy="287323"/>
          </a:xfrm>
        </p:spPr>
        <p:txBody>
          <a:bodyPr>
            <a:normAutofit/>
          </a:bodyPr>
          <a:lstStyle/>
          <a:p>
            <a:r>
              <a:rPr lang="en-US" sz="2020" dirty="0" smtClean="0">
                <a:solidFill>
                  <a:schemeClr val="tx1"/>
                </a:solidFill>
              </a:rPr>
              <a:t>Data – We </a:t>
            </a:r>
            <a:r>
              <a:rPr lang="en-US" sz="2020" dirty="0">
                <a:solidFill>
                  <a:schemeClr val="tx1"/>
                </a:solidFill>
              </a:rPr>
              <a:t>will need to go beyond telecom </a:t>
            </a:r>
            <a:r>
              <a:rPr lang="en-US" sz="2020" dirty="0" smtClean="0">
                <a:solidFill>
                  <a:schemeClr val="tx1"/>
                </a:solidFill>
              </a:rPr>
              <a:t>data</a:t>
            </a:r>
            <a:endParaRPr lang="en-US" sz="2020" dirty="0">
              <a:solidFill>
                <a:schemeClr val="tx1"/>
              </a:solidFill>
            </a:endParaRPr>
          </a:p>
        </p:txBody>
      </p:sp>
      <p:sp>
        <p:nvSpPr>
          <p:cNvPr id="3" name="Slide Number Placeholder 2"/>
          <p:cNvSpPr>
            <a:spLocks noGrp="1"/>
          </p:cNvSpPr>
          <p:nvPr>
            <p:ph type="sldNum" sz="quarter" idx="12"/>
          </p:nvPr>
        </p:nvSpPr>
        <p:spPr/>
        <p:txBody>
          <a:bodyPr/>
          <a:lstStyle/>
          <a:p>
            <a:fld id="{FCEE2C88-6C8F-484D-AF69-578F576B1F44}" type="slidenum">
              <a:rPr lang="en-US" smtClean="0"/>
              <a:pPr/>
              <a:t>16</a:t>
            </a:fld>
            <a:endParaRPr lang="en-US" dirty="0"/>
          </a:p>
        </p:txBody>
      </p:sp>
      <p:sp>
        <p:nvSpPr>
          <p:cNvPr id="14" name="TextBox 13"/>
          <p:cNvSpPr txBox="1"/>
          <p:nvPr/>
        </p:nvSpPr>
        <p:spPr>
          <a:xfrm>
            <a:off x="626135" y="3118658"/>
            <a:ext cx="2418215" cy="2758576"/>
          </a:xfrm>
          <a:prstGeom prst="rect">
            <a:avLst/>
          </a:prstGeom>
          <a:noFill/>
        </p:spPr>
        <p:txBody>
          <a:bodyPr wrap="square" lIns="0" rIns="84802" rtlCol="0" anchor="t">
            <a:spAutoFit/>
          </a:bodyPr>
          <a:lstStyle/>
          <a:p>
            <a:pPr marL="265005" indent="-265005">
              <a:spcAft>
                <a:spcPts val="556"/>
              </a:spcAft>
              <a:buFont typeface="Webdings" panose="05030102010509060703" pitchFamily="18" charset="2"/>
              <a:buChar char="4"/>
            </a:pPr>
            <a:r>
              <a:rPr lang="en-US" sz="1484" dirty="0"/>
              <a:t>Developing applications mainly based on telecom data (mobile &amp; fixed)</a:t>
            </a:r>
          </a:p>
          <a:p>
            <a:pPr marL="265005" indent="-265005">
              <a:spcAft>
                <a:spcPts val="556"/>
              </a:spcAft>
              <a:buFont typeface="Webdings" panose="05030102010509060703" pitchFamily="18" charset="2"/>
              <a:buChar char="4"/>
            </a:pPr>
            <a:r>
              <a:rPr lang="en-US" sz="1484" dirty="0"/>
              <a:t>Platform covering essentially telecom data from multiple operators</a:t>
            </a:r>
          </a:p>
          <a:p>
            <a:pPr marL="265005" indent="-265005">
              <a:spcAft>
                <a:spcPts val="556"/>
              </a:spcAft>
              <a:buFont typeface="Webdings" panose="05030102010509060703" pitchFamily="18" charset="2"/>
              <a:buChar char="4"/>
            </a:pPr>
            <a:r>
              <a:rPr lang="en-US" sz="1484" dirty="0"/>
              <a:t>Scope of work principally encompasses mobility and consumption patterns</a:t>
            </a:r>
          </a:p>
        </p:txBody>
      </p:sp>
      <p:sp>
        <p:nvSpPr>
          <p:cNvPr id="22" name="TextBox 21"/>
          <p:cNvSpPr txBox="1"/>
          <p:nvPr/>
        </p:nvSpPr>
        <p:spPr>
          <a:xfrm>
            <a:off x="3417395" y="3112881"/>
            <a:ext cx="2418215" cy="2986972"/>
          </a:xfrm>
          <a:prstGeom prst="rect">
            <a:avLst/>
          </a:prstGeom>
          <a:noFill/>
        </p:spPr>
        <p:txBody>
          <a:bodyPr wrap="square" lIns="0" rIns="84802" rtlCol="0" anchor="t">
            <a:spAutoFit/>
          </a:bodyPr>
          <a:lstStyle/>
          <a:p>
            <a:pPr marL="265005" indent="-265005">
              <a:spcAft>
                <a:spcPts val="556"/>
              </a:spcAft>
              <a:buFont typeface="Webdings" panose="05030102010509060703" pitchFamily="18" charset="2"/>
              <a:buChar char="4"/>
            </a:pPr>
            <a:r>
              <a:rPr lang="en-US" sz="1484" dirty="0"/>
              <a:t>Applications based on telecom data but also on new data sources (e.g. satellite, health records)</a:t>
            </a:r>
          </a:p>
          <a:p>
            <a:pPr marL="265005" indent="-265005">
              <a:spcAft>
                <a:spcPts val="556"/>
              </a:spcAft>
              <a:buFont typeface="Webdings" panose="05030102010509060703" pitchFamily="18" charset="2"/>
              <a:buChar char="4"/>
            </a:pPr>
            <a:r>
              <a:rPr lang="en-US" sz="1484" dirty="0"/>
              <a:t>Platform covering multiple data sources, formats and standards</a:t>
            </a:r>
          </a:p>
          <a:p>
            <a:pPr marL="265005" indent="-265005">
              <a:spcAft>
                <a:spcPts val="556"/>
              </a:spcAft>
              <a:buFont typeface="Webdings" panose="05030102010509060703" pitchFamily="18" charset="2"/>
              <a:buChar char="4"/>
            </a:pPr>
            <a:r>
              <a:rPr lang="en-US" sz="1484" dirty="0"/>
              <a:t>Scope of work encompasses poverty mapping, agriculture and additional health use-cases</a:t>
            </a:r>
          </a:p>
        </p:txBody>
      </p:sp>
      <p:sp>
        <p:nvSpPr>
          <p:cNvPr id="30" name="TextBox 29"/>
          <p:cNvSpPr txBox="1"/>
          <p:nvPr/>
        </p:nvSpPr>
        <p:spPr>
          <a:xfrm>
            <a:off x="6208655" y="3112880"/>
            <a:ext cx="2418215" cy="2453236"/>
          </a:xfrm>
          <a:prstGeom prst="rect">
            <a:avLst/>
          </a:prstGeom>
          <a:noFill/>
        </p:spPr>
        <p:txBody>
          <a:bodyPr wrap="square" lIns="0" rIns="84802" rtlCol="0" anchor="t">
            <a:spAutoFit/>
          </a:bodyPr>
          <a:lstStyle/>
          <a:p>
            <a:pPr marL="265005" indent="-265005">
              <a:spcAft>
                <a:spcPts val="556"/>
              </a:spcAft>
              <a:buFont typeface="Webdings" panose="05030102010509060703" pitchFamily="18" charset="2"/>
              <a:buChar char="4"/>
            </a:pPr>
            <a:r>
              <a:rPr lang="en-US" sz="1484" dirty="0"/>
              <a:t>Data and technology solutions and services for the Public Good (broad scope)</a:t>
            </a:r>
          </a:p>
          <a:p>
            <a:pPr marL="265005" indent="-265005">
              <a:spcAft>
                <a:spcPts val="556"/>
              </a:spcAft>
              <a:buFont typeface="Webdings" panose="05030102010509060703" pitchFamily="18" charset="2"/>
              <a:buChar char="4"/>
            </a:pPr>
            <a:r>
              <a:rPr lang="en-US" sz="1484" dirty="0"/>
              <a:t>Scope of work encompasses data collection, hardware installation and goes beyond the development of applications</a:t>
            </a:r>
          </a:p>
        </p:txBody>
      </p:sp>
      <p:sp>
        <p:nvSpPr>
          <p:cNvPr id="31" name="TextBox 30"/>
          <p:cNvSpPr txBox="1"/>
          <p:nvPr/>
        </p:nvSpPr>
        <p:spPr>
          <a:xfrm>
            <a:off x="626135" y="2456384"/>
            <a:ext cx="2472335" cy="663258"/>
          </a:xfrm>
          <a:prstGeom prst="rect">
            <a:avLst/>
          </a:prstGeom>
          <a:noFill/>
        </p:spPr>
        <p:txBody>
          <a:bodyPr wrap="square" lIns="0" rIns="84802" rtlCol="0" anchor="t">
            <a:spAutoFit/>
          </a:bodyPr>
          <a:lstStyle/>
          <a:p>
            <a:r>
              <a:rPr lang="en-US" sz="1855" b="1" dirty="0"/>
              <a:t>Telecom Analytics </a:t>
            </a:r>
          </a:p>
          <a:p>
            <a:r>
              <a:rPr lang="en-US" sz="1855" b="1" dirty="0"/>
              <a:t>for social impact</a:t>
            </a:r>
          </a:p>
        </p:txBody>
      </p:sp>
      <p:sp>
        <p:nvSpPr>
          <p:cNvPr id="32" name="TextBox 31"/>
          <p:cNvSpPr txBox="1"/>
          <p:nvPr/>
        </p:nvSpPr>
        <p:spPr>
          <a:xfrm>
            <a:off x="3417395" y="2456384"/>
            <a:ext cx="2472335" cy="663258"/>
          </a:xfrm>
          <a:prstGeom prst="rect">
            <a:avLst/>
          </a:prstGeom>
          <a:noFill/>
        </p:spPr>
        <p:txBody>
          <a:bodyPr wrap="square" lIns="0" rIns="84802" rtlCol="0" anchor="t">
            <a:spAutoFit/>
          </a:bodyPr>
          <a:lstStyle/>
          <a:p>
            <a:r>
              <a:rPr lang="en-US" sz="1855" b="1" dirty="0"/>
              <a:t>Analytics  </a:t>
            </a:r>
          </a:p>
          <a:p>
            <a:r>
              <a:rPr lang="en-US" sz="1855" b="1" dirty="0"/>
              <a:t>for social impact</a:t>
            </a:r>
          </a:p>
        </p:txBody>
      </p:sp>
      <p:sp>
        <p:nvSpPr>
          <p:cNvPr id="33" name="TextBox 32"/>
          <p:cNvSpPr txBox="1"/>
          <p:nvPr/>
        </p:nvSpPr>
        <p:spPr>
          <a:xfrm>
            <a:off x="6208655" y="2456384"/>
            <a:ext cx="2472335" cy="663258"/>
          </a:xfrm>
          <a:prstGeom prst="rect">
            <a:avLst/>
          </a:prstGeom>
          <a:noFill/>
        </p:spPr>
        <p:txBody>
          <a:bodyPr wrap="square" lIns="0" rIns="84802" rtlCol="0" anchor="t">
            <a:spAutoFit/>
          </a:bodyPr>
          <a:lstStyle/>
          <a:p>
            <a:r>
              <a:rPr lang="en-US" sz="1855" b="1" dirty="0"/>
              <a:t>ICT </a:t>
            </a:r>
          </a:p>
          <a:p>
            <a:r>
              <a:rPr lang="en-US" sz="1855" b="1" dirty="0"/>
              <a:t>for social impact</a:t>
            </a:r>
          </a:p>
        </p:txBody>
      </p:sp>
      <p:sp>
        <p:nvSpPr>
          <p:cNvPr id="15" name="Oval 14"/>
          <p:cNvSpPr/>
          <p:nvPr/>
        </p:nvSpPr>
        <p:spPr>
          <a:xfrm>
            <a:off x="1454314" y="1447064"/>
            <a:ext cx="808267" cy="808267"/>
          </a:xfrm>
          <a:prstGeom prst="ellipse">
            <a:avLst/>
          </a:prstGeom>
          <a:solidFill>
            <a:schemeClr val="accent6"/>
          </a:solidFill>
          <a:ln w="1905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39" b="1" dirty="0">
                <a:solidFill>
                  <a:schemeClr val="bg1"/>
                </a:solidFill>
              </a:rPr>
              <a:t>1</a:t>
            </a:r>
          </a:p>
        </p:txBody>
      </p:sp>
      <p:sp>
        <p:nvSpPr>
          <p:cNvPr id="35" name="Oval 34"/>
          <p:cNvSpPr/>
          <p:nvPr/>
        </p:nvSpPr>
        <p:spPr>
          <a:xfrm>
            <a:off x="7044541" y="1447064"/>
            <a:ext cx="808267" cy="808267"/>
          </a:xfrm>
          <a:prstGeom prst="ellipse">
            <a:avLst/>
          </a:prstGeom>
          <a:solidFill>
            <a:schemeClr val="bg1"/>
          </a:solid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39" b="1" dirty="0">
                <a:solidFill>
                  <a:schemeClr val="accent6"/>
                </a:solidFill>
              </a:rPr>
              <a:t>3</a:t>
            </a:r>
          </a:p>
        </p:txBody>
      </p:sp>
      <p:sp>
        <p:nvSpPr>
          <p:cNvPr id="16" name="Oval 15"/>
          <p:cNvSpPr/>
          <p:nvPr/>
        </p:nvSpPr>
        <p:spPr>
          <a:xfrm>
            <a:off x="3961894" y="1447064"/>
            <a:ext cx="808267" cy="808267"/>
          </a:xfrm>
          <a:prstGeom prst="ellipse">
            <a:avLst/>
          </a:prstGeom>
          <a:solidFill>
            <a:schemeClr val="accent6"/>
          </a:solidFill>
          <a:ln w="1905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39" b="1" dirty="0">
                <a:solidFill>
                  <a:schemeClr val="bg1"/>
                </a:solidFill>
              </a:rPr>
              <a:t>2</a:t>
            </a:r>
          </a:p>
        </p:txBody>
      </p:sp>
    </p:spTree>
    <p:extLst>
      <p:ext uri="{BB962C8B-B14F-4D97-AF65-F5344CB8AC3E}">
        <p14:creationId xmlns:p14="http://schemas.microsoft.com/office/powerpoint/2010/main" val="3072379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473" y="250405"/>
          <a:ext cx="1472" cy="1472"/>
        </p:xfrm>
        <a:graphic>
          <a:graphicData uri="http://schemas.openxmlformats.org/presentationml/2006/ole">
            <mc:AlternateContent xmlns:mc="http://schemas.openxmlformats.org/markup-compatibility/2006">
              <mc:Choice xmlns:v="urn:schemas-microsoft-com:vml" Requires="v">
                <p:oleObj spid="_x0000_s35853"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473" y="250405"/>
                        <a:ext cx="1472" cy="1472"/>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8545078" y="8708507"/>
            <a:ext cx="324825" cy="182176"/>
          </a:xfrm>
        </p:spPr>
        <p:txBody>
          <a:bodyPr/>
          <a:lstStyle/>
          <a:p>
            <a:pPr defTabSz="829674"/>
            <a:fld id="{FCEE2C88-6C8F-484D-AF69-578F576B1F44}" type="slidenum">
              <a:rPr lang="en-US" smtClean="0">
                <a:solidFill>
                  <a:srgbClr val="FFFFFF">
                    <a:lumMod val="50000"/>
                  </a:srgbClr>
                </a:solidFill>
              </a:rPr>
              <a:pPr defTabSz="829674"/>
              <a:t>17</a:t>
            </a:fld>
            <a:endParaRPr lang="en-US" dirty="0">
              <a:solidFill>
                <a:srgbClr val="FFFFFF">
                  <a:lumMod val="50000"/>
                </a:srgbClr>
              </a:solidFill>
            </a:endParaRPr>
          </a:p>
        </p:txBody>
      </p:sp>
      <p:sp>
        <p:nvSpPr>
          <p:cNvPr id="8" name="Rectangle 7"/>
          <p:cNvSpPr/>
          <p:nvPr/>
        </p:nvSpPr>
        <p:spPr>
          <a:xfrm>
            <a:off x="401214" y="5054367"/>
            <a:ext cx="5188412" cy="7405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11" name="Rectangle 10"/>
          <p:cNvSpPr/>
          <p:nvPr/>
        </p:nvSpPr>
        <p:spPr>
          <a:xfrm>
            <a:off x="5635219" y="5054367"/>
            <a:ext cx="3255294" cy="7405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12" name="Rectangle 11"/>
          <p:cNvSpPr/>
          <p:nvPr/>
        </p:nvSpPr>
        <p:spPr>
          <a:xfrm>
            <a:off x="1878409" y="4498140"/>
            <a:ext cx="7012106" cy="49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14" name="Rectangle 13"/>
          <p:cNvSpPr/>
          <p:nvPr/>
        </p:nvSpPr>
        <p:spPr>
          <a:xfrm>
            <a:off x="1878409" y="3923671"/>
            <a:ext cx="7012103" cy="49239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15" name="Rectangle 14"/>
          <p:cNvSpPr/>
          <p:nvPr/>
        </p:nvSpPr>
        <p:spPr>
          <a:xfrm>
            <a:off x="1878408" y="3340089"/>
            <a:ext cx="7012104" cy="49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18" name="Rectangle 17"/>
          <p:cNvSpPr/>
          <p:nvPr/>
        </p:nvSpPr>
        <p:spPr>
          <a:xfrm>
            <a:off x="1878408" y="2737227"/>
            <a:ext cx="7012107" cy="49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20" name="TextBox 19"/>
          <p:cNvSpPr txBox="1"/>
          <p:nvPr/>
        </p:nvSpPr>
        <p:spPr>
          <a:xfrm>
            <a:off x="490223" y="5109859"/>
            <a:ext cx="5099402" cy="691536"/>
          </a:xfrm>
          <a:prstGeom prst="rect">
            <a:avLst/>
          </a:prstGeom>
          <a:noFill/>
        </p:spPr>
        <p:txBody>
          <a:bodyPr wrap="square" lIns="0" rIns="84802" rtlCol="0" anchor="t">
            <a:spAutoFit/>
          </a:bodyPr>
          <a:lstStyle/>
          <a:p>
            <a:r>
              <a:rPr lang="en-US" sz="1298" dirty="0"/>
              <a:t>Telecom data, including CDRs, recharges, mobile money logs, mobile internet logs, network data such as BTS and utilization of the network</a:t>
            </a:r>
          </a:p>
        </p:txBody>
      </p:sp>
      <p:sp>
        <p:nvSpPr>
          <p:cNvPr id="21" name="TextBox 20"/>
          <p:cNvSpPr txBox="1"/>
          <p:nvPr/>
        </p:nvSpPr>
        <p:spPr>
          <a:xfrm>
            <a:off x="5705991" y="5109858"/>
            <a:ext cx="3065981" cy="691536"/>
          </a:xfrm>
          <a:prstGeom prst="rect">
            <a:avLst/>
          </a:prstGeom>
          <a:noFill/>
        </p:spPr>
        <p:txBody>
          <a:bodyPr wrap="square" lIns="0" rIns="84802" rtlCol="0" anchor="t">
            <a:spAutoFit/>
          </a:bodyPr>
          <a:lstStyle/>
          <a:p>
            <a:r>
              <a:rPr lang="en-US" sz="1298" dirty="0"/>
              <a:t>Third parties data sources, including satellite data, public health data, survey data, national statistics</a:t>
            </a:r>
          </a:p>
        </p:txBody>
      </p:sp>
      <p:sp>
        <p:nvSpPr>
          <p:cNvPr id="22" name="TextBox 21"/>
          <p:cNvSpPr txBox="1"/>
          <p:nvPr/>
        </p:nvSpPr>
        <p:spPr>
          <a:xfrm>
            <a:off x="1967418" y="4535396"/>
            <a:ext cx="6740073" cy="491801"/>
          </a:xfrm>
          <a:prstGeom prst="rect">
            <a:avLst/>
          </a:prstGeom>
          <a:noFill/>
        </p:spPr>
        <p:txBody>
          <a:bodyPr wrap="square" lIns="0" rIns="84802" rtlCol="0" anchor="t">
            <a:spAutoFit/>
          </a:bodyPr>
          <a:lstStyle/>
          <a:p>
            <a:r>
              <a:rPr lang="en-US" sz="1298" dirty="0"/>
              <a:t>Data platform, including connectors and data checkers to standardize formats and ensure data quality</a:t>
            </a:r>
          </a:p>
        </p:txBody>
      </p:sp>
      <p:sp>
        <p:nvSpPr>
          <p:cNvPr id="23" name="TextBox 22"/>
          <p:cNvSpPr txBox="1"/>
          <p:nvPr/>
        </p:nvSpPr>
        <p:spPr>
          <a:xfrm>
            <a:off x="1967418" y="4033877"/>
            <a:ext cx="6740073" cy="292068"/>
          </a:xfrm>
          <a:prstGeom prst="rect">
            <a:avLst/>
          </a:prstGeom>
          <a:noFill/>
        </p:spPr>
        <p:txBody>
          <a:bodyPr wrap="square" lIns="0" rIns="84802" rtlCol="0" anchor="t">
            <a:spAutoFit/>
          </a:bodyPr>
          <a:lstStyle/>
          <a:p>
            <a:r>
              <a:rPr lang="en-US" sz="1298" dirty="0"/>
              <a:t>Platform of aggregates and First layer of aggregations, including standard aggregations</a:t>
            </a:r>
          </a:p>
        </p:txBody>
      </p:sp>
      <p:sp>
        <p:nvSpPr>
          <p:cNvPr id="24" name="TextBox 23"/>
          <p:cNvSpPr txBox="1"/>
          <p:nvPr/>
        </p:nvSpPr>
        <p:spPr>
          <a:xfrm>
            <a:off x="1967418" y="3441176"/>
            <a:ext cx="6065960" cy="292068"/>
          </a:xfrm>
          <a:prstGeom prst="rect">
            <a:avLst/>
          </a:prstGeom>
          <a:noFill/>
        </p:spPr>
        <p:txBody>
          <a:bodyPr wrap="square" lIns="0" rIns="84802" rtlCol="0" anchor="t">
            <a:spAutoFit/>
          </a:bodyPr>
          <a:lstStyle/>
          <a:p>
            <a:r>
              <a:rPr lang="en-US" sz="1298" dirty="0"/>
              <a:t>Advanced algorithms</a:t>
            </a:r>
          </a:p>
        </p:txBody>
      </p:sp>
      <p:sp>
        <p:nvSpPr>
          <p:cNvPr id="28" name="TextBox 27"/>
          <p:cNvSpPr txBox="1"/>
          <p:nvPr/>
        </p:nvSpPr>
        <p:spPr>
          <a:xfrm>
            <a:off x="1967417" y="2848475"/>
            <a:ext cx="5938299" cy="292068"/>
          </a:xfrm>
          <a:prstGeom prst="rect">
            <a:avLst/>
          </a:prstGeom>
          <a:noFill/>
        </p:spPr>
        <p:txBody>
          <a:bodyPr wrap="square" lIns="0" rIns="84802" rtlCol="0" anchor="t">
            <a:spAutoFit/>
          </a:bodyPr>
          <a:lstStyle/>
          <a:p>
            <a:r>
              <a:rPr lang="en-US" sz="1298" dirty="0"/>
              <a:t>Visualization tools and integration / implementation within end-users systems</a:t>
            </a:r>
          </a:p>
        </p:txBody>
      </p:sp>
      <p:sp>
        <p:nvSpPr>
          <p:cNvPr id="29" name="Rectangle 28"/>
          <p:cNvSpPr/>
          <p:nvPr/>
        </p:nvSpPr>
        <p:spPr>
          <a:xfrm>
            <a:off x="1878408" y="2162763"/>
            <a:ext cx="7012107" cy="49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30" name="TextBox 29"/>
          <p:cNvSpPr txBox="1"/>
          <p:nvPr/>
        </p:nvSpPr>
        <p:spPr>
          <a:xfrm>
            <a:off x="1967418" y="2283129"/>
            <a:ext cx="3968709" cy="292068"/>
          </a:xfrm>
          <a:prstGeom prst="rect">
            <a:avLst/>
          </a:prstGeom>
          <a:noFill/>
        </p:spPr>
        <p:txBody>
          <a:bodyPr wrap="square" lIns="0" rIns="84802" rtlCol="0" anchor="t">
            <a:spAutoFit/>
          </a:bodyPr>
          <a:lstStyle/>
          <a:p>
            <a:r>
              <a:rPr lang="en-US" sz="1298" dirty="0"/>
              <a:t>Training tools and capacity building within end-users</a:t>
            </a:r>
          </a:p>
        </p:txBody>
      </p:sp>
      <p:sp>
        <p:nvSpPr>
          <p:cNvPr id="31" name="Rectangle 30"/>
          <p:cNvSpPr/>
          <p:nvPr/>
        </p:nvSpPr>
        <p:spPr>
          <a:xfrm>
            <a:off x="401214" y="2171879"/>
            <a:ext cx="1395126" cy="28186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32" name="TextBox 31"/>
          <p:cNvSpPr txBox="1"/>
          <p:nvPr/>
        </p:nvSpPr>
        <p:spPr>
          <a:xfrm>
            <a:off x="584557" y="2948157"/>
            <a:ext cx="1056770" cy="1290738"/>
          </a:xfrm>
          <a:prstGeom prst="rect">
            <a:avLst/>
          </a:prstGeom>
          <a:noFill/>
        </p:spPr>
        <p:txBody>
          <a:bodyPr wrap="square" lIns="0" rIns="84802" rtlCol="0" anchor="t">
            <a:spAutoFit/>
          </a:bodyPr>
          <a:lstStyle/>
          <a:p>
            <a:r>
              <a:rPr lang="en-US" sz="1298" dirty="0" err="1"/>
              <a:t>Data-for-Good@RIA</a:t>
            </a:r>
            <a:r>
              <a:rPr lang="en-US" sz="1298" dirty="0"/>
              <a:t> has been developing tools across all levels </a:t>
            </a:r>
          </a:p>
        </p:txBody>
      </p:sp>
      <p:sp>
        <p:nvSpPr>
          <p:cNvPr id="33" name="Rectangle 32"/>
          <p:cNvSpPr/>
          <p:nvPr/>
        </p:nvSpPr>
        <p:spPr>
          <a:xfrm>
            <a:off x="8416352" y="1279312"/>
            <a:ext cx="474160" cy="2039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dirty="0"/>
          </a:p>
        </p:txBody>
      </p:sp>
      <p:sp>
        <p:nvSpPr>
          <p:cNvPr id="35" name="TextBox 34"/>
          <p:cNvSpPr txBox="1"/>
          <p:nvPr/>
        </p:nvSpPr>
        <p:spPr>
          <a:xfrm>
            <a:off x="4420286" y="1258046"/>
            <a:ext cx="3968709" cy="263598"/>
          </a:xfrm>
          <a:prstGeom prst="rect">
            <a:avLst/>
          </a:prstGeom>
          <a:noFill/>
        </p:spPr>
        <p:txBody>
          <a:bodyPr wrap="square" lIns="0" rIns="84802" rtlCol="0" anchor="t">
            <a:spAutoFit/>
          </a:bodyPr>
          <a:lstStyle/>
          <a:p>
            <a:pPr algn="r"/>
            <a:r>
              <a:rPr lang="en-US" sz="1113" dirty="0"/>
              <a:t>Key structuring element</a:t>
            </a:r>
          </a:p>
        </p:txBody>
      </p:sp>
      <p:sp>
        <p:nvSpPr>
          <p:cNvPr id="25" name="Text Placeholder 1"/>
          <p:cNvSpPr>
            <a:spLocks noGrp="1"/>
          </p:cNvSpPr>
          <p:nvPr>
            <p:ph type="body" sz="quarter" idx="14"/>
          </p:nvPr>
        </p:nvSpPr>
        <p:spPr>
          <a:xfrm>
            <a:off x="386313" y="455665"/>
            <a:ext cx="8217269" cy="287323"/>
          </a:xfrm>
        </p:spPr>
        <p:txBody>
          <a:bodyPr>
            <a:noAutofit/>
          </a:bodyPr>
          <a:lstStyle/>
          <a:p>
            <a:r>
              <a:rPr lang="en-US" sz="2020" dirty="0" smtClean="0">
                <a:solidFill>
                  <a:srgbClr val="000000"/>
                </a:solidFill>
              </a:rPr>
              <a:t>Investments – </a:t>
            </a:r>
            <a:r>
              <a:rPr lang="en-US" sz="2020" dirty="0">
                <a:solidFill>
                  <a:srgbClr val="000000"/>
                </a:solidFill>
              </a:rPr>
              <a:t>F</a:t>
            </a:r>
            <a:r>
              <a:rPr lang="en-US" sz="2020" dirty="0" smtClean="0">
                <a:solidFill>
                  <a:srgbClr val="000000"/>
                </a:solidFill>
              </a:rPr>
              <a:t>ocus on key elements of the value chain </a:t>
            </a:r>
            <a:endParaRPr lang="en-US" sz="2020" b="1" dirty="0">
              <a:solidFill>
                <a:srgbClr val="000000"/>
              </a:solidFill>
            </a:endParaRPr>
          </a:p>
        </p:txBody>
      </p:sp>
    </p:spTree>
    <p:extLst>
      <p:ext uri="{BB962C8B-B14F-4D97-AF65-F5344CB8AC3E}">
        <p14:creationId xmlns:p14="http://schemas.microsoft.com/office/powerpoint/2010/main" val="1507122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3"/>
          <p:cNvSpPr/>
          <p:nvPr/>
        </p:nvSpPr>
        <p:spPr>
          <a:xfrm>
            <a:off x="166255" y="1163543"/>
            <a:ext cx="4499263" cy="5356633"/>
          </a:xfrm>
          <a:prstGeom prst="homePlate">
            <a:avLst>
              <a:gd name="adj" fmla="val 82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p:custDataLst>
              <p:tags r:id="rId2"/>
            </p:custDataLst>
            <p:extLst/>
          </p:nvPr>
        </p:nvGraphicFramePr>
        <p:xfrm>
          <a:off x="1473" y="250405"/>
          <a:ext cx="1472" cy="1472"/>
        </p:xfrm>
        <a:graphic>
          <a:graphicData uri="http://schemas.openxmlformats.org/presentationml/2006/ole">
            <mc:AlternateContent xmlns:mc="http://schemas.openxmlformats.org/markup-compatibility/2006">
              <mc:Choice xmlns:v="urn:schemas-microsoft-com:vml" Requires="v">
                <p:oleObj spid="_x0000_s37899"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473" y="250405"/>
                        <a:ext cx="1472" cy="1472"/>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8545078" y="8708507"/>
            <a:ext cx="324825" cy="182176"/>
          </a:xfrm>
        </p:spPr>
        <p:txBody>
          <a:bodyPr/>
          <a:lstStyle/>
          <a:p>
            <a:pPr defTabSz="829674"/>
            <a:fld id="{FCEE2C88-6C8F-484D-AF69-578F576B1F44}" type="slidenum">
              <a:rPr lang="en-US" smtClean="0">
                <a:solidFill>
                  <a:srgbClr val="FFFFFF">
                    <a:lumMod val="50000"/>
                  </a:srgbClr>
                </a:solidFill>
              </a:rPr>
              <a:pPr defTabSz="829674"/>
              <a:t>18</a:t>
            </a:fld>
            <a:endParaRPr lang="en-US" dirty="0">
              <a:solidFill>
                <a:srgbClr val="FFFFFF">
                  <a:lumMod val="50000"/>
                </a:srgbClr>
              </a:solidFill>
            </a:endParaRPr>
          </a:p>
        </p:txBody>
      </p:sp>
      <p:sp>
        <p:nvSpPr>
          <p:cNvPr id="25" name="Text Placeholder 1"/>
          <p:cNvSpPr>
            <a:spLocks noGrp="1"/>
          </p:cNvSpPr>
          <p:nvPr>
            <p:ph type="body" sz="quarter" idx="14"/>
          </p:nvPr>
        </p:nvSpPr>
        <p:spPr>
          <a:xfrm>
            <a:off x="386313" y="455665"/>
            <a:ext cx="8217269" cy="287323"/>
          </a:xfrm>
        </p:spPr>
        <p:txBody>
          <a:bodyPr>
            <a:noAutofit/>
          </a:bodyPr>
          <a:lstStyle/>
          <a:p>
            <a:r>
              <a:rPr lang="en-US" sz="2020" dirty="0" smtClean="0">
                <a:solidFill>
                  <a:srgbClr val="000000"/>
                </a:solidFill>
              </a:rPr>
              <a:t>Start with a use case – Example of disaster prevention</a:t>
            </a:r>
            <a:endParaRPr lang="en-US" sz="2020" b="1" dirty="0">
              <a:solidFill>
                <a:srgbClr val="000000"/>
              </a:solidFill>
            </a:endParaRPr>
          </a:p>
        </p:txBody>
      </p:sp>
      <p:pic>
        <p:nvPicPr>
          <p:cNvPr id="8" name="Picture 7"/>
          <p:cNvPicPr>
            <a:picLocks noChangeAspect="1"/>
          </p:cNvPicPr>
          <p:nvPr/>
        </p:nvPicPr>
        <p:blipFill>
          <a:blip r:embed="rId6"/>
          <a:stretch>
            <a:fillRect/>
          </a:stretch>
        </p:blipFill>
        <p:spPr>
          <a:xfrm>
            <a:off x="792181" y="5682455"/>
            <a:ext cx="2343555" cy="689281"/>
          </a:xfrm>
          <a:prstGeom prst="rect">
            <a:avLst/>
          </a:prstGeom>
        </p:spPr>
      </p:pic>
      <p:pic>
        <p:nvPicPr>
          <p:cNvPr id="9" name="Picture 8"/>
          <p:cNvPicPr>
            <a:picLocks noChangeAspect="1"/>
          </p:cNvPicPr>
          <p:nvPr/>
        </p:nvPicPr>
        <p:blipFill>
          <a:blip r:embed="rId7"/>
          <a:stretch>
            <a:fillRect/>
          </a:stretch>
        </p:blipFill>
        <p:spPr>
          <a:xfrm>
            <a:off x="717333" y="4059098"/>
            <a:ext cx="1150720" cy="1150720"/>
          </a:xfrm>
          <a:prstGeom prst="rect">
            <a:avLst/>
          </a:prstGeom>
        </p:spPr>
      </p:pic>
      <p:pic>
        <p:nvPicPr>
          <p:cNvPr id="10" name="Picture 9"/>
          <p:cNvPicPr>
            <a:picLocks noChangeAspect="1"/>
          </p:cNvPicPr>
          <p:nvPr/>
        </p:nvPicPr>
        <p:blipFill>
          <a:blip r:embed="rId8"/>
          <a:stretch>
            <a:fillRect/>
          </a:stretch>
        </p:blipFill>
        <p:spPr>
          <a:xfrm>
            <a:off x="801891" y="1676340"/>
            <a:ext cx="2283196" cy="807083"/>
          </a:xfrm>
          <a:prstGeom prst="rect">
            <a:avLst/>
          </a:prstGeom>
        </p:spPr>
      </p:pic>
      <p:pic>
        <p:nvPicPr>
          <p:cNvPr id="11" name="Picture 10"/>
          <p:cNvPicPr>
            <a:picLocks noChangeAspect="1"/>
          </p:cNvPicPr>
          <p:nvPr/>
        </p:nvPicPr>
        <p:blipFill>
          <a:blip r:embed="rId9"/>
          <a:stretch>
            <a:fillRect/>
          </a:stretch>
        </p:blipFill>
        <p:spPr>
          <a:xfrm>
            <a:off x="2327553" y="3895243"/>
            <a:ext cx="1745681" cy="1248494"/>
          </a:xfrm>
          <a:prstGeom prst="rect">
            <a:avLst/>
          </a:prstGeom>
        </p:spPr>
      </p:pic>
      <p:pic>
        <p:nvPicPr>
          <p:cNvPr id="13" name="Picture 12"/>
          <p:cNvPicPr>
            <a:picLocks noChangeAspect="1"/>
          </p:cNvPicPr>
          <p:nvPr/>
        </p:nvPicPr>
        <p:blipFill>
          <a:blip r:embed="rId10"/>
          <a:stretch>
            <a:fillRect/>
          </a:stretch>
        </p:blipFill>
        <p:spPr>
          <a:xfrm>
            <a:off x="454250" y="2741522"/>
            <a:ext cx="2266736" cy="840351"/>
          </a:xfrm>
          <a:prstGeom prst="rect">
            <a:avLst/>
          </a:prstGeom>
        </p:spPr>
      </p:pic>
      <p:sp>
        <p:nvSpPr>
          <p:cNvPr id="15" name="Rectangle 14"/>
          <p:cNvSpPr/>
          <p:nvPr/>
        </p:nvSpPr>
        <p:spPr>
          <a:xfrm>
            <a:off x="4882284" y="1163543"/>
            <a:ext cx="3987619" cy="535663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2918" y="1307178"/>
            <a:ext cx="3968709" cy="292068"/>
          </a:xfrm>
          <a:prstGeom prst="rect">
            <a:avLst/>
          </a:prstGeom>
          <a:noFill/>
        </p:spPr>
        <p:txBody>
          <a:bodyPr wrap="square" lIns="0" rIns="84802" rtlCol="0" anchor="t">
            <a:spAutoFit/>
          </a:bodyPr>
          <a:lstStyle/>
          <a:p>
            <a:r>
              <a:rPr lang="en-US" sz="1298" b="1" dirty="0" smtClean="0"/>
              <a:t>Participants</a:t>
            </a:r>
            <a:endParaRPr lang="en-US" sz="1298" b="1" dirty="0"/>
          </a:p>
        </p:txBody>
      </p:sp>
      <p:sp>
        <p:nvSpPr>
          <p:cNvPr id="18" name="TextBox 17"/>
          <p:cNvSpPr txBox="1"/>
          <p:nvPr/>
        </p:nvSpPr>
        <p:spPr>
          <a:xfrm>
            <a:off x="5043127" y="1307177"/>
            <a:ext cx="3560455" cy="292068"/>
          </a:xfrm>
          <a:prstGeom prst="rect">
            <a:avLst/>
          </a:prstGeom>
          <a:noFill/>
        </p:spPr>
        <p:txBody>
          <a:bodyPr wrap="square" lIns="0" rIns="84802" rtlCol="0" anchor="t">
            <a:spAutoFit/>
          </a:bodyPr>
          <a:lstStyle/>
          <a:p>
            <a:r>
              <a:rPr lang="en-US" sz="1298" b="1" dirty="0" smtClean="0"/>
              <a:t>What are we looking for?</a:t>
            </a:r>
            <a:endParaRPr lang="en-US" sz="1298" b="1" dirty="0"/>
          </a:p>
        </p:txBody>
      </p:sp>
      <p:sp>
        <p:nvSpPr>
          <p:cNvPr id="19" name="TextBox 18"/>
          <p:cNvSpPr txBox="1"/>
          <p:nvPr/>
        </p:nvSpPr>
        <p:spPr>
          <a:xfrm>
            <a:off x="5043127" y="1951414"/>
            <a:ext cx="3560455" cy="4087016"/>
          </a:xfrm>
          <a:prstGeom prst="rect">
            <a:avLst/>
          </a:prstGeom>
          <a:noFill/>
        </p:spPr>
        <p:txBody>
          <a:bodyPr wrap="square" lIns="0" rIns="84802" rtlCol="0" anchor="t">
            <a:spAutoFit/>
          </a:bodyPr>
          <a:lstStyle/>
          <a:p>
            <a:pPr marL="285750" indent="-285750">
              <a:buFont typeface="Arial" panose="020B0604020202020204" pitchFamily="34" charset="0"/>
              <a:buChar char="•"/>
            </a:pPr>
            <a:r>
              <a:rPr lang="en-US" sz="1298" b="1" dirty="0" smtClean="0"/>
              <a:t>Develop a proactive data system to accelerate reactions after natural disaster</a:t>
            </a:r>
          </a:p>
          <a:p>
            <a:pPr marL="285750" indent="-285750">
              <a:buFont typeface="Arial" panose="020B0604020202020204" pitchFamily="34" charset="0"/>
              <a:buChar char="•"/>
            </a:pPr>
            <a:endParaRPr lang="en-US" sz="1298" b="1" dirty="0" smtClean="0"/>
          </a:p>
          <a:p>
            <a:pPr marL="285750" indent="-285750">
              <a:buFont typeface="Arial" panose="020B0604020202020204" pitchFamily="34" charset="0"/>
              <a:buChar char="•"/>
            </a:pPr>
            <a:r>
              <a:rPr lang="en-US" sz="1298" b="1" dirty="0" err="1" smtClean="0"/>
              <a:t>Nethope</a:t>
            </a:r>
            <a:r>
              <a:rPr lang="en-US" sz="1298" b="1" dirty="0" smtClean="0"/>
              <a:t> will provide data from its NGOs</a:t>
            </a:r>
          </a:p>
          <a:p>
            <a:pPr marL="285750" indent="-285750">
              <a:buFont typeface="Arial" panose="020B0604020202020204" pitchFamily="34" charset="0"/>
              <a:buChar char="•"/>
            </a:pPr>
            <a:endParaRPr lang="en-US" sz="1298" b="1" dirty="0"/>
          </a:p>
          <a:p>
            <a:pPr marL="285750" indent="-285750">
              <a:buFont typeface="Arial" panose="020B0604020202020204" pitchFamily="34" charset="0"/>
              <a:buChar char="•"/>
            </a:pPr>
            <a:r>
              <a:rPr lang="en-US" sz="1298" b="1" dirty="0" smtClean="0"/>
              <a:t>D4G@RIA will provide analytical capabilities</a:t>
            </a:r>
          </a:p>
          <a:p>
            <a:pPr marL="285750" indent="-285750">
              <a:buFont typeface="Arial" panose="020B0604020202020204" pitchFamily="34" charset="0"/>
              <a:buChar char="•"/>
            </a:pPr>
            <a:endParaRPr lang="en-US" sz="1298" b="1" dirty="0"/>
          </a:p>
          <a:p>
            <a:pPr marL="285750" indent="-285750">
              <a:buFont typeface="Arial" panose="020B0604020202020204" pitchFamily="34" charset="0"/>
              <a:buChar char="•"/>
            </a:pPr>
            <a:r>
              <a:rPr lang="en-US" sz="1298" b="1" dirty="0" smtClean="0"/>
              <a:t>Tableau Foundation will provide visualization software</a:t>
            </a:r>
          </a:p>
          <a:p>
            <a:pPr marL="285750" indent="-285750">
              <a:buFont typeface="Arial" panose="020B0604020202020204" pitchFamily="34" charset="0"/>
              <a:buChar char="•"/>
            </a:pPr>
            <a:endParaRPr lang="en-US" sz="1298" b="1" dirty="0"/>
          </a:p>
          <a:p>
            <a:pPr marL="285750" indent="-285750">
              <a:buFont typeface="Arial" panose="020B0604020202020204" pitchFamily="34" charset="0"/>
              <a:buChar char="•"/>
            </a:pPr>
            <a:r>
              <a:rPr lang="en-US" sz="1298" b="1" dirty="0" smtClean="0"/>
              <a:t>UW will provide framework and legal / regulatory approach</a:t>
            </a:r>
          </a:p>
          <a:p>
            <a:pPr marL="285750" indent="-285750">
              <a:buFont typeface="Arial" panose="020B0604020202020204" pitchFamily="34" charset="0"/>
              <a:buChar char="•"/>
            </a:pPr>
            <a:endParaRPr lang="en-US" sz="1298" b="1" dirty="0"/>
          </a:p>
          <a:p>
            <a:pPr marL="285750" indent="-285750">
              <a:buFont typeface="Arial" panose="020B0604020202020204" pitchFamily="34" charset="0"/>
              <a:buChar char="•"/>
            </a:pPr>
            <a:r>
              <a:rPr lang="en-US" sz="1298" b="1" dirty="0" smtClean="0"/>
              <a:t>WEF will provide visibility</a:t>
            </a:r>
            <a:endParaRPr lang="en-US" sz="1298" b="1" dirty="0"/>
          </a:p>
          <a:p>
            <a:pPr marL="285750" indent="-285750">
              <a:buFont typeface="Arial" panose="020B0604020202020204" pitchFamily="34" charset="0"/>
              <a:buChar char="•"/>
            </a:pPr>
            <a:endParaRPr lang="en-US" sz="1298" b="1" dirty="0"/>
          </a:p>
          <a:p>
            <a:pPr marL="285750" indent="-285750">
              <a:buFont typeface="Arial" panose="020B0604020202020204" pitchFamily="34" charset="0"/>
              <a:buChar char="•"/>
            </a:pPr>
            <a:r>
              <a:rPr lang="en-US" sz="1298" b="1" dirty="0" smtClean="0"/>
              <a:t>Need access to telecom data</a:t>
            </a:r>
          </a:p>
          <a:p>
            <a:pPr marL="285750" indent="-285750">
              <a:buFont typeface="Arial" panose="020B0604020202020204" pitchFamily="34" charset="0"/>
              <a:buChar char="•"/>
            </a:pPr>
            <a:endParaRPr lang="en-US" sz="1298" b="1" dirty="0"/>
          </a:p>
          <a:p>
            <a:pPr marL="285750" indent="-285750">
              <a:buFont typeface="Arial" panose="020B0604020202020204" pitchFamily="34" charset="0"/>
              <a:buChar char="•"/>
            </a:pPr>
            <a:r>
              <a:rPr lang="en-US" sz="1298" b="1" dirty="0" smtClean="0"/>
              <a:t>Need leadership probably from NSO</a:t>
            </a:r>
            <a:endParaRPr lang="en-US" sz="1298" b="1" dirty="0"/>
          </a:p>
        </p:txBody>
      </p:sp>
    </p:spTree>
    <p:extLst>
      <p:ext uri="{BB962C8B-B14F-4D97-AF65-F5344CB8AC3E}">
        <p14:creationId xmlns:p14="http://schemas.microsoft.com/office/powerpoint/2010/main" val="2975987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7" name="Object 386" hidden="1"/>
          <p:cNvGraphicFramePr>
            <a:graphicFrameLocks noChangeAspect="1"/>
          </p:cNvGraphicFramePr>
          <p:nvPr>
            <p:custDataLst>
              <p:tags r:id="rId2"/>
            </p:custDataLst>
            <p:extLst/>
          </p:nvPr>
        </p:nvGraphicFramePr>
        <p:xfrm>
          <a:off x="100457" y="318924"/>
          <a:ext cx="1439" cy="1439"/>
        </p:xfrm>
        <a:graphic>
          <a:graphicData uri="http://schemas.openxmlformats.org/presentationml/2006/ole">
            <mc:AlternateContent xmlns:mc="http://schemas.openxmlformats.org/markup-compatibility/2006">
              <mc:Choice xmlns:v="urn:schemas-microsoft-com:vml" Requires="v">
                <p:oleObj spid="_x0000_s389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00457" y="318924"/>
                        <a:ext cx="1439" cy="1439"/>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AC6209E7-F422-4833-A3EF-1014CF7B7B34}" type="slidenum">
              <a:rPr lang="fr-BE" smtClean="0"/>
              <a:pPr>
                <a:defRPr/>
              </a:pPr>
              <a:t>2</a:t>
            </a:fld>
            <a:endParaRPr lang="fr-BE"/>
          </a:p>
        </p:txBody>
      </p:sp>
      <p:sp>
        <p:nvSpPr>
          <p:cNvPr id="390" name="TextBox 389"/>
          <p:cNvSpPr txBox="1"/>
          <p:nvPr/>
        </p:nvSpPr>
        <p:spPr>
          <a:xfrm>
            <a:off x="1892477" y="2633272"/>
            <a:ext cx="5110995" cy="705093"/>
          </a:xfrm>
          <a:prstGeom prst="rect">
            <a:avLst/>
          </a:prstGeom>
          <a:noFill/>
        </p:spPr>
        <p:txBody>
          <a:bodyPr wrap="square" lIns="0" tIns="44337" rIns="0" bIns="44337" rtlCol="0">
            <a:spAutoFit/>
          </a:bodyPr>
          <a:lstStyle/>
          <a:p>
            <a:pPr algn="ctr" defTabSz="829745">
              <a:spcAft>
                <a:spcPts val="544"/>
              </a:spcAft>
              <a:defRPr/>
            </a:pPr>
            <a:r>
              <a:rPr lang="en-US" sz="4000" b="1" dirty="0" smtClean="0">
                <a:solidFill>
                  <a:schemeClr val="tx1"/>
                </a:solidFill>
                <a:latin typeface="Arial" pitchFamily="34" charset="0"/>
                <a:cs typeface="Arial" pitchFamily="34" charset="0"/>
              </a:rPr>
              <a:t>What is the context?</a:t>
            </a:r>
            <a:endParaRPr lang="en-US" sz="40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89168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75891" y="4886315"/>
            <a:ext cx="9024343" cy="1722752"/>
          </a:xfrm>
          <a:prstGeom prst="rect">
            <a:avLst/>
          </a:prstGeom>
          <a:solidFill>
            <a:schemeClr val="bg1">
              <a:lumMod val="8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graphicFrame>
        <p:nvGraphicFramePr>
          <p:cNvPr id="5" name="Object 4" hidden="1"/>
          <p:cNvGraphicFramePr>
            <a:graphicFrameLocks noChangeAspect="1"/>
          </p:cNvGraphicFramePr>
          <p:nvPr>
            <p:custDataLst>
              <p:tags r:id="rId2"/>
            </p:custDataLst>
            <p:extLst/>
          </p:nvPr>
        </p:nvGraphicFramePr>
        <p:xfrm>
          <a:off x="1473" y="250405"/>
          <a:ext cx="1472" cy="1472"/>
        </p:xfrm>
        <a:graphic>
          <a:graphicData uri="http://schemas.openxmlformats.org/presentationml/2006/ole">
            <mc:AlternateContent xmlns:mc="http://schemas.openxmlformats.org/markup-compatibility/2006">
              <mc:Choice xmlns:v="urn:schemas-microsoft-com:vml" Requires="v">
                <p:oleObj spid="_x0000_s36876"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473" y="250405"/>
                        <a:ext cx="1472" cy="1472"/>
                      </a:xfrm>
                      <a:prstGeom prst="rect">
                        <a:avLst/>
                      </a:prstGeom>
                    </p:spPr>
                  </p:pic>
                </p:oleObj>
              </mc:Fallback>
            </mc:AlternateContent>
          </a:graphicData>
        </a:graphic>
      </p:graphicFrame>
      <p:sp>
        <p:nvSpPr>
          <p:cNvPr id="33" name="Rectangle 32"/>
          <p:cNvSpPr/>
          <p:nvPr/>
        </p:nvSpPr>
        <p:spPr>
          <a:xfrm>
            <a:off x="125123" y="1539522"/>
            <a:ext cx="987119" cy="606128"/>
          </a:xfrm>
          <a:prstGeom prst="rect">
            <a:avLst/>
          </a:prstGeom>
        </p:spPr>
        <p:txBody>
          <a:bodyPr wrap="square">
            <a:spAutoFit/>
          </a:bodyPr>
          <a:lstStyle/>
          <a:p>
            <a:pPr lvl="0"/>
            <a:r>
              <a:rPr lang="en-GB" sz="1113" b="1" dirty="0">
                <a:solidFill>
                  <a:srgbClr val="5C5C5C"/>
                </a:solidFill>
              </a:rPr>
              <a:t>In-house production of statistics</a:t>
            </a:r>
          </a:p>
        </p:txBody>
      </p:sp>
      <p:sp>
        <p:nvSpPr>
          <p:cNvPr id="34" name="Rectangle 33"/>
          <p:cNvSpPr/>
          <p:nvPr/>
        </p:nvSpPr>
        <p:spPr>
          <a:xfrm>
            <a:off x="125123" y="2854731"/>
            <a:ext cx="987119" cy="606128"/>
          </a:xfrm>
          <a:prstGeom prst="rect">
            <a:avLst/>
          </a:prstGeom>
        </p:spPr>
        <p:txBody>
          <a:bodyPr wrap="square">
            <a:spAutoFit/>
          </a:bodyPr>
          <a:lstStyle/>
          <a:p>
            <a:pPr lvl="0"/>
            <a:r>
              <a:rPr lang="en-GB" sz="1113" b="1" dirty="0">
                <a:solidFill>
                  <a:srgbClr val="5C5C5C"/>
                </a:solidFill>
              </a:rPr>
              <a:t>Send data to end-users</a:t>
            </a:r>
          </a:p>
        </p:txBody>
      </p:sp>
      <p:sp>
        <p:nvSpPr>
          <p:cNvPr id="35" name="Rectangle 34"/>
          <p:cNvSpPr/>
          <p:nvPr/>
        </p:nvSpPr>
        <p:spPr>
          <a:xfrm>
            <a:off x="116005" y="4930910"/>
            <a:ext cx="987119" cy="434863"/>
          </a:xfrm>
          <a:prstGeom prst="rect">
            <a:avLst/>
          </a:prstGeom>
        </p:spPr>
        <p:txBody>
          <a:bodyPr wrap="square">
            <a:spAutoFit/>
          </a:bodyPr>
          <a:lstStyle/>
          <a:p>
            <a:pPr lvl="0"/>
            <a:r>
              <a:rPr lang="en-GB" sz="1113" b="1" dirty="0">
                <a:solidFill>
                  <a:srgbClr val="5C5C5C"/>
                </a:solidFill>
              </a:rPr>
              <a:t>Remote access</a:t>
            </a:r>
          </a:p>
        </p:txBody>
      </p:sp>
      <p:sp>
        <p:nvSpPr>
          <p:cNvPr id="36" name="Rectangle 35"/>
          <p:cNvSpPr/>
          <p:nvPr/>
        </p:nvSpPr>
        <p:spPr>
          <a:xfrm>
            <a:off x="125123" y="3641069"/>
            <a:ext cx="987119" cy="434863"/>
          </a:xfrm>
          <a:prstGeom prst="rect">
            <a:avLst/>
          </a:prstGeom>
        </p:spPr>
        <p:txBody>
          <a:bodyPr wrap="square">
            <a:spAutoFit/>
          </a:bodyPr>
          <a:lstStyle/>
          <a:p>
            <a:pPr lvl="0"/>
            <a:r>
              <a:rPr lang="en-GB" sz="1113" b="1" dirty="0">
                <a:solidFill>
                  <a:srgbClr val="5C5C5C"/>
                </a:solidFill>
              </a:rPr>
              <a:t>Trusted third party</a:t>
            </a:r>
          </a:p>
        </p:txBody>
      </p:sp>
      <p:sp>
        <p:nvSpPr>
          <p:cNvPr id="37" name="Rectangle 36"/>
          <p:cNvSpPr/>
          <p:nvPr/>
        </p:nvSpPr>
        <p:spPr>
          <a:xfrm>
            <a:off x="125123" y="5837773"/>
            <a:ext cx="987119" cy="434863"/>
          </a:xfrm>
          <a:prstGeom prst="rect">
            <a:avLst/>
          </a:prstGeom>
        </p:spPr>
        <p:txBody>
          <a:bodyPr wrap="square">
            <a:spAutoFit/>
          </a:bodyPr>
          <a:lstStyle/>
          <a:p>
            <a:pPr lvl="0"/>
            <a:r>
              <a:rPr lang="en-GB" sz="1113" b="1" dirty="0">
                <a:solidFill>
                  <a:srgbClr val="5C5C5C"/>
                </a:solidFill>
              </a:rPr>
              <a:t>Move algorithms</a:t>
            </a:r>
          </a:p>
        </p:txBody>
      </p:sp>
      <p:sp>
        <p:nvSpPr>
          <p:cNvPr id="76" name="Text Placeholder 1"/>
          <p:cNvSpPr txBox="1">
            <a:spLocks/>
          </p:cNvSpPr>
          <p:nvPr/>
        </p:nvSpPr>
        <p:spPr>
          <a:xfrm>
            <a:off x="125123" y="432255"/>
            <a:ext cx="8217268" cy="266464"/>
          </a:xfrm>
          <a:prstGeom prst="rect">
            <a:avLst/>
          </a:prstGeom>
        </p:spPr>
        <p:txBody>
          <a:bodyPr>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lang="en-US" sz="2400" kern="1200" dirty="0" smtClean="0">
                <a:solidFill>
                  <a:schemeClr val="tx1">
                    <a:lumMod val="75000"/>
                    <a:lumOff val="25000"/>
                  </a:schemeClr>
                </a:solidFill>
                <a:effectLst/>
                <a:latin typeface="Arial"/>
                <a:ea typeface="Roboto Light" panose="02000000000000000000" pitchFamily="2" charset="0"/>
                <a:cs typeface="Arial"/>
              </a:defRPr>
            </a:lvl1pPr>
            <a:lvl2pPr marL="685766" indent="-228589" algn="l" defTabSz="914354" rtl="0" eaLnBrk="1" latinLnBrk="0" hangingPunct="1">
              <a:lnSpc>
                <a:spcPct val="90000"/>
              </a:lnSpc>
              <a:spcBef>
                <a:spcPts val="500"/>
              </a:spcBef>
              <a:buFont typeface="Arial" panose="020B0604020202020204" pitchFamily="34" charset="0"/>
              <a:buChar char="•"/>
              <a:defRPr lang="en-US" sz="2000" kern="1200" dirty="0" smtClean="0">
                <a:solidFill>
                  <a:schemeClr val="tx1">
                    <a:lumMod val="75000"/>
                    <a:lumOff val="25000"/>
                  </a:schemeClr>
                </a:solidFill>
                <a:effectLst/>
                <a:latin typeface="Arial"/>
                <a:ea typeface="Roboto Light" panose="02000000000000000000" pitchFamily="2" charset="0"/>
                <a:cs typeface="Arial"/>
              </a:defRPr>
            </a:lvl2pPr>
            <a:lvl3pPr marL="1142942" indent="-228589" algn="l" defTabSz="914354" rtl="0" eaLnBrk="1" latinLnBrk="0" hangingPunct="1">
              <a:lnSpc>
                <a:spcPct val="90000"/>
              </a:lnSpc>
              <a:spcBef>
                <a:spcPts val="500"/>
              </a:spcBef>
              <a:buFont typeface="Arial" panose="020B0604020202020204" pitchFamily="34" charset="0"/>
              <a:buChar char="•"/>
              <a:defRPr lang="en-US" sz="1800" kern="1200" dirty="0" smtClean="0">
                <a:solidFill>
                  <a:schemeClr val="tx1">
                    <a:lumMod val="75000"/>
                    <a:lumOff val="25000"/>
                  </a:schemeClr>
                </a:solidFill>
                <a:effectLst/>
                <a:latin typeface="Arial"/>
                <a:ea typeface="Roboto Light" panose="02000000000000000000" pitchFamily="2" charset="0"/>
                <a:cs typeface="Arial"/>
              </a:defRPr>
            </a:lvl3pPr>
            <a:lvl4pPr marL="1600120" indent="-228589" algn="l" defTabSz="914354" rtl="0" eaLnBrk="1" latinLnBrk="0" hangingPunct="1">
              <a:lnSpc>
                <a:spcPct val="90000"/>
              </a:lnSpc>
              <a:spcBef>
                <a:spcPts val="500"/>
              </a:spcBef>
              <a:buFont typeface="Arial" panose="020B0604020202020204" pitchFamily="34" charset="0"/>
              <a:buChar char="•"/>
              <a:defRPr lang="en-US" sz="1600" kern="1200" dirty="0" smtClean="0">
                <a:solidFill>
                  <a:schemeClr val="tx1">
                    <a:lumMod val="75000"/>
                    <a:lumOff val="25000"/>
                  </a:schemeClr>
                </a:solidFill>
                <a:effectLst/>
                <a:latin typeface="Arial"/>
                <a:ea typeface="Roboto Light" panose="02000000000000000000" pitchFamily="2" charset="0"/>
                <a:cs typeface="Arial"/>
              </a:defRPr>
            </a:lvl4pPr>
            <a:lvl5pPr marL="2057298" indent="-228589" algn="l" defTabSz="914354" rtl="0" eaLnBrk="1" latinLnBrk="0" hangingPunct="1">
              <a:lnSpc>
                <a:spcPct val="90000"/>
              </a:lnSpc>
              <a:spcBef>
                <a:spcPts val="500"/>
              </a:spcBef>
              <a:buFont typeface="Arial" panose="020B0604020202020204" pitchFamily="34" charset="0"/>
              <a:buChar char="•"/>
              <a:defRPr lang="en-US" sz="1600" kern="1200" dirty="0">
                <a:solidFill>
                  <a:schemeClr val="tx1">
                    <a:lumMod val="75000"/>
                    <a:lumOff val="25000"/>
                  </a:schemeClr>
                </a:solidFill>
                <a:effectLst/>
                <a:latin typeface="Arial"/>
                <a:ea typeface="Roboto Light" panose="02000000000000000000" pitchFamily="2" charset="0"/>
                <a:cs typeface="Arial"/>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20" dirty="0">
                <a:solidFill>
                  <a:schemeClr val="tx1"/>
                </a:solidFill>
              </a:rPr>
              <a:t>We observe 5 possible business models</a:t>
            </a:r>
          </a:p>
          <a:p>
            <a:pPr marL="0" indent="0">
              <a:buNone/>
            </a:pPr>
            <a:endParaRPr lang="en-US" sz="2020" b="1" dirty="0">
              <a:solidFill>
                <a:schemeClr val="tx1"/>
              </a:solidFill>
            </a:endParaRPr>
          </a:p>
        </p:txBody>
      </p:sp>
      <p:sp>
        <p:nvSpPr>
          <p:cNvPr id="75" name="Rectangle 74"/>
          <p:cNvSpPr/>
          <p:nvPr/>
        </p:nvSpPr>
        <p:spPr>
          <a:xfrm>
            <a:off x="1201102" y="1183897"/>
            <a:ext cx="2683366" cy="263598"/>
          </a:xfrm>
          <a:prstGeom prst="rect">
            <a:avLst/>
          </a:prstGeom>
        </p:spPr>
        <p:txBody>
          <a:bodyPr wrap="square">
            <a:spAutoFit/>
          </a:bodyPr>
          <a:lstStyle/>
          <a:p>
            <a:pPr lvl="0"/>
            <a:r>
              <a:rPr lang="en-GB" sz="1113" b="1" dirty="0">
                <a:solidFill>
                  <a:srgbClr val="5C5C5C"/>
                </a:solidFill>
              </a:rPr>
              <a:t>Description and key characteristics</a:t>
            </a:r>
          </a:p>
        </p:txBody>
      </p:sp>
      <p:sp>
        <p:nvSpPr>
          <p:cNvPr id="77" name="Rectangle 76"/>
          <p:cNvSpPr/>
          <p:nvPr/>
        </p:nvSpPr>
        <p:spPr>
          <a:xfrm>
            <a:off x="6790727" y="1183897"/>
            <a:ext cx="2054192" cy="263598"/>
          </a:xfrm>
          <a:prstGeom prst="rect">
            <a:avLst/>
          </a:prstGeom>
        </p:spPr>
        <p:txBody>
          <a:bodyPr wrap="square">
            <a:spAutoFit/>
          </a:bodyPr>
          <a:lstStyle/>
          <a:p>
            <a:pPr lvl="0"/>
            <a:r>
              <a:rPr lang="en-GB" sz="1113" b="1" dirty="0">
                <a:solidFill>
                  <a:srgbClr val="5C5C5C"/>
                </a:solidFill>
              </a:rPr>
              <a:t>Examples of stakeholders</a:t>
            </a:r>
          </a:p>
        </p:txBody>
      </p:sp>
      <p:sp>
        <p:nvSpPr>
          <p:cNvPr id="78" name="Rectangle 77"/>
          <p:cNvSpPr/>
          <p:nvPr/>
        </p:nvSpPr>
        <p:spPr>
          <a:xfrm>
            <a:off x="4410806" y="1183897"/>
            <a:ext cx="2054192" cy="263598"/>
          </a:xfrm>
          <a:prstGeom prst="rect">
            <a:avLst/>
          </a:prstGeom>
        </p:spPr>
        <p:txBody>
          <a:bodyPr wrap="square">
            <a:spAutoFit/>
          </a:bodyPr>
          <a:lstStyle/>
          <a:p>
            <a:pPr lvl="0"/>
            <a:r>
              <a:rPr lang="en-GB" sz="1113" b="1" dirty="0">
                <a:solidFill>
                  <a:srgbClr val="5C5C5C"/>
                </a:solidFill>
              </a:rPr>
              <a:t>Long term view</a:t>
            </a:r>
          </a:p>
        </p:txBody>
      </p:sp>
      <p:cxnSp>
        <p:nvCxnSpPr>
          <p:cNvPr id="8" name="Straight Connector 7"/>
          <p:cNvCxnSpPr/>
          <p:nvPr/>
        </p:nvCxnSpPr>
        <p:spPr>
          <a:xfrm flipV="1">
            <a:off x="1201102" y="1479932"/>
            <a:ext cx="303898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410805" y="1479933"/>
            <a:ext cx="223656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790727" y="1479933"/>
            <a:ext cx="223656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201102" y="1539521"/>
            <a:ext cx="3038987" cy="1119922"/>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Telecom operators develop their own algorithms and use their own data to compute key aggregates</a:t>
            </a:r>
          </a:p>
          <a:p>
            <a:pPr marL="159003" indent="-159003">
              <a:buFont typeface="Arial" panose="020B0604020202020204" pitchFamily="34" charset="0"/>
              <a:buChar char="•"/>
            </a:pPr>
            <a:r>
              <a:rPr lang="en-GB" sz="1113" dirty="0">
                <a:solidFill>
                  <a:srgbClr val="5C5C5C"/>
                </a:solidFill>
              </a:rPr>
              <a:t>These aggregates are “sold” and eventually integrated into tools for end-users</a:t>
            </a:r>
          </a:p>
        </p:txBody>
      </p:sp>
      <p:sp>
        <p:nvSpPr>
          <p:cNvPr id="82" name="Rectangle 81"/>
          <p:cNvSpPr/>
          <p:nvPr/>
        </p:nvSpPr>
        <p:spPr>
          <a:xfrm>
            <a:off x="6790727" y="1539522"/>
            <a:ext cx="2054192" cy="434863"/>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Orange, Telefonica, </a:t>
            </a:r>
            <a:r>
              <a:rPr lang="en-GB" sz="1113" dirty="0" err="1">
                <a:solidFill>
                  <a:srgbClr val="5C5C5C"/>
                </a:solidFill>
              </a:rPr>
              <a:t>Proximus</a:t>
            </a:r>
            <a:endParaRPr lang="en-GB" sz="1113" dirty="0">
              <a:solidFill>
                <a:srgbClr val="5C5C5C"/>
              </a:solidFill>
            </a:endParaRPr>
          </a:p>
        </p:txBody>
      </p:sp>
      <p:sp>
        <p:nvSpPr>
          <p:cNvPr id="83" name="Rectangle 82"/>
          <p:cNvSpPr/>
          <p:nvPr/>
        </p:nvSpPr>
        <p:spPr>
          <a:xfrm>
            <a:off x="4410805" y="1539522"/>
            <a:ext cx="2236561" cy="1291187"/>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Commercialization of data from the telecom operators</a:t>
            </a:r>
          </a:p>
          <a:p>
            <a:pPr marL="159003" indent="-159003">
              <a:buFont typeface="Arial" panose="020B0604020202020204" pitchFamily="34" charset="0"/>
              <a:buChar char="•"/>
            </a:pPr>
            <a:r>
              <a:rPr lang="en-GB" sz="1113" dirty="0">
                <a:solidFill>
                  <a:srgbClr val="5C5C5C"/>
                </a:solidFill>
              </a:rPr>
              <a:t>Limitation will come from the lack of capacity to integrate other external data sources and need to understand each end-user proper dynamics</a:t>
            </a:r>
          </a:p>
        </p:txBody>
      </p:sp>
      <p:sp>
        <p:nvSpPr>
          <p:cNvPr id="84" name="Rectangle 83"/>
          <p:cNvSpPr/>
          <p:nvPr/>
        </p:nvSpPr>
        <p:spPr>
          <a:xfrm>
            <a:off x="1201102" y="2854731"/>
            <a:ext cx="3038987" cy="777392"/>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Telecom operators send data to end-users. </a:t>
            </a:r>
          </a:p>
          <a:p>
            <a:pPr marL="159003" indent="-159003">
              <a:buFont typeface="Arial" panose="020B0604020202020204" pitchFamily="34" charset="0"/>
              <a:buChar char="•"/>
            </a:pPr>
            <a:r>
              <a:rPr lang="en-GB" sz="1113" dirty="0">
                <a:solidFill>
                  <a:srgbClr val="5C5C5C"/>
                </a:solidFill>
              </a:rPr>
              <a:t>The end-users then develop their own algorithms and tools</a:t>
            </a:r>
          </a:p>
        </p:txBody>
      </p:sp>
      <p:sp>
        <p:nvSpPr>
          <p:cNvPr id="85" name="Rectangle 84"/>
          <p:cNvSpPr/>
          <p:nvPr/>
        </p:nvSpPr>
        <p:spPr>
          <a:xfrm>
            <a:off x="6790727" y="2854731"/>
            <a:ext cx="2054192" cy="777392"/>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Ad-hoc analyses in case of natural disaster, research projects (e.g. Orange with D4D)</a:t>
            </a:r>
          </a:p>
        </p:txBody>
      </p:sp>
      <p:sp>
        <p:nvSpPr>
          <p:cNvPr id="86" name="Rectangle 85"/>
          <p:cNvSpPr/>
          <p:nvPr/>
        </p:nvSpPr>
        <p:spPr>
          <a:xfrm>
            <a:off x="4410806" y="2854731"/>
            <a:ext cx="2054192" cy="434863"/>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Difficult to scale up as risks are too high</a:t>
            </a:r>
          </a:p>
        </p:txBody>
      </p:sp>
      <p:sp>
        <p:nvSpPr>
          <p:cNvPr id="87" name="Rectangle 86"/>
          <p:cNvSpPr/>
          <p:nvPr/>
        </p:nvSpPr>
        <p:spPr>
          <a:xfrm>
            <a:off x="1201102" y="3641069"/>
            <a:ext cx="3038987" cy="1291187"/>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Private or public party hosting individual data</a:t>
            </a:r>
          </a:p>
          <a:p>
            <a:pPr marL="159003" indent="-159003">
              <a:buFont typeface="Arial" panose="020B0604020202020204" pitchFamily="34" charset="0"/>
              <a:buChar char="•"/>
            </a:pPr>
            <a:r>
              <a:rPr lang="en-GB" sz="1113" dirty="0">
                <a:solidFill>
                  <a:srgbClr val="5C5C5C"/>
                </a:solidFill>
              </a:rPr>
              <a:t>Private or public party hosting aggregated data</a:t>
            </a:r>
          </a:p>
          <a:p>
            <a:pPr marL="159003" indent="-159003">
              <a:buFont typeface="Arial" panose="020B0604020202020204" pitchFamily="34" charset="0"/>
              <a:buChar char="•"/>
            </a:pPr>
            <a:r>
              <a:rPr lang="en-GB" sz="1113" dirty="0">
                <a:solidFill>
                  <a:srgbClr val="5C5C5C"/>
                </a:solidFill>
              </a:rPr>
              <a:t>Need to invest in setting up the governance, e.g. standard data format, access</a:t>
            </a:r>
          </a:p>
        </p:txBody>
      </p:sp>
      <p:sp>
        <p:nvSpPr>
          <p:cNvPr id="88" name="Rectangle 87"/>
          <p:cNvSpPr/>
          <p:nvPr/>
        </p:nvSpPr>
        <p:spPr>
          <a:xfrm>
            <a:off x="6790727" y="3641069"/>
            <a:ext cx="2054192" cy="606128"/>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Some players (e.g. RIA) go into that direction but very early stage</a:t>
            </a:r>
          </a:p>
        </p:txBody>
      </p:sp>
      <p:sp>
        <p:nvSpPr>
          <p:cNvPr id="89" name="Rectangle 88"/>
          <p:cNvSpPr/>
          <p:nvPr/>
        </p:nvSpPr>
        <p:spPr>
          <a:xfrm>
            <a:off x="4410805" y="3641069"/>
            <a:ext cx="2379921" cy="1291187"/>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Difficult to scale up for hosting individual data due to risk</a:t>
            </a:r>
          </a:p>
          <a:p>
            <a:pPr marL="159003" indent="-159003">
              <a:buFont typeface="Arial" panose="020B0604020202020204" pitchFamily="34" charset="0"/>
              <a:buChar char="•"/>
            </a:pPr>
            <a:r>
              <a:rPr lang="en-GB" sz="1113" b="1" dirty="0">
                <a:solidFill>
                  <a:srgbClr val="5C5C5C"/>
                </a:solidFill>
              </a:rPr>
              <a:t>Allow broad access to aggregated data for research or commercial purposes</a:t>
            </a:r>
          </a:p>
          <a:p>
            <a:pPr marL="159003" indent="-159003">
              <a:buFont typeface="Arial" panose="020B0604020202020204" pitchFamily="34" charset="0"/>
              <a:buChar char="•"/>
            </a:pPr>
            <a:r>
              <a:rPr lang="en-GB" sz="1113" b="1" dirty="0">
                <a:solidFill>
                  <a:srgbClr val="5C5C5C"/>
                </a:solidFill>
              </a:rPr>
              <a:t>Ultimately, it is a platform offering aggregated data</a:t>
            </a:r>
          </a:p>
        </p:txBody>
      </p:sp>
      <p:sp>
        <p:nvSpPr>
          <p:cNvPr id="90" name="Rectangle 89"/>
          <p:cNvSpPr/>
          <p:nvPr/>
        </p:nvSpPr>
        <p:spPr>
          <a:xfrm>
            <a:off x="1201102" y="4930910"/>
            <a:ext cx="3038987" cy="606128"/>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Private company access telecom data and develop and install their algorithms within the operator systems</a:t>
            </a:r>
          </a:p>
        </p:txBody>
      </p:sp>
      <p:sp>
        <p:nvSpPr>
          <p:cNvPr id="91" name="Rectangle 90"/>
          <p:cNvSpPr/>
          <p:nvPr/>
        </p:nvSpPr>
        <p:spPr>
          <a:xfrm>
            <a:off x="6790727" y="4930910"/>
            <a:ext cx="2054192" cy="263598"/>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RIA, </a:t>
            </a:r>
            <a:r>
              <a:rPr lang="en-GB" sz="1113" dirty="0" err="1">
                <a:solidFill>
                  <a:srgbClr val="5C5C5C"/>
                </a:solidFill>
              </a:rPr>
              <a:t>Flowminder</a:t>
            </a:r>
            <a:endParaRPr lang="en-GB" sz="1113" dirty="0">
              <a:solidFill>
                <a:srgbClr val="5C5C5C"/>
              </a:solidFill>
            </a:endParaRPr>
          </a:p>
        </p:txBody>
      </p:sp>
      <p:sp>
        <p:nvSpPr>
          <p:cNvPr id="92" name="Rectangle 91"/>
          <p:cNvSpPr/>
          <p:nvPr/>
        </p:nvSpPr>
        <p:spPr>
          <a:xfrm>
            <a:off x="4410806" y="4930910"/>
            <a:ext cx="2379920" cy="948658"/>
          </a:xfrm>
          <a:prstGeom prst="rect">
            <a:avLst/>
          </a:prstGeom>
        </p:spPr>
        <p:txBody>
          <a:bodyPr wrap="square">
            <a:spAutoFit/>
          </a:bodyPr>
          <a:lstStyle/>
          <a:p>
            <a:pPr marL="159003" indent="-159003">
              <a:buFont typeface="Arial" panose="020B0604020202020204" pitchFamily="34" charset="0"/>
              <a:buChar char="•"/>
            </a:pPr>
            <a:r>
              <a:rPr lang="en-GB" sz="1113" b="1" dirty="0">
                <a:solidFill>
                  <a:srgbClr val="5C5C5C"/>
                </a:solidFill>
              </a:rPr>
              <a:t>Allow broad access to aggregated data for research or commercial purposes</a:t>
            </a:r>
          </a:p>
          <a:p>
            <a:pPr marL="159003" indent="-159003">
              <a:buFont typeface="Arial" panose="020B0604020202020204" pitchFamily="34" charset="0"/>
              <a:buChar char="•"/>
            </a:pPr>
            <a:r>
              <a:rPr lang="en-GB" sz="1113" b="1" dirty="0">
                <a:solidFill>
                  <a:srgbClr val="5C5C5C"/>
                </a:solidFill>
              </a:rPr>
              <a:t>Ultimately, it is a platform offering aggregated data</a:t>
            </a:r>
          </a:p>
        </p:txBody>
      </p:sp>
      <p:sp>
        <p:nvSpPr>
          <p:cNvPr id="93" name="Rectangle 92"/>
          <p:cNvSpPr/>
          <p:nvPr/>
        </p:nvSpPr>
        <p:spPr>
          <a:xfrm>
            <a:off x="1201102" y="5837773"/>
            <a:ext cx="3038987" cy="606128"/>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Develop </a:t>
            </a:r>
            <a:r>
              <a:rPr lang="en-US" sz="1113" dirty="0">
                <a:solidFill>
                  <a:srgbClr val="5C5C5C"/>
                </a:solidFill>
              </a:rPr>
              <a:t>publicly available algorithms and allow any stakeholder to connect them to their available data</a:t>
            </a:r>
            <a:endParaRPr lang="en-GB" sz="1113" dirty="0">
              <a:solidFill>
                <a:srgbClr val="5C5C5C"/>
              </a:solidFill>
            </a:endParaRPr>
          </a:p>
        </p:txBody>
      </p:sp>
      <p:sp>
        <p:nvSpPr>
          <p:cNvPr id="94" name="Rectangle 93"/>
          <p:cNvSpPr/>
          <p:nvPr/>
        </p:nvSpPr>
        <p:spPr>
          <a:xfrm>
            <a:off x="6790727" y="5837773"/>
            <a:ext cx="2054192" cy="606128"/>
          </a:xfrm>
          <a:prstGeom prst="rect">
            <a:avLst/>
          </a:prstGeom>
        </p:spPr>
        <p:txBody>
          <a:bodyPr wrap="square">
            <a:spAutoFit/>
          </a:bodyPr>
          <a:lstStyle/>
          <a:p>
            <a:pPr marL="159003" indent="-159003">
              <a:buFont typeface="Arial" panose="020B0604020202020204" pitchFamily="34" charset="0"/>
              <a:buChar char="•"/>
            </a:pPr>
            <a:r>
              <a:rPr lang="en-GB" sz="1113" dirty="0">
                <a:solidFill>
                  <a:srgbClr val="5C5C5C"/>
                </a:solidFill>
              </a:rPr>
              <a:t>OPAL, e.g. Orange, universities/research </a:t>
            </a:r>
            <a:r>
              <a:rPr lang="en-GB" sz="1113" dirty="0" err="1">
                <a:solidFill>
                  <a:srgbClr val="5C5C5C"/>
                </a:solidFill>
              </a:rPr>
              <a:t>insitutes</a:t>
            </a:r>
            <a:endParaRPr lang="en-GB" sz="1113" dirty="0">
              <a:solidFill>
                <a:srgbClr val="5C5C5C"/>
              </a:solidFill>
            </a:endParaRPr>
          </a:p>
        </p:txBody>
      </p:sp>
      <p:sp>
        <p:nvSpPr>
          <p:cNvPr id="95" name="Rectangle 94"/>
          <p:cNvSpPr/>
          <p:nvPr/>
        </p:nvSpPr>
        <p:spPr>
          <a:xfrm>
            <a:off x="4410805" y="5837773"/>
            <a:ext cx="2236561" cy="777392"/>
          </a:xfrm>
          <a:prstGeom prst="rect">
            <a:avLst/>
          </a:prstGeom>
        </p:spPr>
        <p:txBody>
          <a:bodyPr wrap="square">
            <a:spAutoFit/>
          </a:bodyPr>
          <a:lstStyle/>
          <a:p>
            <a:pPr marL="159003" indent="-159003">
              <a:buFont typeface="Arial" panose="020B0604020202020204" pitchFamily="34" charset="0"/>
              <a:buChar char="•"/>
            </a:pPr>
            <a:r>
              <a:rPr lang="en-GB" sz="1113" b="1" dirty="0">
                <a:solidFill>
                  <a:srgbClr val="5C5C5C"/>
                </a:solidFill>
              </a:rPr>
              <a:t>Allow broad access to 1</a:t>
            </a:r>
            <a:r>
              <a:rPr lang="en-GB" sz="1113" b="1" baseline="30000" dirty="0">
                <a:solidFill>
                  <a:srgbClr val="5C5C5C"/>
                </a:solidFill>
              </a:rPr>
              <a:t>st</a:t>
            </a:r>
            <a:r>
              <a:rPr lang="en-GB" sz="1113" b="1" dirty="0">
                <a:solidFill>
                  <a:srgbClr val="5C5C5C"/>
                </a:solidFill>
              </a:rPr>
              <a:t> layer algorithms</a:t>
            </a:r>
          </a:p>
          <a:p>
            <a:pPr marL="159003" indent="-159003">
              <a:buFont typeface="Arial" panose="020B0604020202020204" pitchFamily="34" charset="0"/>
              <a:buChar char="•"/>
            </a:pPr>
            <a:r>
              <a:rPr lang="en-GB" sz="1113" b="1" dirty="0">
                <a:solidFill>
                  <a:srgbClr val="5C5C5C"/>
                </a:solidFill>
              </a:rPr>
              <a:t>Ultimately, it is a platform of algorithms</a:t>
            </a:r>
          </a:p>
        </p:txBody>
      </p:sp>
      <p:sp>
        <p:nvSpPr>
          <p:cNvPr id="96" name="Rectangle 95"/>
          <p:cNvSpPr/>
          <p:nvPr/>
        </p:nvSpPr>
        <p:spPr>
          <a:xfrm>
            <a:off x="8544011" y="552857"/>
            <a:ext cx="396249" cy="234065"/>
          </a:xfrm>
          <a:prstGeom prst="rect">
            <a:avLst/>
          </a:prstGeom>
          <a:solidFill>
            <a:schemeClr val="bg1">
              <a:lumMod val="8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97" name="Rectangle 32"/>
          <p:cNvSpPr/>
          <p:nvPr/>
        </p:nvSpPr>
        <p:spPr>
          <a:xfrm>
            <a:off x="5981719" y="508956"/>
            <a:ext cx="2534937" cy="377667"/>
          </a:xfrm>
          <a:prstGeom prst="rect">
            <a:avLst/>
          </a:prstGeom>
        </p:spPr>
        <p:txBody>
          <a:bodyPr wrap="square">
            <a:spAutoFit/>
          </a:bodyPr>
          <a:lstStyle/>
          <a:p>
            <a:pPr lvl="0" algn="r"/>
            <a:r>
              <a:rPr lang="en-GB" sz="927" dirty="0">
                <a:solidFill>
                  <a:srgbClr val="5C5C5C"/>
                </a:solidFill>
              </a:rPr>
              <a:t>Business models with highest potential for scale-up and requiring initial external funding</a:t>
            </a:r>
          </a:p>
        </p:txBody>
      </p:sp>
    </p:spTree>
    <p:extLst>
      <p:ext uri="{BB962C8B-B14F-4D97-AF65-F5344CB8AC3E}">
        <p14:creationId xmlns:p14="http://schemas.microsoft.com/office/powerpoint/2010/main" val="1370888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490222" y="1959009"/>
            <a:ext cx="1935292" cy="888688"/>
          </a:xfrm>
          <a:prstGeom prst="homePlate">
            <a:avLst>
              <a:gd name="adj" fmla="val 2893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graphicFrame>
        <p:nvGraphicFramePr>
          <p:cNvPr id="24" name="Object 23" hidden="1"/>
          <p:cNvGraphicFramePr>
            <a:graphicFrameLocks noChangeAspect="1"/>
          </p:cNvGraphicFramePr>
          <p:nvPr>
            <p:custDataLst>
              <p:tags r:id="rId2"/>
            </p:custDataLst>
            <p:extLst/>
          </p:nvPr>
        </p:nvGraphicFramePr>
        <p:xfrm>
          <a:off x="1473" y="250405"/>
          <a:ext cx="1472" cy="1472"/>
        </p:xfrm>
        <a:graphic>
          <a:graphicData uri="http://schemas.openxmlformats.org/presentationml/2006/ole">
            <mc:AlternateContent xmlns:mc="http://schemas.openxmlformats.org/markup-compatibility/2006">
              <mc:Choice xmlns:v="urn:schemas-microsoft-com:vml" Requires="v">
                <p:oleObj spid="_x0000_s28688"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473" y="250405"/>
                        <a:ext cx="1472" cy="1472"/>
                      </a:xfrm>
                      <a:prstGeom prst="rect">
                        <a:avLst/>
                      </a:prstGeom>
                    </p:spPr>
                  </p:pic>
                </p:oleObj>
              </mc:Fallback>
            </mc:AlternateContent>
          </a:graphicData>
        </a:graphic>
      </p:graphicFrame>
      <p:sp>
        <p:nvSpPr>
          <p:cNvPr id="2" name="Text Placeholder 1"/>
          <p:cNvSpPr>
            <a:spLocks noGrp="1"/>
          </p:cNvSpPr>
          <p:nvPr>
            <p:ph type="body" sz="quarter" idx="14"/>
          </p:nvPr>
        </p:nvSpPr>
        <p:spPr>
          <a:xfrm>
            <a:off x="359092" y="454567"/>
            <a:ext cx="8436763" cy="266464"/>
          </a:xfrm>
        </p:spPr>
        <p:txBody>
          <a:bodyPr>
            <a:noAutofit/>
          </a:bodyPr>
          <a:lstStyle/>
          <a:p>
            <a:r>
              <a:rPr lang="en-US" sz="2020" dirty="0" smtClean="0">
                <a:solidFill>
                  <a:schemeClr val="tx1"/>
                </a:solidFill>
              </a:rPr>
              <a:t>What criteria to use to set up business models?</a:t>
            </a:r>
            <a:endParaRPr lang="en-US" sz="2020" b="1" dirty="0">
              <a:solidFill>
                <a:schemeClr val="tx1"/>
              </a:solidFill>
            </a:endParaRPr>
          </a:p>
        </p:txBody>
      </p:sp>
      <p:sp>
        <p:nvSpPr>
          <p:cNvPr id="34" name="TextBox 33"/>
          <p:cNvSpPr txBox="1"/>
          <p:nvPr/>
        </p:nvSpPr>
        <p:spPr>
          <a:xfrm>
            <a:off x="571861" y="2015172"/>
            <a:ext cx="1441631" cy="691536"/>
          </a:xfrm>
          <a:prstGeom prst="rect">
            <a:avLst/>
          </a:prstGeom>
          <a:noFill/>
        </p:spPr>
        <p:txBody>
          <a:bodyPr wrap="square" rtlCol="0" anchor="ctr">
            <a:spAutoFit/>
          </a:bodyPr>
          <a:lstStyle/>
          <a:p>
            <a:pPr>
              <a:spcAft>
                <a:spcPts val="556"/>
              </a:spcAft>
            </a:pPr>
            <a:r>
              <a:rPr lang="en-US" sz="1298" b="1" dirty="0"/>
              <a:t>Maximize the value generated for the society</a:t>
            </a:r>
            <a:endParaRPr lang="en-US" sz="1298" dirty="0"/>
          </a:p>
        </p:txBody>
      </p:sp>
      <p:sp>
        <p:nvSpPr>
          <p:cNvPr id="40" name="TextBox 39"/>
          <p:cNvSpPr txBox="1"/>
          <p:nvPr/>
        </p:nvSpPr>
        <p:spPr>
          <a:xfrm>
            <a:off x="2614399" y="1303498"/>
            <a:ext cx="1963075" cy="491801"/>
          </a:xfrm>
          <a:prstGeom prst="rect">
            <a:avLst/>
          </a:prstGeom>
          <a:noFill/>
        </p:spPr>
        <p:txBody>
          <a:bodyPr wrap="square" rtlCol="0" anchor="ctr">
            <a:spAutoFit/>
          </a:bodyPr>
          <a:lstStyle/>
          <a:p>
            <a:pPr>
              <a:spcAft>
                <a:spcPts val="556"/>
              </a:spcAft>
            </a:pPr>
            <a:r>
              <a:rPr lang="en-US" sz="1298" b="1" dirty="0"/>
              <a:t>Key elements and questions</a:t>
            </a:r>
            <a:endParaRPr lang="en-US" sz="1298" dirty="0"/>
          </a:p>
        </p:txBody>
      </p:sp>
      <p:cxnSp>
        <p:nvCxnSpPr>
          <p:cNvPr id="18" name="Straight Connector 17"/>
          <p:cNvCxnSpPr/>
          <p:nvPr/>
        </p:nvCxnSpPr>
        <p:spPr>
          <a:xfrm>
            <a:off x="2614399" y="1837607"/>
            <a:ext cx="63125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entagon 19"/>
          <p:cNvSpPr/>
          <p:nvPr/>
        </p:nvSpPr>
        <p:spPr>
          <a:xfrm>
            <a:off x="490222" y="3171769"/>
            <a:ext cx="1935292" cy="888688"/>
          </a:xfrm>
          <a:prstGeom prst="homePlate">
            <a:avLst>
              <a:gd name="adj" fmla="val 2893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21" name="TextBox 20"/>
          <p:cNvSpPr txBox="1"/>
          <p:nvPr/>
        </p:nvSpPr>
        <p:spPr>
          <a:xfrm>
            <a:off x="571861" y="3464135"/>
            <a:ext cx="1653046" cy="292068"/>
          </a:xfrm>
          <a:prstGeom prst="rect">
            <a:avLst/>
          </a:prstGeom>
          <a:noFill/>
        </p:spPr>
        <p:txBody>
          <a:bodyPr wrap="square" rtlCol="0" anchor="ctr">
            <a:spAutoFit/>
          </a:bodyPr>
          <a:lstStyle/>
          <a:p>
            <a:pPr>
              <a:spcAft>
                <a:spcPts val="556"/>
              </a:spcAft>
            </a:pPr>
            <a:r>
              <a:rPr lang="en-US" sz="1298" b="1" dirty="0"/>
              <a:t>Limit the risks</a:t>
            </a:r>
            <a:endParaRPr lang="en-US" sz="1298" dirty="0"/>
          </a:p>
        </p:txBody>
      </p:sp>
      <p:sp>
        <p:nvSpPr>
          <p:cNvPr id="22" name="Pentagon 21"/>
          <p:cNvSpPr/>
          <p:nvPr/>
        </p:nvSpPr>
        <p:spPr>
          <a:xfrm>
            <a:off x="490222" y="4311577"/>
            <a:ext cx="1935292" cy="888688"/>
          </a:xfrm>
          <a:prstGeom prst="homePlate">
            <a:avLst>
              <a:gd name="adj" fmla="val 2893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23" name="TextBox 22"/>
          <p:cNvSpPr txBox="1"/>
          <p:nvPr/>
        </p:nvSpPr>
        <p:spPr>
          <a:xfrm>
            <a:off x="571861" y="4404210"/>
            <a:ext cx="1653046" cy="691536"/>
          </a:xfrm>
          <a:prstGeom prst="rect">
            <a:avLst/>
          </a:prstGeom>
          <a:noFill/>
        </p:spPr>
        <p:txBody>
          <a:bodyPr wrap="square" rtlCol="0" anchor="ctr">
            <a:spAutoFit/>
          </a:bodyPr>
          <a:lstStyle/>
          <a:p>
            <a:pPr>
              <a:spcAft>
                <a:spcPts val="556"/>
              </a:spcAft>
            </a:pPr>
            <a:r>
              <a:rPr lang="en-US" sz="1298" b="1" dirty="0"/>
              <a:t>Build on and complement existing initiatives</a:t>
            </a:r>
            <a:endParaRPr lang="en-US" sz="1298" dirty="0"/>
          </a:p>
        </p:txBody>
      </p:sp>
      <p:sp>
        <p:nvSpPr>
          <p:cNvPr id="25" name="Pentagon 24"/>
          <p:cNvSpPr/>
          <p:nvPr/>
        </p:nvSpPr>
        <p:spPr>
          <a:xfrm>
            <a:off x="490222" y="5414913"/>
            <a:ext cx="1935292" cy="888688"/>
          </a:xfrm>
          <a:prstGeom prst="homePlate">
            <a:avLst>
              <a:gd name="adj" fmla="val 2893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26" name="TextBox 25"/>
          <p:cNvSpPr txBox="1"/>
          <p:nvPr/>
        </p:nvSpPr>
        <p:spPr>
          <a:xfrm>
            <a:off x="571861" y="5507546"/>
            <a:ext cx="1653046" cy="691536"/>
          </a:xfrm>
          <a:prstGeom prst="rect">
            <a:avLst/>
          </a:prstGeom>
          <a:noFill/>
        </p:spPr>
        <p:txBody>
          <a:bodyPr wrap="square" rtlCol="0" anchor="ctr">
            <a:spAutoFit/>
          </a:bodyPr>
          <a:lstStyle/>
          <a:p>
            <a:pPr>
              <a:spcAft>
                <a:spcPts val="556"/>
              </a:spcAft>
            </a:pPr>
            <a:r>
              <a:rPr lang="en-US" sz="1298" b="1" dirty="0"/>
              <a:t>Focus on key structuring elements</a:t>
            </a:r>
            <a:endParaRPr lang="en-US" sz="1298" dirty="0"/>
          </a:p>
        </p:txBody>
      </p:sp>
      <p:sp>
        <p:nvSpPr>
          <p:cNvPr id="27" name="TextBox 26"/>
          <p:cNvSpPr txBox="1"/>
          <p:nvPr/>
        </p:nvSpPr>
        <p:spPr>
          <a:xfrm>
            <a:off x="2678229" y="1952969"/>
            <a:ext cx="6248756" cy="768480"/>
          </a:xfrm>
          <a:prstGeom prst="rect">
            <a:avLst/>
          </a:prstGeom>
          <a:noFill/>
        </p:spPr>
        <p:txBody>
          <a:bodyPr wrap="square" rtlCol="0" anchor="ctr">
            <a:spAutoFit/>
          </a:bodyPr>
          <a:lstStyle/>
          <a:p>
            <a:pPr marL="265005" indent="-265005">
              <a:spcAft>
                <a:spcPts val="556"/>
              </a:spcAft>
              <a:buFont typeface="Arial" panose="020B0604020202020204" pitchFamily="34" charset="0"/>
              <a:buChar char="•"/>
            </a:pPr>
            <a:r>
              <a:rPr lang="en-US" sz="1298" dirty="0"/>
              <a:t>How to foster scale and adoption by the end-users?</a:t>
            </a:r>
          </a:p>
          <a:p>
            <a:pPr marL="265005" indent="-265005">
              <a:spcAft>
                <a:spcPts val="556"/>
              </a:spcAft>
              <a:buFont typeface="Arial" panose="020B0604020202020204" pitchFamily="34" charset="0"/>
              <a:buChar char="•"/>
            </a:pPr>
            <a:r>
              <a:rPr lang="en-US" sz="1298" dirty="0"/>
              <a:t>What are the elements of the value chain that are critical to create scale and maximize impact?</a:t>
            </a:r>
          </a:p>
        </p:txBody>
      </p:sp>
      <p:sp>
        <p:nvSpPr>
          <p:cNvPr id="28" name="TextBox 27"/>
          <p:cNvSpPr txBox="1"/>
          <p:nvPr/>
        </p:nvSpPr>
        <p:spPr>
          <a:xfrm>
            <a:off x="2678229" y="5506015"/>
            <a:ext cx="6248757" cy="1045158"/>
          </a:xfrm>
          <a:prstGeom prst="rect">
            <a:avLst/>
          </a:prstGeom>
          <a:noFill/>
        </p:spPr>
        <p:txBody>
          <a:bodyPr wrap="square" rtlCol="0" anchor="ctr">
            <a:spAutoFit/>
          </a:bodyPr>
          <a:lstStyle/>
          <a:p>
            <a:pPr marL="265005" indent="-265005">
              <a:spcAft>
                <a:spcPts val="556"/>
              </a:spcAft>
              <a:buFont typeface="Arial" panose="020B0604020202020204" pitchFamily="34" charset="0"/>
              <a:buChar char="•"/>
            </a:pPr>
            <a:r>
              <a:rPr lang="en-US" sz="1298" dirty="0"/>
              <a:t>What are the market failures?</a:t>
            </a:r>
          </a:p>
          <a:p>
            <a:pPr marL="265005" indent="-265005">
              <a:spcAft>
                <a:spcPts val="556"/>
              </a:spcAft>
              <a:buFont typeface="Arial" panose="020B0604020202020204" pitchFamily="34" charset="0"/>
              <a:buChar char="•"/>
            </a:pPr>
            <a:r>
              <a:rPr lang="en-US" sz="1298" dirty="0"/>
              <a:t>What are the elements of the value chain already covered by existing funders? </a:t>
            </a:r>
          </a:p>
          <a:p>
            <a:pPr marL="265005" indent="-265005">
              <a:spcAft>
                <a:spcPts val="556"/>
              </a:spcAft>
              <a:buFont typeface="Arial" panose="020B0604020202020204" pitchFamily="34" charset="0"/>
              <a:buChar char="•"/>
            </a:pPr>
            <a:r>
              <a:rPr lang="en-US" sz="1298" dirty="0"/>
              <a:t>What are the elements of the value chain that could be building blocks to create scale and maximize value?</a:t>
            </a:r>
          </a:p>
        </p:txBody>
      </p:sp>
      <p:sp>
        <p:nvSpPr>
          <p:cNvPr id="30" name="TextBox 29"/>
          <p:cNvSpPr txBox="1"/>
          <p:nvPr/>
        </p:nvSpPr>
        <p:spPr>
          <a:xfrm>
            <a:off x="2678229" y="3165728"/>
            <a:ext cx="6248756" cy="768480"/>
          </a:xfrm>
          <a:prstGeom prst="rect">
            <a:avLst/>
          </a:prstGeom>
          <a:noFill/>
        </p:spPr>
        <p:txBody>
          <a:bodyPr wrap="square" rtlCol="0" anchor="ctr">
            <a:spAutoFit/>
          </a:bodyPr>
          <a:lstStyle/>
          <a:p>
            <a:pPr marL="265005" indent="-265005">
              <a:spcAft>
                <a:spcPts val="556"/>
              </a:spcAft>
              <a:buFont typeface="Arial" panose="020B0604020202020204" pitchFamily="34" charset="0"/>
              <a:buChar char="•"/>
            </a:pPr>
            <a:r>
              <a:rPr lang="en-US" sz="1298" dirty="0"/>
              <a:t>What are the business models structurally limiting the risks of under-developing the market?</a:t>
            </a:r>
          </a:p>
          <a:p>
            <a:pPr marL="265005" indent="-265005">
              <a:spcAft>
                <a:spcPts val="556"/>
              </a:spcAft>
              <a:buFont typeface="Arial" panose="020B0604020202020204" pitchFamily="34" charset="0"/>
              <a:buChar char="•"/>
            </a:pPr>
            <a:r>
              <a:rPr lang="en-US" sz="1298" dirty="0"/>
              <a:t>What are the geographies and data sources allowing to reduce the risks? </a:t>
            </a:r>
          </a:p>
        </p:txBody>
      </p:sp>
      <p:sp>
        <p:nvSpPr>
          <p:cNvPr id="31" name="TextBox 30"/>
          <p:cNvSpPr txBox="1"/>
          <p:nvPr/>
        </p:nvSpPr>
        <p:spPr>
          <a:xfrm>
            <a:off x="2678229" y="4305570"/>
            <a:ext cx="6248756" cy="968214"/>
          </a:xfrm>
          <a:prstGeom prst="rect">
            <a:avLst/>
          </a:prstGeom>
          <a:noFill/>
        </p:spPr>
        <p:txBody>
          <a:bodyPr wrap="square" rtlCol="0" anchor="ctr">
            <a:spAutoFit/>
          </a:bodyPr>
          <a:lstStyle/>
          <a:p>
            <a:pPr marL="265005" indent="-265005">
              <a:spcAft>
                <a:spcPts val="556"/>
              </a:spcAft>
              <a:buFont typeface="Arial" panose="020B0604020202020204" pitchFamily="34" charset="0"/>
              <a:buChar char="•"/>
            </a:pPr>
            <a:r>
              <a:rPr lang="en-US" sz="1298" dirty="0"/>
              <a:t>What are the elements of the value chain which are already covered by existing funders?</a:t>
            </a:r>
          </a:p>
          <a:p>
            <a:pPr marL="265005" indent="-265005">
              <a:spcAft>
                <a:spcPts val="556"/>
              </a:spcAft>
              <a:buFont typeface="Arial" panose="020B0604020202020204" pitchFamily="34" charset="0"/>
              <a:buChar char="•"/>
            </a:pPr>
            <a:r>
              <a:rPr lang="en-US" sz="1298" dirty="0"/>
              <a:t>What are the business models which are already running, avoiding to start from scratch?</a:t>
            </a:r>
          </a:p>
        </p:txBody>
      </p:sp>
    </p:spTree>
    <p:extLst>
      <p:ext uri="{BB962C8B-B14F-4D97-AF65-F5344CB8AC3E}">
        <p14:creationId xmlns:p14="http://schemas.microsoft.com/office/powerpoint/2010/main" val="2616205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473" y="250405"/>
          <a:ext cx="1472" cy="1472"/>
        </p:xfrm>
        <a:graphic>
          <a:graphicData uri="http://schemas.openxmlformats.org/presentationml/2006/ole">
            <mc:AlternateContent xmlns:mc="http://schemas.openxmlformats.org/markup-compatibility/2006">
              <mc:Choice xmlns:v="urn:schemas-microsoft-com:vml" Requires="v">
                <p:oleObj spid="_x0000_s32781"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473" y="250405"/>
                        <a:ext cx="1472" cy="1472"/>
                      </a:xfrm>
                      <a:prstGeom prst="rect">
                        <a:avLst/>
                      </a:prstGeom>
                    </p:spPr>
                  </p:pic>
                </p:oleObj>
              </mc:Fallback>
            </mc:AlternateContent>
          </a:graphicData>
        </a:graphic>
      </p:graphicFrame>
      <p:sp>
        <p:nvSpPr>
          <p:cNvPr id="2" name="Text Placeholder 1"/>
          <p:cNvSpPr>
            <a:spLocks noGrp="1"/>
          </p:cNvSpPr>
          <p:nvPr>
            <p:ph type="body" sz="quarter" idx="14"/>
          </p:nvPr>
        </p:nvSpPr>
        <p:spPr>
          <a:xfrm>
            <a:off x="386313" y="455665"/>
            <a:ext cx="8217269" cy="287323"/>
          </a:xfrm>
        </p:spPr>
        <p:txBody>
          <a:bodyPr>
            <a:noAutofit/>
          </a:bodyPr>
          <a:lstStyle/>
          <a:p>
            <a:r>
              <a:rPr lang="en-US" sz="2020" dirty="0" smtClean="0">
                <a:solidFill>
                  <a:srgbClr val="000000"/>
                </a:solidFill>
              </a:rPr>
              <a:t>Covering a large part of the value chain but will need to focus </a:t>
            </a:r>
            <a:endParaRPr lang="en-US" sz="2020" b="1" dirty="0">
              <a:solidFill>
                <a:srgbClr val="000000"/>
              </a:solidFill>
            </a:endParaRPr>
          </a:p>
        </p:txBody>
      </p:sp>
      <p:sp>
        <p:nvSpPr>
          <p:cNvPr id="3" name="Slide Number Placeholder 2"/>
          <p:cNvSpPr>
            <a:spLocks noGrp="1"/>
          </p:cNvSpPr>
          <p:nvPr>
            <p:ph type="sldNum" sz="quarter" idx="12"/>
          </p:nvPr>
        </p:nvSpPr>
        <p:spPr/>
        <p:txBody>
          <a:bodyPr/>
          <a:lstStyle/>
          <a:p>
            <a:fld id="{FCEE2C88-6C8F-484D-AF69-578F576B1F44}" type="slidenum">
              <a:rPr lang="en-US" smtClean="0"/>
              <a:pPr/>
              <a:t>22</a:t>
            </a:fld>
            <a:endParaRPr lang="en-US" dirty="0"/>
          </a:p>
        </p:txBody>
      </p:sp>
      <p:sp>
        <p:nvSpPr>
          <p:cNvPr id="6" name="TextBox 5"/>
          <p:cNvSpPr txBox="1"/>
          <p:nvPr/>
        </p:nvSpPr>
        <p:spPr>
          <a:xfrm>
            <a:off x="271381" y="1732020"/>
            <a:ext cx="1441631" cy="968214"/>
          </a:xfrm>
          <a:prstGeom prst="rect">
            <a:avLst/>
          </a:prstGeom>
          <a:noFill/>
        </p:spPr>
        <p:txBody>
          <a:bodyPr wrap="square" rtlCol="0" anchor="ctr">
            <a:spAutoFit/>
          </a:bodyPr>
          <a:lstStyle/>
          <a:p>
            <a:pPr>
              <a:spcAft>
                <a:spcPts val="556"/>
              </a:spcAft>
            </a:pPr>
            <a:r>
              <a:rPr lang="en-US" sz="1298" b="1" dirty="0"/>
              <a:t>Data generation</a:t>
            </a:r>
          </a:p>
          <a:p>
            <a:pPr>
              <a:spcAft>
                <a:spcPts val="556"/>
              </a:spcAft>
            </a:pPr>
            <a:r>
              <a:rPr lang="en-US" sz="1298" dirty="0"/>
              <a:t>Existing or guided data generation</a:t>
            </a:r>
            <a:endParaRPr lang="en-US" sz="1298" b="1" dirty="0"/>
          </a:p>
        </p:txBody>
      </p:sp>
      <p:sp>
        <p:nvSpPr>
          <p:cNvPr id="7" name="Chevron 6"/>
          <p:cNvSpPr/>
          <p:nvPr/>
        </p:nvSpPr>
        <p:spPr>
          <a:xfrm>
            <a:off x="3838397" y="1898118"/>
            <a:ext cx="337882" cy="636014"/>
          </a:xfrm>
          <a:prstGeom prst="chevron">
            <a:avLst>
              <a:gd name="adj" fmla="val 100000"/>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dirty="0">
              <a:solidFill>
                <a:schemeClr val="tx1"/>
              </a:solidFill>
            </a:endParaRPr>
          </a:p>
        </p:txBody>
      </p:sp>
      <p:sp>
        <p:nvSpPr>
          <p:cNvPr id="8" name="TextBox 7"/>
          <p:cNvSpPr txBox="1"/>
          <p:nvPr/>
        </p:nvSpPr>
        <p:spPr>
          <a:xfrm>
            <a:off x="2324527" y="1831887"/>
            <a:ext cx="1441631" cy="768480"/>
          </a:xfrm>
          <a:prstGeom prst="rect">
            <a:avLst/>
          </a:prstGeom>
          <a:noFill/>
        </p:spPr>
        <p:txBody>
          <a:bodyPr wrap="square" rtlCol="0" anchor="ctr">
            <a:spAutoFit/>
          </a:bodyPr>
          <a:lstStyle/>
          <a:p>
            <a:pPr algn="ctr">
              <a:spcAft>
                <a:spcPts val="556"/>
              </a:spcAft>
            </a:pPr>
            <a:r>
              <a:rPr lang="en-US" sz="1298" b="1" dirty="0"/>
              <a:t>Aggregation</a:t>
            </a:r>
          </a:p>
          <a:p>
            <a:pPr algn="ctr">
              <a:spcAft>
                <a:spcPts val="556"/>
              </a:spcAft>
            </a:pPr>
            <a:r>
              <a:rPr lang="en-US" sz="1298" dirty="0"/>
              <a:t>Sourcing, 1st layer algorithms</a:t>
            </a:r>
          </a:p>
        </p:txBody>
      </p:sp>
      <p:sp>
        <p:nvSpPr>
          <p:cNvPr id="9" name="Chevron 8"/>
          <p:cNvSpPr/>
          <p:nvPr/>
        </p:nvSpPr>
        <p:spPr>
          <a:xfrm>
            <a:off x="5423340" y="1898118"/>
            <a:ext cx="337882" cy="636014"/>
          </a:xfrm>
          <a:prstGeom prst="chevron">
            <a:avLst>
              <a:gd name="adj" fmla="val 100000"/>
            </a:avLst>
          </a:prstGeom>
          <a:ln>
            <a:solidFill>
              <a:srgbClr val="EA6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dirty="0">
              <a:solidFill>
                <a:schemeClr val="tx1"/>
              </a:solidFill>
            </a:endParaRPr>
          </a:p>
        </p:txBody>
      </p:sp>
      <p:sp>
        <p:nvSpPr>
          <p:cNvPr id="10" name="TextBox 9"/>
          <p:cNvSpPr txBox="1"/>
          <p:nvPr/>
        </p:nvSpPr>
        <p:spPr>
          <a:xfrm>
            <a:off x="4184818" y="1784732"/>
            <a:ext cx="1375299" cy="1045158"/>
          </a:xfrm>
          <a:prstGeom prst="rect">
            <a:avLst/>
          </a:prstGeom>
          <a:noFill/>
        </p:spPr>
        <p:txBody>
          <a:bodyPr wrap="square" rtlCol="0" anchor="ctr">
            <a:spAutoFit/>
          </a:bodyPr>
          <a:lstStyle/>
          <a:p>
            <a:pPr algn="ctr">
              <a:spcAft>
                <a:spcPts val="556"/>
              </a:spcAft>
            </a:pPr>
            <a:r>
              <a:rPr lang="en-US" sz="1298" b="1" dirty="0"/>
              <a:t>Design</a:t>
            </a:r>
          </a:p>
          <a:p>
            <a:pPr algn="ctr">
              <a:spcAft>
                <a:spcPts val="556"/>
              </a:spcAft>
            </a:pPr>
            <a:r>
              <a:rPr lang="en-US" sz="1298" dirty="0"/>
              <a:t>Single analyses and app design</a:t>
            </a:r>
            <a:endParaRPr lang="en-US" sz="1298" b="1" dirty="0"/>
          </a:p>
          <a:p>
            <a:pPr algn="ctr">
              <a:spcAft>
                <a:spcPts val="556"/>
              </a:spcAft>
            </a:pPr>
            <a:endParaRPr lang="en-US" sz="1298" dirty="0"/>
          </a:p>
        </p:txBody>
      </p:sp>
      <p:sp>
        <p:nvSpPr>
          <p:cNvPr id="11" name="TextBox 10"/>
          <p:cNvSpPr txBox="1"/>
          <p:nvPr/>
        </p:nvSpPr>
        <p:spPr>
          <a:xfrm>
            <a:off x="5891312" y="1984459"/>
            <a:ext cx="1441631" cy="463332"/>
          </a:xfrm>
          <a:prstGeom prst="rect">
            <a:avLst/>
          </a:prstGeom>
          <a:noFill/>
        </p:spPr>
        <p:txBody>
          <a:bodyPr wrap="square" rtlCol="0" anchor="ctr">
            <a:spAutoFit/>
          </a:bodyPr>
          <a:lstStyle/>
          <a:p>
            <a:r>
              <a:rPr lang="en-US" sz="1298" b="1" dirty="0"/>
              <a:t>Development</a:t>
            </a:r>
          </a:p>
          <a:p>
            <a:r>
              <a:rPr lang="en-US" sz="1113" dirty="0"/>
              <a:t>MVPs, Products</a:t>
            </a:r>
          </a:p>
        </p:txBody>
      </p:sp>
      <p:sp>
        <p:nvSpPr>
          <p:cNvPr id="12" name="Chevron 11"/>
          <p:cNvSpPr/>
          <p:nvPr/>
        </p:nvSpPr>
        <p:spPr>
          <a:xfrm>
            <a:off x="7128190" y="1898118"/>
            <a:ext cx="337882" cy="636014"/>
          </a:xfrm>
          <a:prstGeom prst="chevron">
            <a:avLst>
              <a:gd name="adj" fmla="val 100000"/>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dirty="0">
              <a:solidFill>
                <a:schemeClr val="tx1"/>
              </a:solidFill>
            </a:endParaRPr>
          </a:p>
        </p:txBody>
      </p:sp>
      <p:sp>
        <p:nvSpPr>
          <p:cNvPr id="13" name="TextBox 12"/>
          <p:cNvSpPr txBox="1"/>
          <p:nvPr/>
        </p:nvSpPr>
        <p:spPr>
          <a:xfrm>
            <a:off x="7566804" y="1898827"/>
            <a:ext cx="1441631" cy="634597"/>
          </a:xfrm>
          <a:prstGeom prst="rect">
            <a:avLst/>
          </a:prstGeom>
          <a:noFill/>
        </p:spPr>
        <p:txBody>
          <a:bodyPr wrap="square" rtlCol="0" anchor="ctr">
            <a:spAutoFit/>
          </a:bodyPr>
          <a:lstStyle/>
          <a:p>
            <a:r>
              <a:rPr lang="en-US" sz="1298" b="1" dirty="0"/>
              <a:t>Implementation</a:t>
            </a:r>
          </a:p>
          <a:p>
            <a:r>
              <a:rPr lang="en-US" sz="1113" dirty="0"/>
              <a:t>From Deployment to Support</a:t>
            </a:r>
          </a:p>
        </p:txBody>
      </p:sp>
      <p:sp>
        <p:nvSpPr>
          <p:cNvPr id="14" name="TextBox 13"/>
          <p:cNvSpPr txBox="1"/>
          <p:nvPr/>
        </p:nvSpPr>
        <p:spPr>
          <a:xfrm>
            <a:off x="207553" y="2780827"/>
            <a:ext cx="1619890" cy="3841436"/>
          </a:xfrm>
          <a:prstGeom prst="rect">
            <a:avLst/>
          </a:prstGeom>
          <a:noFill/>
        </p:spPr>
        <p:txBody>
          <a:bodyPr wrap="square" lIns="0" rIns="84802" rtlCol="0" anchor="t">
            <a:spAutoFit/>
          </a:bodyPr>
          <a:lstStyle/>
          <a:p>
            <a:pPr marL="265005" indent="-265005">
              <a:spcAft>
                <a:spcPts val="556"/>
              </a:spcAft>
              <a:buFont typeface="Webdings" panose="05030102010509060703" pitchFamily="18" charset="2"/>
              <a:buChar char="4"/>
            </a:pPr>
            <a:r>
              <a:rPr lang="en-US" sz="1298" dirty="0"/>
              <a:t>Corporations and individuals generating streams of data (e.g. telecom, satellite, health records, </a:t>
            </a:r>
            <a:r>
              <a:rPr lang="en-US" sz="1298" dirty="0" err="1"/>
              <a:t>etc</a:t>
            </a:r>
            <a:r>
              <a:rPr lang="en-US" sz="1298" dirty="0"/>
              <a:t>)</a:t>
            </a:r>
          </a:p>
          <a:p>
            <a:pPr marL="265005" indent="-265005">
              <a:spcAft>
                <a:spcPts val="556"/>
              </a:spcAft>
              <a:buFont typeface="Webdings" panose="05030102010509060703" pitchFamily="18" charset="2"/>
              <a:buChar char="4"/>
            </a:pPr>
            <a:r>
              <a:rPr lang="en-US" sz="1298" dirty="0"/>
              <a:t>Apps to collect and generate data</a:t>
            </a:r>
          </a:p>
          <a:p>
            <a:pPr marL="265005" indent="-265005">
              <a:spcAft>
                <a:spcPts val="556"/>
              </a:spcAft>
              <a:buFont typeface="Webdings" panose="05030102010509060703" pitchFamily="18" charset="2"/>
              <a:buChar char="4"/>
            </a:pPr>
            <a:r>
              <a:rPr lang="en-US" sz="1298" dirty="0"/>
              <a:t>Requires stable data environment governance or capacity to collect data and develop and run apps</a:t>
            </a:r>
          </a:p>
        </p:txBody>
      </p:sp>
      <p:sp>
        <p:nvSpPr>
          <p:cNvPr id="19" name="TextBox 18"/>
          <p:cNvSpPr txBox="1"/>
          <p:nvPr/>
        </p:nvSpPr>
        <p:spPr>
          <a:xfrm>
            <a:off x="2270536" y="2780827"/>
            <a:ext cx="1535018" cy="3042500"/>
          </a:xfrm>
          <a:prstGeom prst="rect">
            <a:avLst/>
          </a:prstGeom>
          <a:noFill/>
        </p:spPr>
        <p:txBody>
          <a:bodyPr wrap="square" lIns="0" rIns="84802" rtlCol="0" anchor="t">
            <a:spAutoFit/>
          </a:bodyPr>
          <a:lstStyle/>
          <a:p>
            <a:pPr marL="265005" indent="-265005">
              <a:spcAft>
                <a:spcPts val="556"/>
              </a:spcAft>
              <a:buFont typeface="Webdings" panose="05030102010509060703" pitchFamily="18" charset="2"/>
              <a:buChar char="4"/>
            </a:pPr>
            <a:r>
              <a:rPr lang="en-US" sz="1298" dirty="0"/>
              <a:t>Merging different data sources</a:t>
            </a:r>
          </a:p>
          <a:p>
            <a:pPr marL="265005" indent="-265005">
              <a:spcAft>
                <a:spcPts val="556"/>
              </a:spcAft>
              <a:buFont typeface="Webdings" panose="05030102010509060703" pitchFamily="18" charset="2"/>
              <a:buChar char="4"/>
            </a:pPr>
            <a:r>
              <a:rPr lang="en-US" sz="1298" dirty="0"/>
              <a:t>Platforms transforming private data into workable aggregations </a:t>
            </a:r>
          </a:p>
          <a:p>
            <a:pPr marL="265005" indent="-265005">
              <a:spcAft>
                <a:spcPts val="556"/>
              </a:spcAft>
              <a:buFont typeface="Webdings" panose="05030102010509060703" pitchFamily="18" charset="2"/>
              <a:buChar char="4"/>
            </a:pPr>
            <a:r>
              <a:rPr lang="en-US" sz="1298" dirty="0"/>
              <a:t>Requires strong academic knowledge (e.g. algorithmic) and connection to data generators</a:t>
            </a:r>
          </a:p>
        </p:txBody>
      </p:sp>
      <p:sp>
        <p:nvSpPr>
          <p:cNvPr id="20" name="TextBox 19"/>
          <p:cNvSpPr txBox="1"/>
          <p:nvPr/>
        </p:nvSpPr>
        <p:spPr>
          <a:xfrm>
            <a:off x="4230196" y="2775050"/>
            <a:ext cx="1531027" cy="3319178"/>
          </a:xfrm>
          <a:prstGeom prst="rect">
            <a:avLst/>
          </a:prstGeom>
          <a:noFill/>
        </p:spPr>
        <p:txBody>
          <a:bodyPr wrap="square" lIns="0" rIns="84802" rtlCol="0" anchor="t">
            <a:spAutoFit/>
          </a:bodyPr>
          <a:lstStyle/>
          <a:p>
            <a:pPr marL="265005" indent="-265005">
              <a:spcAft>
                <a:spcPts val="556"/>
              </a:spcAft>
              <a:buFont typeface="Webdings" panose="05030102010509060703" pitchFamily="18" charset="2"/>
              <a:buChar char="4"/>
            </a:pPr>
            <a:r>
              <a:rPr lang="en-US" sz="1298" dirty="0"/>
              <a:t>Running analyses and identifying actual correlations</a:t>
            </a:r>
          </a:p>
          <a:p>
            <a:pPr marL="265005" indent="-265005">
              <a:spcAft>
                <a:spcPts val="556"/>
              </a:spcAft>
              <a:buFont typeface="Webdings" panose="05030102010509060703" pitchFamily="18" charset="2"/>
              <a:buChar char="4"/>
            </a:pPr>
            <a:r>
              <a:rPr lang="en-US" sz="1298" dirty="0"/>
              <a:t>Scoping and designing the apps </a:t>
            </a:r>
          </a:p>
          <a:p>
            <a:pPr marL="265005" indent="-265005">
              <a:spcAft>
                <a:spcPts val="556"/>
              </a:spcAft>
              <a:buFont typeface="Webdings" panose="05030102010509060703" pitchFamily="18" charset="2"/>
              <a:buChar char="4"/>
            </a:pPr>
            <a:r>
              <a:rPr lang="en-US" sz="1298" dirty="0"/>
              <a:t>Develop more advanced algorithms</a:t>
            </a:r>
          </a:p>
          <a:p>
            <a:pPr marL="265005" indent="-265005">
              <a:spcAft>
                <a:spcPts val="556"/>
              </a:spcAft>
              <a:buFont typeface="Webdings" panose="05030102010509060703" pitchFamily="18" charset="2"/>
              <a:buChar char="4"/>
            </a:pPr>
            <a:r>
              <a:rPr lang="en-US" sz="1298" dirty="0"/>
              <a:t>Requires strong industry dynamics understanding</a:t>
            </a:r>
          </a:p>
        </p:txBody>
      </p:sp>
      <p:sp>
        <p:nvSpPr>
          <p:cNvPr id="22" name="TextBox 21"/>
          <p:cNvSpPr txBox="1"/>
          <p:nvPr/>
        </p:nvSpPr>
        <p:spPr>
          <a:xfrm>
            <a:off x="7399125" y="2775050"/>
            <a:ext cx="1526433" cy="1966885"/>
          </a:xfrm>
          <a:prstGeom prst="rect">
            <a:avLst/>
          </a:prstGeom>
          <a:noFill/>
        </p:spPr>
        <p:txBody>
          <a:bodyPr wrap="square" lIns="0" rIns="84802" rtlCol="0" anchor="t">
            <a:spAutoFit/>
          </a:bodyPr>
          <a:lstStyle/>
          <a:p>
            <a:pPr marL="265005" indent="-265005">
              <a:spcAft>
                <a:spcPts val="556"/>
              </a:spcAft>
              <a:buFont typeface="Webdings" panose="05030102010509060703" pitchFamily="18" charset="2"/>
              <a:buChar char="4"/>
            </a:pPr>
            <a:r>
              <a:rPr lang="en-US" sz="1298" dirty="0"/>
              <a:t>Maintaining the application deployed for the end-users</a:t>
            </a:r>
          </a:p>
          <a:p>
            <a:pPr marL="265005" indent="-265005">
              <a:spcAft>
                <a:spcPts val="556"/>
              </a:spcAft>
              <a:buFont typeface="Webdings" panose="05030102010509060703" pitchFamily="18" charset="2"/>
              <a:buChar char="4"/>
            </a:pPr>
            <a:r>
              <a:rPr lang="en-US" sz="1298" dirty="0"/>
              <a:t>Supporting and helping the end-users in the usage of the tools</a:t>
            </a:r>
          </a:p>
        </p:txBody>
      </p:sp>
      <p:sp>
        <p:nvSpPr>
          <p:cNvPr id="26" name="TextBox 25"/>
          <p:cNvSpPr txBox="1"/>
          <p:nvPr/>
        </p:nvSpPr>
        <p:spPr>
          <a:xfrm>
            <a:off x="5773520" y="2775050"/>
            <a:ext cx="1711982" cy="2243563"/>
          </a:xfrm>
          <a:prstGeom prst="rect">
            <a:avLst/>
          </a:prstGeom>
          <a:noFill/>
        </p:spPr>
        <p:txBody>
          <a:bodyPr wrap="square" lIns="0" rIns="84802" rtlCol="0" anchor="t">
            <a:spAutoFit/>
          </a:bodyPr>
          <a:lstStyle/>
          <a:p>
            <a:pPr marL="265005" indent="-265005">
              <a:spcAft>
                <a:spcPts val="556"/>
              </a:spcAft>
              <a:buFont typeface="Webdings" panose="05030102010509060703" pitchFamily="18" charset="2"/>
              <a:buChar char="4"/>
            </a:pPr>
            <a:r>
              <a:rPr lang="en-US" sz="1298" dirty="0"/>
              <a:t>Developing and shipping the applications to the end-users</a:t>
            </a:r>
          </a:p>
          <a:p>
            <a:pPr marL="265005" indent="-265005">
              <a:spcAft>
                <a:spcPts val="556"/>
              </a:spcAft>
              <a:buFont typeface="Webdings" panose="05030102010509060703" pitchFamily="18" charset="2"/>
              <a:buChar char="4"/>
            </a:pPr>
            <a:r>
              <a:rPr lang="en-US" sz="1298" dirty="0"/>
              <a:t>Generally embeds the analytics transformations</a:t>
            </a:r>
          </a:p>
          <a:p>
            <a:pPr marL="265005" indent="-265005">
              <a:spcAft>
                <a:spcPts val="556"/>
              </a:spcAft>
              <a:buFont typeface="Webdings" panose="05030102010509060703" pitchFamily="18" charset="2"/>
              <a:buChar char="4"/>
            </a:pPr>
            <a:r>
              <a:rPr lang="en-US" sz="1298" dirty="0"/>
              <a:t>Requires strong software development skills</a:t>
            </a:r>
          </a:p>
        </p:txBody>
      </p:sp>
      <p:sp>
        <p:nvSpPr>
          <p:cNvPr id="28" name="Rectangle 27"/>
          <p:cNvSpPr/>
          <p:nvPr/>
        </p:nvSpPr>
        <p:spPr>
          <a:xfrm>
            <a:off x="1880206" y="1792120"/>
            <a:ext cx="544623" cy="85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5" name="Chevron 4"/>
          <p:cNvSpPr/>
          <p:nvPr/>
        </p:nvSpPr>
        <p:spPr>
          <a:xfrm>
            <a:off x="1880206" y="1898118"/>
            <a:ext cx="337882" cy="636014"/>
          </a:xfrm>
          <a:prstGeom prst="chevron">
            <a:avLst>
              <a:gd name="adj" fmla="val 100000"/>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dirty="0">
              <a:solidFill>
                <a:schemeClr val="tx1"/>
              </a:solidFill>
            </a:endParaRPr>
          </a:p>
        </p:txBody>
      </p:sp>
      <p:sp>
        <p:nvSpPr>
          <p:cNvPr id="15" name="Text Placeholder 14"/>
          <p:cNvSpPr>
            <a:spLocks noGrp="1"/>
          </p:cNvSpPr>
          <p:nvPr>
            <p:ph type="body" sz="quarter" idx="15"/>
          </p:nvPr>
        </p:nvSpPr>
        <p:spPr/>
        <p:txBody>
          <a:bodyPr/>
          <a:lstStyle/>
          <a:p>
            <a:endParaRPr lang="en-US" dirty="0"/>
          </a:p>
        </p:txBody>
      </p:sp>
      <p:sp>
        <p:nvSpPr>
          <p:cNvPr id="16" name="Rectangle 15"/>
          <p:cNvSpPr/>
          <p:nvPr/>
        </p:nvSpPr>
        <p:spPr>
          <a:xfrm>
            <a:off x="118540" y="1625823"/>
            <a:ext cx="1722131" cy="48548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30" name="Rectangle 29"/>
          <p:cNvSpPr/>
          <p:nvPr/>
        </p:nvSpPr>
        <p:spPr>
          <a:xfrm>
            <a:off x="2257623" y="1625823"/>
            <a:ext cx="1534174" cy="48548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31" name="Rectangle 30"/>
          <p:cNvSpPr/>
          <p:nvPr/>
        </p:nvSpPr>
        <p:spPr>
          <a:xfrm>
            <a:off x="4206014" y="1625823"/>
            <a:ext cx="4802421" cy="48548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8"/>
          </a:p>
        </p:txBody>
      </p:sp>
      <p:sp>
        <p:nvSpPr>
          <p:cNvPr id="32" name="TextBox 31"/>
          <p:cNvSpPr txBox="1"/>
          <p:nvPr/>
        </p:nvSpPr>
        <p:spPr>
          <a:xfrm>
            <a:off x="118539" y="1304140"/>
            <a:ext cx="1441631" cy="292068"/>
          </a:xfrm>
          <a:prstGeom prst="rect">
            <a:avLst/>
          </a:prstGeom>
          <a:noFill/>
        </p:spPr>
        <p:txBody>
          <a:bodyPr wrap="square" rtlCol="0" anchor="ctr">
            <a:spAutoFit/>
          </a:bodyPr>
          <a:lstStyle/>
          <a:p>
            <a:pPr>
              <a:spcAft>
                <a:spcPts val="556"/>
              </a:spcAft>
            </a:pPr>
            <a:r>
              <a:rPr lang="en-US" sz="1298" b="1" dirty="0"/>
              <a:t>Data</a:t>
            </a:r>
            <a:endParaRPr lang="en-US" sz="1298" dirty="0"/>
          </a:p>
        </p:txBody>
      </p:sp>
      <p:sp>
        <p:nvSpPr>
          <p:cNvPr id="33" name="TextBox 32"/>
          <p:cNvSpPr txBox="1"/>
          <p:nvPr/>
        </p:nvSpPr>
        <p:spPr>
          <a:xfrm>
            <a:off x="2249661" y="1304140"/>
            <a:ext cx="1441631" cy="292068"/>
          </a:xfrm>
          <a:prstGeom prst="rect">
            <a:avLst/>
          </a:prstGeom>
          <a:noFill/>
        </p:spPr>
        <p:txBody>
          <a:bodyPr wrap="square" rtlCol="0" anchor="ctr">
            <a:spAutoFit/>
          </a:bodyPr>
          <a:lstStyle/>
          <a:p>
            <a:pPr>
              <a:spcAft>
                <a:spcPts val="556"/>
              </a:spcAft>
            </a:pPr>
            <a:r>
              <a:rPr lang="en-US" sz="1298" b="1" dirty="0"/>
              <a:t>Platforms</a:t>
            </a:r>
            <a:endParaRPr lang="en-US" sz="1298" dirty="0"/>
          </a:p>
        </p:txBody>
      </p:sp>
      <p:sp>
        <p:nvSpPr>
          <p:cNvPr id="35" name="TextBox 34"/>
          <p:cNvSpPr txBox="1"/>
          <p:nvPr/>
        </p:nvSpPr>
        <p:spPr>
          <a:xfrm>
            <a:off x="4201013" y="1304140"/>
            <a:ext cx="1441631" cy="292068"/>
          </a:xfrm>
          <a:prstGeom prst="rect">
            <a:avLst/>
          </a:prstGeom>
          <a:noFill/>
        </p:spPr>
        <p:txBody>
          <a:bodyPr wrap="square" rtlCol="0" anchor="ctr">
            <a:spAutoFit/>
          </a:bodyPr>
          <a:lstStyle/>
          <a:p>
            <a:pPr>
              <a:spcAft>
                <a:spcPts val="556"/>
              </a:spcAft>
            </a:pPr>
            <a:r>
              <a:rPr lang="en-US" sz="1298" b="1" dirty="0"/>
              <a:t>Apps</a:t>
            </a:r>
            <a:endParaRPr lang="en-US" sz="1298" dirty="0"/>
          </a:p>
        </p:txBody>
      </p:sp>
    </p:spTree>
    <p:extLst>
      <p:ext uri="{BB962C8B-B14F-4D97-AF65-F5344CB8AC3E}">
        <p14:creationId xmlns:p14="http://schemas.microsoft.com/office/powerpoint/2010/main" val="2592623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333" y="4923475"/>
            <a:ext cx="4490262" cy="7809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7" name="Object 386" hidden="1"/>
          <p:cNvGraphicFramePr>
            <a:graphicFrameLocks noChangeAspect="1"/>
          </p:cNvGraphicFramePr>
          <p:nvPr>
            <p:custDataLst>
              <p:tags r:id="rId2"/>
            </p:custDataLst>
            <p:extLst/>
          </p:nvPr>
        </p:nvGraphicFramePr>
        <p:xfrm>
          <a:off x="100457" y="318924"/>
          <a:ext cx="1439" cy="1439"/>
        </p:xfrm>
        <a:graphic>
          <a:graphicData uri="http://schemas.openxmlformats.org/presentationml/2006/ole">
            <mc:AlternateContent xmlns:mc="http://schemas.openxmlformats.org/markup-compatibility/2006">
              <mc:Choice xmlns:v="urn:schemas-microsoft-com:vml" Requires="v">
                <p:oleObj spid="_x0000_s1948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00457" y="318924"/>
                        <a:ext cx="1439" cy="1439"/>
                      </a:xfrm>
                      <a:prstGeom prst="rect">
                        <a:avLst/>
                      </a:prstGeom>
                    </p:spPr>
                  </p:pic>
                </p:oleObj>
              </mc:Fallback>
            </mc:AlternateContent>
          </a:graphicData>
        </a:graphic>
      </p:graphicFrame>
      <p:sp>
        <p:nvSpPr>
          <p:cNvPr id="2" name="Title 1"/>
          <p:cNvSpPr>
            <a:spLocks noGrp="1"/>
          </p:cNvSpPr>
          <p:nvPr>
            <p:ph type="title"/>
          </p:nvPr>
        </p:nvSpPr>
        <p:spPr>
          <a:xfrm>
            <a:off x="255910" y="207208"/>
            <a:ext cx="8084817" cy="778098"/>
          </a:xfrm>
        </p:spPr>
        <p:txBody>
          <a:bodyPr/>
          <a:lstStyle/>
          <a:p>
            <a:r>
              <a:rPr lang="en-US" sz="2018" dirty="0">
                <a:solidFill>
                  <a:schemeClr val="tx1"/>
                </a:solidFill>
              </a:rPr>
              <a:t>B</a:t>
            </a:r>
            <a:r>
              <a:rPr lang="en-US" sz="2018" dirty="0" smtClean="0">
                <a:solidFill>
                  <a:schemeClr val="tx1"/>
                </a:solidFill>
              </a:rPr>
              <a:t>orn in Africa and leveraging a young and entrepreneurial approach</a:t>
            </a:r>
            <a:endParaRPr lang="fr-BE" sz="2018" i="1" dirty="0">
              <a:solidFill>
                <a:schemeClr val="tx1"/>
              </a:solidFill>
            </a:endParaRPr>
          </a:p>
        </p:txBody>
      </p:sp>
      <p:sp>
        <p:nvSpPr>
          <p:cNvPr id="3" name="Slide Number Placeholder 2"/>
          <p:cNvSpPr>
            <a:spLocks noGrp="1"/>
          </p:cNvSpPr>
          <p:nvPr>
            <p:ph type="sldNum" sz="quarter" idx="11"/>
          </p:nvPr>
        </p:nvSpPr>
        <p:spPr/>
        <p:txBody>
          <a:bodyPr/>
          <a:lstStyle/>
          <a:p>
            <a:pPr>
              <a:defRPr/>
            </a:pPr>
            <a:fld id="{AC6209E7-F422-4833-A3EF-1014CF7B7B34}" type="slidenum">
              <a:rPr lang="fr-BE" smtClean="0"/>
              <a:pPr>
                <a:defRPr/>
              </a:pPr>
              <a:t>3</a:t>
            </a:fld>
            <a:endParaRPr lang="fr-BE"/>
          </a:p>
        </p:txBody>
      </p:sp>
      <p:sp>
        <p:nvSpPr>
          <p:cNvPr id="9" name="ZoneTexte 365"/>
          <p:cNvSpPr txBox="1"/>
          <p:nvPr/>
        </p:nvSpPr>
        <p:spPr>
          <a:xfrm>
            <a:off x="271496" y="1120237"/>
            <a:ext cx="3998033" cy="610039"/>
          </a:xfrm>
          <a:prstGeom prst="rect">
            <a:avLst/>
          </a:prstGeom>
          <a:noFill/>
        </p:spPr>
        <p:txBody>
          <a:bodyPr wrap="square" rtlCol="0">
            <a:spAutoFit/>
          </a:bodyPr>
          <a:lstStyle/>
          <a:p>
            <a:pPr fontAlgn="base">
              <a:spcBef>
                <a:spcPct val="0"/>
              </a:spcBef>
              <a:spcAft>
                <a:spcPct val="0"/>
              </a:spcAft>
            </a:pPr>
            <a:r>
              <a:rPr lang="en-US" sz="1682" b="1" dirty="0"/>
              <a:t>Clients across the world </a:t>
            </a:r>
            <a:br>
              <a:rPr lang="en-US" sz="1682" b="1" dirty="0"/>
            </a:br>
            <a:r>
              <a:rPr lang="en-US" sz="1682" b="1" dirty="0"/>
              <a:t>reaching over </a:t>
            </a:r>
            <a:r>
              <a:rPr lang="en-US" sz="1682" b="1" dirty="0" smtClean="0"/>
              <a:t>400 </a:t>
            </a:r>
            <a:r>
              <a:rPr lang="en-US" sz="1682" b="1" dirty="0"/>
              <a:t>million </a:t>
            </a:r>
            <a:r>
              <a:rPr lang="en-US" sz="1682" b="1" dirty="0" smtClean="0"/>
              <a:t>people</a:t>
            </a:r>
            <a:endParaRPr lang="en-US" sz="1682" b="1" dirty="0"/>
          </a:p>
        </p:txBody>
      </p:sp>
      <p:grpSp>
        <p:nvGrpSpPr>
          <p:cNvPr id="11" name="Group 10"/>
          <p:cNvGrpSpPr/>
          <p:nvPr/>
        </p:nvGrpSpPr>
        <p:grpSpPr>
          <a:xfrm>
            <a:off x="285342" y="2320868"/>
            <a:ext cx="3782457" cy="1831738"/>
            <a:chOff x="4483693" y="2408821"/>
            <a:chExt cx="5195524" cy="2817439"/>
          </a:xfrm>
        </p:grpSpPr>
        <p:grpSp>
          <p:nvGrpSpPr>
            <p:cNvPr id="12" name="Group 8"/>
            <p:cNvGrpSpPr/>
            <p:nvPr/>
          </p:nvGrpSpPr>
          <p:grpSpPr>
            <a:xfrm>
              <a:off x="4483693" y="2408821"/>
              <a:ext cx="5195524" cy="2817439"/>
              <a:chOff x="4671577" y="3789040"/>
              <a:chExt cx="4771742" cy="2608968"/>
            </a:xfrm>
          </p:grpSpPr>
          <p:grpSp>
            <p:nvGrpSpPr>
              <p:cNvPr id="14" name="Group 13"/>
              <p:cNvGrpSpPr>
                <a:grpSpLocks/>
              </p:cNvGrpSpPr>
              <p:nvPr/>
            </p:nvGrpSpPr>
            <p:grpSpPr bwMode="auto">
              <a:xfrm>
                <a:off x="5453640" y="4037292"/>
                <a:ext cx="367884" cy="465821"/>
                <a:chOff x="1916" y="1640"/>
                <a:chExt cx="320" cy="360"/>
              </a:xfrm>
              <a:noFill/>
            </p:grpSpPr>
            <p:sp>
              <p:nvSpPr>
                <p:cNvPr id="356" name="Freeform 4"/>
                <p:cNvSpPr>
                  <a:spLocks/>
                </p:cNvSpPr>
                <p:nvPr/>
              </p:nvSpPr>
              <p:spPr bwMode="auto">
                <a:xfrm>
                  <a:off x="1916" y="1640"/>
                  <a:ext cx="80" cy="24"/>
                </a:xfrm>
                <a:custGeom>
                  <a:avLst/>
                  <a:gdLst>
                    <a:gd name="T0" fmla="*/ 0 w 80"/>
                    <a:gd name="T1" fmla="*/ 8 h 24"/>
                    <a:gd name="T2" fmla="*/ 32 w 80"/>
                    <a:gd name="T3" fmla="*/ 8 h 24"/>
                    <a:gd name="T4" fmla="*/ 40 w 80"/>
                    <a:gd name="T5" fmla="*/ 16 h 24"/>
                    <a:gd name="T6" fmla="*/ 0 w 80"/>
                    <a:gd name="T7" fmla="*/ 24 h 24"/>
                    <a:gd name="T8" fmla="*/ 16 w 80"/>
                    <a:gd name="T9" fmla="*/ 24 h 24"/>
                    <a:gd name="T10" fmla="*/ 40 w 80"/>
                    <a:gd name="T11" fmla="*/ 16 h 24"/>
                    <a:gd name="T12" fmla="*/ 24 w 80"/>
                    <a:gd name="T13" fmla="*/ 24 h 24"/>
                    <a:gd name="T14" fmla="*/ 48 w 80"/>
                    <a:gd name="T15" fmla="*/ 24 h 24"/>
                    <a:gd name="T16" fmla="*/ 48 w 80"/>
                    <a:gd name="T17" fmla="*/ 16 h 24"/>
                    <a:gd name="T18" fmla="*/ 64 w 80"/>
                    <a:gd name="T19" fmla="*/ 16 h 24"/>
                    <a:gd name="T20" fmla="*/ 80 w 80"/>
                    <a:gd name="T21" fmla="*/ 8 h 24"/>
                    <a:gd name="T22" fmla="*/ 48 w 80"/>
                    <a:gd name="T23" fmla="*/ 8 h 24"/>
                    <a:gd name="T24" fmla="*/ 72 w 80"/>
                    <a:gd name="T25" fmla="*/ 0 h 24"/>
                    <a:gd name="T26" fmla="*/ 64 w 80"/>
                    <a:gd name="T27" fmla="*/ 0 h 24"/>
                    <a:gd name="T28" fmla="*/ 0 w 80"/>
                    <a:gd name="T29" fmla="*/ 8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24"/>
                    <a:gd name="T47" fmla="*/ 80 w 8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24">
                      <a:moveTo>
                        <a:pt x="0" y="8"/>
                      </a:moveTo>
                      <a:lnTo>
                        <a:pt x="32" y="8"/>
                      </a:lnTo>
                      <a:lnTo>
                        <a:pt x="40" y="16"/>
                      </a:lnTo>
                      <a:lnTo>
                        <a:pt x="0" y="24"/>
                      </a:lnTo>
                      <a:lnTo>
                        <a:pt x="16" y="24"/>
                      </a:lnTo>
                      <a:lnTo>
                        <a:pt x="40" y="16"/>
                      </a:lnTo>
                      <a:lnTo>
                        <a:pt x="24" y="24"/>
                      </a:lnTo>
                      <a:lnTo>
                        <a:pt x="48" y="24"/>
                      </a:lnTo>
                      <a:lnTo>
                        <a:pt x="48" y="16"/>
                      </a:lnTo>
                      <a:lnTo>
                        <a:pt x="64" y="16"/>
                      </a:lnTo>
                      <a:lnTo>
                        <a:pt x="80" y="8"/>
                      </a:lnTo>
                      <a:lnTo>
                        <a:pt x="48" y="8"/>
                      </a:lnTo>
                      <a:lnTo>
                        <a:pt x="72" y="0"/>
                      </a:lnTo>
                      <a:lnTo>
                        <a:pt x="64" y="0"/>
                      </a:lnTo>
                      <a:lnTo>
                        <a:pt x="0" y="8"/>
                      </a:lnTo>
                      <a:close/>
                    </a:path>
                  </a:pathLst>
                </a:custGeom>
                <a:grpFill/>
                <a:ln w="1270">
                  <a:solidFill>
                    <a:schemeClr val="accent4"/>
                  </a:solidFill>
                  <a:round/>
                  <a:headEnd/>
                  <a:tailEnd/>
                </a:ln>
              </p:spPr>
              <p:txBody>
                <a:bodyPr/>
                <a:lstStyle/>
                <a:p>
                  <a:endParaRPr lang="en-US" sz="1682"/>
                </a:p>
              </p:txBody>
            </p:sp>
            <p:sp>
              <p:nvSpPr>
                <p:cNvPr id="357" name="Freeform 5"/>
                <p:cNvSpPr>
                  <a:spLocks/>
                </p:cNvSpPr>
                <p:nvPr/>
              </p:nvSpPr>
              <p:spPr bwMode="auto">
                <a:xfrm>
                  <a:off x="1932" y="1696"/>
                  <a:ext cx="88" cy="24"/>
                </a:xfrm>
                <a:custGeom>
                  <a:avLst/>
                  <a:gdLst>
                    <a:gd name="T0" fmla="*/ 88 w 88"/>
                    <a:gd name="T1" fmla="*/ 0 h 24"/>
                    <a:gd name="T2" fmla="*/ 48 w 88"/>
                    <a:gd name="T3" fmla="*/ 8 h 24"/>
                    <a:gd name="T4" fmla="*/ 32 w 88"/>
                    <a:gd name="T5" fmla="*/ 8 h 24"/>
                    <a:gd name="T6" fmla="*/ 32 w 88"/>
                    <a:gd name="T7" fmla="*/ 16 h 24"/>
                    <a:gd name="T8" fmla="*/ 8 w 88"/>
                    <a:gd name="T9" fmla="*/ 24 h 24"/>
                    <a:gd name="T10" fmla="*/ 0 w 88"/>
                    <a:gd name="T11" fmla="*/ 24 h 24"/>
                    <a:gd name="T12" fmla="*/ 8 w 88"/>
                    <a:gd name="T13" fmla="*/ 24 h 24"/>
                    <a:gd name="T14" fmla="*/ 32 w 88"/>
                    <a:gd name="T15" fmla="*/ 24 h 24"/>
                    <a:gd name="T16" fmla="*/ 64 w 88"/>
                    <a:gd name="T17" fmla="*/ 8 h 24"/>
                    <a:gd name="T18" fmla="*/ 88 w 88"/>
                    <a:gd name="T19" fmla="*/ 8 h 24"/>
                    <a:gd name="T20" fmla="*/ 88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88" y="0"/>
                      </a:moveTo>
                      <a:lnTo>
                        <a:pt x="48" y="8"/>
                      </a:lnTo>
                      <a:lnTo>
                        <a:pt x="32" y="8"/>
                      </a:lnTo>
                      <a:lnTo>
                        <a:pt x="32" y="16"/>
                      </a:lnTo>
                      <a:lnTo>
                        <a:pt x="8" y="24"/>
                      </a:lnTo>
                      <a:lnTo>
                        <a:pt x="0" y="24"/>
                      </a:lnTo>
                      <a:lnTo>
                        <a:pt x="8" y="24"/>
                      </a:lnTo>
                      <a:lnTo>
                        <a:pt x="32" y="24"/>
                      </a:lnTo>
                      <a:lnTo>
                        <a:pt x="64" y="8"/>
                      </a:lnTo>
                      <a:lnTo>
                        <a:pt x="88" y="8"/>
                      </a:lnTo>
                      <a:lnTo>
                        <a:pt x="88" y="0"/>
                      </a:lnTo>
                      <a:close/>
                    </a:path>
                  </a:pathLst>
                </a:custGeom>
                <a:grpFill/>
                <a:ln w="1270">
                  <a:solidFill>
                    <a:schemeClr val="accent4"/>
                  </a:solidFill>
                  <a:round/>
                  <a:headEnd/>
                  <a:tailEnd/>
                </a:ln>
              </p:spPr>
              <p:txBody>
                <a:bodyPr/>
                <a:lstStyle/>
                <a:p>
                  <a:endParaRPr lang="en-US" sz="1682"/>
                </a:p>
              </p:txBody>
            </p:sp>
            <p:sp>
              <p:nvSpPr>
                <p:cNvPr id="358" name="Freeform 6"/>
                <p:cNvSpPr>
                  <a:spLocks/>
                </p:cNvSpPr>
                <p:nvPr/>
              </p:nvSpPr>
              <p:spPr bwMode="auto">
                <a:xfrm>
                  <a:off x="1964" y="1736"/>
                  <a:ext cx="48" cy="16"/>
                </a:xfrm>
                <a:custGeom>
                  <a:avLst/>
                  <a:gdLst>
                    <a:gd name="T0" fmla="*/ 0 w 48"/>
                    <a:gd name="T1" fmla="*/ 16 h 16"/>
                    <a:gd name="T2" fmla="*/ 48 w 48"/>
                    <a:gd name="T3" fmla="*/ 8 h 16"/>
                    <a:gd name="T4" fmla="*/ 24 w 48"/>
                    <a:gd name="T5" fmla="*/ 0 h 16"/>
                    <a:gd name="T6" fmla="*/ 0 w 48"/>
                    <a:gd name="T7" fmla="*/ 16 h 16"/>
                    <a:gd name="T8" fmla="*/ 0 60000 65536"/>
                    <a:gd name="T9" fmla="*/ 0 60000 65536"/>
                    <a:gd name="T10" fmla="*/ 0 60000 65536"/>
                    <a:gd name="T11" fmla="*/ 0 60000 65536"/>
                    <a:gd name="T12" fmla="*/ 0 w 48"/>
                    <a:gd name="T13" fmla="*/ 0 h 16"/>
                    <a:gd name="T14" fmla="*/ 48 w 48"/>
                    <a:gd name="T15" fmla="*/ 16 h 16"/>
                  </a:gdLst>
                  <a:ahLst/>
                  <a:cxnLst>
                    <a:cxn ang="T8">
                      <a:pos x="T0" y="T1"/>
                    </a:cxn>
                    <a:cxn ang="T9">
                      <a:pos x="T2" y="T3"/>
                    </a:cxn>
                    <a:cxn ang="T10">
                      <a:pos x="T4" y="T5"/>
                    </a:cxn>
                    <a:cxn ang="T11">
                      <a:pos x="T6" y="T7"/>
                    </a:cxn>
                  </a:cxnLst>
                  <a:rect l="T12" t="T13" r="T14" b="T15"/>
                  <a:pathLst>
                    <a:path w="48" h="16">
                      <a:moveTo>
                        <a:pt x="0" y="16"/>
                      </a:moveTo>
                      <a:lnTo>
                        <a:pt x="48" y="8"/>
                      </a:lnTo>
                      <a:lnTo>
                        <a:pt x="24" y="0"/>
                      </a:lnTo>
                      <a:lnTo>
                        <a:pt x="0" y="16"/>
                      </a:lnTo>
                      <a:close/>
                    </a:path>
                  </a:pathLst>
                </a:custGeom>
                <a:grpFill/>
                <a:ln w="1270">
                  <a:solidFill>
                    <a:schemeClr val="accent4"/>
                  </a:solidFill>
                  <a:round/>
                  <a:headEnd/>
                  <a:tailEnd/>
                </a:ln>
              </p:spPr>
              <p:txBody>
                <a:bodyPr/>
                <a:lstStyle/>
                <a:p>
                  <a:endParaRPr lang="en-US" sz="1682"/>
                </a:p>
              </p:txBody>
            </p:sp>
            <p:sp>
              <p:nvSpPr>
                <p:cNvPr id="359" name="Freeform 7"/>
                <p:cNvSpPr>
                  <a:spLocks/>
                </p:cNvSpPr>
                <p:nvPr/>
              </p:nvSpPr>
              <p:spPr bwMode="auto">
                <a:xfrm>
                  <a:off x="2020" y="1760"/>
                  <a:ext cx="32" cy="24"/>
                </a:xfrm>
                <a:custGeom>
                  <a:avLst/>
                  <a:gdLst>
                    <a:gd name="T0" fmla="*/ 0 w 32"/>
                    <a:gd name="T1" fmla="*/ 24 h 24"/>
                    <a:gd name="T2" fmla="*/ 16 w 32"/>
                    <a:gd name="T3" fmla="*/ 24 h 24"/>
                    <a:gd name="T4" fmla="*/ 24 w 32"/>
                    <a:gd name="T5" fmla="*/ 8 h 24"/>
                    <a:gd name="T6" fmla="*/ 32 w 32"/>
                    <a:gd name="T7" fmla="*/ 8 h 24"/>
                    <a:gd name="T8" fmla="*/ 32 w 32"/>
                    <a:gd name="T9" fmla="*/ 0 h 24"/>
                    <a:gd name="T10" fmla="*/ 0 w 32"/>
                    <a:gd name="T11" fmla="*/ 24 h 24"/>
                    <a:gd name="T12" fmla="*/ 0 60000 65536"/>
                    <a:gd name="T13" fmla="*/ 0 60000 65536"/>
                    <a:gd name="T14" fmla="*/ 0 60000 65536"/>
                    <a:gd name="T15" fmla="*/ 0 60000 65536"/>
                    <a:gd name="T16" fmla="*/ 0 60000 65536"/>
                    <a:gd name="T17" fmla="*/ 0 60000 65536"/>
                    <a:gd name="T18" fmla="*/ 0 w 32"/>
                    <a:gd name="T19" fmla="*/ 0 h 24"/>
                    <a:gd name="T20" fmla="*/ 32 w 3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2" h="24">
                      <a:moveTo>
                        <a:pt x="0" y="24"/>
                      </a:moveTo>
                      <a:lnTo>
                        <a:pt x="16" y="24"/>
                      </a:lnTo>
                      <a:lnTo>
                        <a:pt x="24" y="8"/>
                      </a:lnTo>
                      <a:lnTo>
                        <a:pt x="32" y="8"/>
                      </a:lnTo>
                      <a:lnTo>
                        <a:pt x="32" y="0"/>
                      </a:lnTo>
                      <a:lnTo>
                        <a:pt x="0" y="24"/>
                      </a:lnTo>
                      <a:close/>
                    </a:path>
                  </a:pathLst>
                </a:custGeom>
                <a:grpFill/>
                <a:ln w="1270">
                  <a:solidFill>
                    <a:schemeClr val="accent4"/>
                  </a:solidFill>
                  <a:round/>
                  <a:headEnd/>
                  <a:tailEnd/>
                </a:ln>
              </p:spPr>
              <p:txBody>
                <a:bodyPr/>
                <a:lstStyle/>
                <a:p>
                  <a:endParaRPr lang="en-US" sz="1682"/>
                </a:p>
              </p:txBody>
            </p:sp>
            <p:sp>
              <p:nvSpPr>
                <p:cNvPr id="360" name="Freeform 8"/>
                <p:cNvSpPr>
                  <a:spLocks/>
                </p:cNvSpPr>
                <p:nvPr/>
              </p:nvSpPr>
              <p:spPr bwMode="auto">
                <a:xfrm>
                  <a:off x="2036" y="1824"/>
                  <a:ext cx="16" cy="48"/>
                </a:xfrm>
                <a:custGeom>
                  <a:avLst/>
                  <a:gdLst>
                    <a:gd name="T0" fmla="*/ 0 w 16"/>
                    <a:gd name="T1" fmla="*/ 8 h 48"/>
                    <a:gd name="T2" fmla="*/ 0 w 16"/>
                    <a:gd name="T3" fmla="*/ 24 h 48"/>
                    <a:gd name="T4" fmla="*/ 8 w 16"/>
                    <a:gd name="T5" fmla="*/ 24 h 48"/>
                    <a:gd name="T6" fmla="*/ 0 w 16"/>
                    <a:gd name="T7" fmla="*/ 32 h 48"/>
                    <a:gd name="T8" fmla="*/ 8 w 16"/>
                    <a:gd name="T9" fmla="*/ 32 h 48"/>
                    <a:gd name="T10" fmla="*/ 0 w 16"/>
                    <a:gd name="T11" fmla="*/ 48 h 48"/>
                    <a:gd name="T12" fmla="*/ 16 w 16"/>
                    <a:gd name="T13" fmla="*/ 32 h 48"/>
                    <a:gd name="T14" fmla="*/ 16 w 16"/>
                    <a:gd name="T15" fmla="*/ 0 h 48"/>
                    <a:gd name="T16" fmla="*/ 8 w 16"/>
                    <a:gd name="T17" fmla="*/ 0 h 48"/>
                    <a:gd name="T18" fmla="*/ 0 w 16"/>
                    <a:gd name="T19" fmla="*/ 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8"/>
                    <a:gd name="T32" fmla="*/ 16 w 1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8">
                      <a:moveTo>
                        <a:pt x="0" y="8"/>
                      </a:moveTo>
                      <a:lnTo>
                        <a:pt x="0" y="24"/>
                      </a:lnTo>
                      <a:lnTo>
                        <a:pt x="8" y="24"/>
                      </a:lnTo>
                      <a:lnTo>
                        <a:pt x="0" y="32"/>
                      </a:lnTo>
                      <a:lnTo>
                        <a:pt x="8" y="32"/>
                      </a:lnTo>
                      <a:lnTo>
                        <a:pt x="0" y="48"/>
                      </a:lnTo>
                      <a:lnTo>
                        <a:pt x="16" y="32"/>
                      </a:lnTo>
                      <a:lnTo>
                        <a:pt x="16" y="0"/>
                      </a:lnTo>
                      <a:lnTo>
                        <a:pt x="8" y="0"/>
                      </a:lnTo>
                      <a:lnTo>
                        <a:pt x="0" y="8"/>
                      </a:lnTo>
                      <a:close/>
                    </a:path>
                  </a:pathLst>
                </a:custGeom>
                <a:grpFill/>
                <a:ln w="1270">
                  <a:solidFill>
                    <a:schemeClr val="accent4"/>
                  </a:solidFill>
                  <a:round/>
                  <a:headEnd/>
                  <a:tailEnd/>
                </a:ln>
              </p:spPr>
              <p:txBody>
                <a:bodyPr/>
                <a:lstStyle/>
                <a:p>
                  <a:endParaRPr lang="en-US" sz="1682"/>
                </a:p>
              </p:txBody>
            </p:sp>
            <p:grpSp>
              <p:nvGrpSpPr>
                <p:cNvPr id="361" name="Group 9"/>
                <p:cNvGrpSpPr>
                  <a:grpSpLocks/>
                </p:cNvGrpSpPr>
                <p:nvPr/>
              </p:nvGrpSpPr>
              <p:grpSpPr bwMode="auto">
                <a:xfrm>
                  <a:off x="2060" y="1888"/>
                  <a:ext cx="176" cy="112"/>
                  <a:chOff x="2060" y="1888"/>
                  <a:chExt cx="176" cy="112"/>
                </a:xfrm>
                <a:grpFill/>
              </p:grpSpPr>
              <p:sp>
                <p:nvSpPr>
                  <p:cNvPr id="363" name="Freeform 10"/>
                  <p:cNvSpPr>
                    <a:spLocks/>
                  </p:cNvSpPr>
                  <p:nvPr/>
                </p:nvSpPr>
                <p:spPr bwMode="auto">
                  <a:xfrm>
                    <a:off x="2180" y="1960"/>
                    <a:ext cx="56" cy="16"/>
                  </a:xfrm>
                  <a:custGeom>
                    <a:avLst/>
                    <a:gdLst>
                      <a:gd name="T0" fmla="*/ 8 w 56"/>
                      <a:gd name="T1" fmla="*/ 16 h 16"/>
                      <a:gd name="T2" fmla="*/ 48 w 56"/>
                      <a:gd name="T3" fmla="*/ 16 h 16"/>
                      <a:gd name="T4" fmla="*/ 56 w 56"/>
                      <a:gd name="T5" fmla="*/ 0 h 16"/>
                      <a:gd name="T6" fmla="*/ 40 w 56"/>
                      <a:gd name="T7" fmla="*/ 8 h 16"/>
                      <a:gd name="T8" fmla="*/ 8 w 56"/>
                      <a:gd name="T9" fmla="*/ 8 h 16"/>
                      <a:gd name="T10" fmla="*/ 0 w 56"/>
                      <a:gd name="T11" fmla="*/ 16 h 16"/>
                      <a:gd name="T12" fmla="*/ 8 w 56"/>
                      <a:gd name="T13" fmla="*/ 16 h 16"/>
                      <a:gd name="T14" fmla="*/ 0 60000 65536"/>
                      <a:gd name="T15" fmla="*/ 0 60000 65536"/>
                      <a:gd name="T16" fmla="*/ 0 60000 65536"/>
                      <a:gd name="T17" fmla="*/ 0 60000 65536"/>
                      <a:gd name="T18" fmla="*/ 0 60000 65536"/>
                      <a:gd name="T19" fmla="*/ 0 60000 65536"/>
                      <a:gd name="T20" fmla="*/ 0 60000 65536"/>
                      <a:gd name="T21" fmla="*/ 0 w 56"/>
                      <a:gd name="T22" fmla="*/ 0 h 16"/>
                      <a:gd name="T23" fmla="*/ 56 w 5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6">
                        <a:moveTo>
                          <a:pt x="8" y="16"/>
                        </a:moveTo>
                        <a:lnTo>
                          <a:pt x="48" y="16"/>
                        </a:lnTo>
                        <a:lnTo>
                          <a:pt x="56" y="0"/>
                        </a:lnTo>
                        <a:lnTo>
                          <a:pt x="40" y="8"/>
                        </a:lnTo>
                        <a:lnTo>
                          <a:pt x="8" y="8"/>
                        </a:lnTo>
                        <a:lnTo>
                          <a:pt x="0" y="16"/>
                        </a:lnTo>
                        <a:lnTo>
                          <a:pt x="8" y="16"/>
                        </a:lnTo>
                        <a:close/>
                      </a:path>
                    </a:pathLst>
                  </a:custGeom>
                  <a:grpFill/>
                  <a:ln w="1270">
                    <a:solidFill>
                      <a:schemeClr val="accent4"/>
                    </a:solidFill>
                    <a:round/>
                    <a:headEnd/>
                    <a:tailEnd/>
                  </a:ln>
                </p:spPr>
                <p:txBody>
                  <a:bodyPr/>
                  <a:lstStyle/>
                  <a:p>
                    <a:endParaRPr lang="en-US" sz="1682"/>
                  </a:p>
                </p:txBody>
              </p:sp>
              <p:sp>
                <p:nvSpPr>
                  <p:cNvPr id="364" name="Freeform 11"/>
                  <p:cNvSpPr>
                    <a:spLocks/>
                  </p:cNvSpPr>
                  <p:nvPr/>
                </p:nvSpPr>
                <p:spPr bwMode="auto">
                  <a:xfrm>
                    <a:off x="2132" y="1984"/>
                    <a:ext cx="64" cy="16"/>
                  </a:xfrm>
                  <a:custGeom>
                    <a:avLst/>
                    <a:gdLst>
                      <a:gd name="T0" fmla="*/ 0 w 64"/>
                      <a:gd name="T1" fmla="*/ 16 h 16"/>
                      <a:gd name="T2" fmla="*/ 16 w 64"/>
                      <a:gd name="T3" fmla="*/ 16 h 16"/>
                      <a:gd name="T4" fmla="*/ 64 w 64"/>
                      <a:gd name="T5" fmla="*/ 0 h 16"/>
                      <a:gd name="T6" fmla="*/ 24 w 64"/>
                      <a:gd name="T7" fmla="*/ 0 h 16"/>
                      <a:gd name="T8" fmla="*/ 0 w 64"/>
                      <a:gd name="T9" fmla="*/ 16 h 16"/>
                      <a:gd name="T10" fmla="*/ 0 60000 65536"/>
                      <a:gd name="T11" fmla="*/ 0 60000 65536"/>
                      <a:gd name="T12" fmla="*/ 0 60000 65536"/>
                      <a:gd name="T13" fmla="*/ 0 60000 65536"/>
                      <a:gd name="T14" fmla="*/ 0 60000 65536"/>
                      <a:gd name="T15" fmla="*/ 0 w 64"/>
                      <a:gd name="T16" fmla="*/ 0 h 16"/>
                      <a:gd name="T17" fmla="*/ 64 w 64"/>
                      <a:gd name="T18" fmla="*/ 16 h 16"/>
                    </a:gdLst>
                    <a:ahLst/>
                    <a:cxnLst>
                      <a:cxn ang="T10">
                        <a:pos x="T0" y="T1"/>
                      </a:cxn>
                      <a:cxn ang="T11">
                        <a:pos x="T2" y="T3"/>
                      </a:cxn>
                      <a:cxn ang="T12">
                        <a:pos x="T4" y="T5"/>
                      </a:cxn>
                      <a:cxn ang="T13">
                        <a:pos x="T6" y="T7"/>
                      </a:cxn>
                      <a:cxn ang="T14">
                        <a:pos x="T8" y="T9"/>
                      </a:cxn>
                    </a:cxnLst>
                    <a:rect l="T15" t="T16" r="T17" b="T18"/>
                    <a:pathLst>
                      <a:path w="64" h="16">
                        <a:moveTo>
                          <a:pt x="0" y="16"/>
                        </a:moveTo>
                        <a:lnTo>
                          <a:pt x="16" y="16"/>
                        </a:lnTo>
                        <a:lnTo>
                          <a:pt x="64" y="0"/>
                        </a:lnTo>
                        <a:lnTo>
                          <a:pt x="24" y="0"/>
                        </a:lnTo>
                        <a:lnTo>
                          <a:pt x="0" y="16"/>
                        </a:lnTo>
                        <a:close/>
                      </a:path>
                    </a:pathLst>
                  </a:custGeom>
                  <a:grpFill/>
                  <a:ln w="1270">
                    <a:solidFill>
                      <a:schemeClr val="accent4"/>
                    </a:solidFill>
                    <a:round/>
                    <a:headEnd/>
                    <a:tailEnd/>
                  </a:ln>
                </p:spPr>
                <p:txBody>
                  <a:bodyPr/>
                  <a:lstStyle/>
                  <a:p>
                    <a:endParaRPr lang="en-US" sz="1682"/>
                  </a:p>
                </p:txBody>
              </p:sp>
              <p:sp>
                <p:nvSpPr>
                  <p:cNvPr id="365" name="Freeform 12"/>
                  <p:cNvSpPr>
                    <a:spLocks/>
                  </p:cNvSpPr>
                  <p:nvPr/>
                </p:nvSpPr>
                <p:spPr bwMode="auto">
                  <a:xfrm>
                    <a:off x="2076" y="1928"/>
                    <a:ext cx="120" cy="72"/>
                  </a:xfrm>
                  <a:custGeom>
                    <a:avLst/>
                    <a:gdLst>
                      <a:gd name="T0" fmla="*/ 72 w 120"/>
                      <a:gd name="T1" fmla="*/ 0 h 72"/>
                      <a:gd name="T2" fmla="*/ 72 w 120"/>
                      <a:gd name="T3" fmla="*/ 8 h 72"/>
                      <a:gd name="T4" fmla="*/ 40 w 120"/>
                      <a:gd name="T5" fmla="*/ 8 h 72"/>
                      <a:gd name="T6" fmla="*/ 16 w 120"/>
                      <a:gd name="T7" fmla="*/ 32 h 72"/>
                      <a:gd name="T8" fmla="*/ 32 w 120"/>
                      <a:gd name="T9" fmla="*/ 24 h 72"/>
                      <a:gd name="T10" fmla="*/ 8 w 120"/>
                      <a:gd name="T11" fmla="*/ 48 h 72"/>
                      <a:gd name="T12" fmla="*/ 0 w 120"/>
                      <a:gd name="T13" fmla="*/ 64 h 72"/>
                      <a:gd name="T14" fmla="*/ 0 w 120"/>
                      <a:gd name="T15" fmla="*/ 72 h 72"/>
                      <a:gd name="T16" fmla="*/ 8 w 120"/>
                      <a:gd name="T17" fmla="*/ 72 h 72"/>
                      <a:gd name="T18" fmla="*/ 16 w 120"/>
                      <a:gd name="T19" fmla="*/ 64 h 72"/>
                      <a:gd name="T20" fmla="*/ 32 w 120"/>
                      <a:gd name="T21" fmla="*/ 40 h 72"/>
                      <a:gd name="T22" fmla="*/ 40 w 120"/>
                      <a:gd name="T23" fmla="*/ 24 h 72"/>
                      <a:gd name="T24" fmla="*/ 64 w 120"/>
                      <a:gd name="T25" fmla="*/ 16 h 72"/>
                      <a:gd name="T26" fmla="*/ 72 w 120"/>
                      <a:gd name="T27" fmla="*/ 16 h 72"/>
                      <a:gd name="T28" fmla="*/ 72 w 120"/>
                      <a:gd name="T29" fmla="*/ 32 h 72"/>
                      <a:gd name="T30" fmla="*/ 64 w 120"/>
                      <a:gd name="T31" fmla="*/ 40 h 72"/>
                      <a:gd name="T32" fmla="*/ 72 w 120"/>
                      <a:gd name="T33" fmla="*/ 40 h 72"/>
                      <a:gd name="T34" fmla="*/ 72 w 120"/>
                      <a:gd name="T35" fmla="*/ 48 h 72"/>
                      <a:gd name="T36" fmla="*/ 80 w 120"/>
                      <a:gd name="T37" fmla="*/ 48 h 72"/>
                      <a:gd name="T38" fmla="*/ 96 w 120"/>
                      <a:gd name="T39" fmla="*/ 16 h 72"/>
                      <a:gd name="T40" fmla="*/ 112 w 120"/>
                      <a:gd name="T41" fmla="*/ 32 h 72"/>
                      <a:gd name="T42" fmla="*/ 120 w 120"/>
                      <a:gd name="T43" fmla="*/ 24 h 72"/>
                      <a:gd name="T44" fmla="*/ 112 w 120"/>
                      <a:gd name="T45" fmla="*/ 8 h 72"/>
                      <a:gd name="T46" fmla="*/ 72 w 120"/>
                      <a:gd name="T47" fmla="*/ 0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72"/>
                      <a:gd name="T74" fmla="*/ 120 w 120"/>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72">
                        <a:moveTo>
                          <a:pt x="72" y="0"/>
                        </a:moveTo>
                        <a:lnTo>
                          <a:pt x="72" y="8"/>
                        </a:lnTo>
                        <a:lnTo>
                          <a:pt x="40" y="8"/>
                        </a:lnTo>
                        <a:lnTo>
                          <a:pt x="16" y="32"/>
                        </a:lnTo>
                        <a:lnTo>
                          <a:pt x="32" y="24"/>
                        </a:lnTo>
                        <a:lnTo>
                          <a:pt x="8" y="48"/>
                        </a:lnTo>
                        <a:lnTo>
                          <a:pt x="0" y="64"/>
                        </a:lnTo>
                        <a:lnTo>
                          <a:pt x="0" y="72"/>
                        </a:lnTo>
                        <a:lnTo>
                          <a:pt x="8" y="72"/>
                        </a:lnTo>
                        <a:lnTo>
                          <a:pt x="16" y="64"/>
                        </a:lnTo>
                        <a:lnTo>
                          <a:pt x="32" y="40"/>
                        </a:lnTo>
                        <a:lnTo>
                          <a:pt x="40" y="24"/>
                        </a:lnTo>
                        <a:lnTo>
                          <a:pt x="64" y="16"/>
                        </a:lnTo>
                        <a:lnTo>
                          <a:pt x="72" y="16"/>
                        </a:lnTo>
                        <a:lnTo>
                          <a:pt x="72" y="32"/>
                        </a:lnTo>
                        <a:lnTo>
                          <a:pt x="64" y="40"/>
                        </a:lnTo>
                        <a:lnTo>
                          <a:pt x="72" y="40"/>
                        </a:lnTo>
                        <a:lnTo>
                          <a:pt x="72" y="48"/>
                        </a:lnTo>
                        <a:lnTo>
                          <a:pt x="80" y="48"/>
                        </a:lnTo>
                        <a:lnTo>
                          <a:pt x="96" y="16"/>
                        </a:lnTo>
                        <a:lnTo>
                          <a:pt x="112" y="32"/>
                        </a:lnTo>
                        <a:lnTo>
                          <a:pt x="120" y="24"/>
                        </a:lnTo>
                        <a:lnTo>
                          <a:pt x="112" y="8"/>
                        </a:lnTo>
                        <a:lnTo>
                          <a:pt x="72" y="0"/>
                        </a:lnTo>
                        <a:close/>
                      </a:path>
                    </a:pathLst>
                  </a:custGeom>
                  <a:grpFill/>
                  <a:ln w="1270">
                    <a:solidFill>
                      <a:schemeClr val="accent4"/>
                    </a:solidFill>
                    <a:round/>
                    <a:headEnd/>
                    <a:tailEnd/>
                  </a:ln>
                </p:spPr>
                <p:txBody>
                  <a:bodyPr/>
                  <a:lstStyle/>
                  <a:p>
                    <a:endParaRPr lang="en-US" sz="1682"/>
                  </a:p>
                </p:txBody>
              </p:sp>
              <p:sp>
                <p:nvSpPr>
                  <p:cNvPr id="366" name="Freeform 13"/>
                  <p:cNvSpPr>
                    <a:spLocks/>
                  </p:cNvSpPr>
                  <p:nvPr/>
                </p:nvSpPr>
                <p:spPr bwMode="auto">
                  <a:xfrm>
                    <a:off x="2060" y="1888"/>
                    <a:ext cx="96" cy="40"/>
                  </a:xfrm>
                  <a:custGeom>
                    <a:avLst/>
                    <a:gdLst>
                      <a:gd name="T0" fmla="*/ 88 w 96"/>
                      <a:gd name="T1" fmla="*/ 40 h 40"/>
                      <a:gd name="T2" fmla="*/ 96 w 96"/>
                      <a:gd name="T3" fmla="*/ 16 h 40"/>
                      <a:gd name="T4" fmla="*/ 80 w 96"/>
                      <a:gd name="T5" fmla="*/ 16 h 40"/>
                      <a:gd name="T6" fmla="*/ 80 w 96"/>
                      <a:gd name="T7" fmla="*/ 8 h 40"/>
                      <a:gd name="T8" fmla="*/ 64 w 96"/>
                      <a:gd name="T9" fmla="*/ 0 h 40"/>
                      <a:gd name="T10" fmla="*/ 32 w 96"/>
                      <a:gd name="T11" fmla="*/ 16 h 40"/>
                      <a:gd name="T12" fmla="*/ 40 w 96"/>
                      <a:gd name="T13" fmla="*/ 16 h 40"/>
                      <a:gd name="T14" fmla="*/ 32 w 96"/>
                      <a:gd name="T15" fmla="*/ 16 h 40"/>
                      <a:gd name="T16" fmla="*/ 0 w 96"/>
                      <a:gd name="T17" fmla="*/ 40 h 40"/>
                      <a:gd name="T18" fmla="*/ 16 w 96"/>
                      <a:gd name="T19" fmla="*/ 32 h 40"/>
                      <a:gd name="T20" fmla="*/ 16 w 96"/>
                      <a:gd name="T21" fmla="*/ 40 h 40"/>
                      <a:gd name="T22" fmla="*/ 56 w 96"/>
                      <a:gd name="T23" fmla="*/ 24 h 40"/>
                      <a:gd name="T24" fmla="*/ 40 w 96"/>
                      <a:gd name="T25" fmla="*/ 40 h 40"/>
                      <a:gd name="T26" fmla="*/ 56 w 96"/>
                      <a:gd name="T27" fmla="*/ 32 h 40"/>
                      <a:gd name="T28" fmla="*/ 56 w 96"/>
                      <a:gd name="T29" fmla="*/ 40 h 40"/>
                      <a:gd name="T30" fmla="*/ 88 w 96"/>
                      <a:gd name="T31" fmla="*/ 40 h 40"/>
                      <a:gd name="T32" fmla="*/ 80 w 96"/>
                      <a:gd name="T33" fmla="*/ 40 h 40"/>
                      <a:gd name="T34" fmla="*/ 88 w 96"/>
                      <a:gd name="T35" fmla="*/ 4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40"/>
                      <a:gd name="T56" fmla="*/ 96 w 96"/>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40">
                        <a:moveTo>
                          <a:pt x="88" y="40"/>
                        </a:moveTo>
                        <a:lnTo>
                          <a:pt x="96" y="16"/>
                        </a:lnTo>
                        <a:lnTo>
                          <a:pt x="80" y="16"/>
                        </a:lnTo>
                        <a:lnTo>
                          <a:pt x="80" y="8"/>
                        </a:lnTo>
                        <a:lnTo>
                          <a:pt x="64" y="0"/>
                        </a:lnTo>
                        <a:lnTo>
                          <a:pt x="32" y="16"/>
                        </a:lnTo>
                        <a:lnTo>
                          <a:pt x="40" y="16"/>
                        </a:lnTo>
                        <a:lnTo>
                          <a:pt x="32" y="16"/>
                        </a:lnTo>
                        <a:lnTo>
                          <a:pt x="0" y="40"/>
                        </a:lnTo>
                        <a:lnTo>
                          <a:pt x="16" y="32"/>
                        </a:lnTo>
                        <a:lnTo>
                          <a:pt x="16" y="40"/>
                        </a:lnTo>
                        <a:lnTo>
                          <a:pt x="56" y="24"/>
                        </a:lnTo>
                        <a:lnTo>
                          <a:pt x="40" y="40"/>
                        </a:lnTo>
                        <a:lnTo>
                          <a:pt x="56" y="32"/>
                        </a:lnTo>
                        <a:lnTo>
                          <a:pt x="56" y="40"/>
                        </a:lnTo>
                        <a:lnTo>
                          <a:pt x="88" y="40"/>
                        </a:lnTo>
                        <a:lnTo>
                          <a:pt x="80" y="40"/>
                        </a:lnTo>
                        <a:lnTo>
                          <a:pt x="88" y="40"/>
                        </a:lnTo>
                        <a:close/>
                      </a:path>
                    </a:pathLst>
                  </a:custGeom>
                  <a:grpFill/>
                  <a:ln w="1270">
                    <a:solidFill>
                      <a:schemeClr val="accent4"/>
                    </a:solidFill>
                    <a:round/>
                    <a:headEnd/>
                    <a:tailEnd/>
                  </a:ln>
                </p:spPr>
                <p:txBody>
                  <a:bodyPr/>
                  <a:lstStyle/>
                  <a:p>
                    <a:endParaRPr lang="en-US" sz="1682"/>
                  </a:p>
                </p:txBody>
              </p:sp>
            </p:grpSp>
            <p:sp>
              <p:nvSpPr>
                <p:cNvPr id="362" name="Freeform 14"/>
                <p:cNvSpPr>
                  <a:spLocks/>
                </p:cNvSpPr>
                <p:nvPr/>
              </p:nvSpPr>
              <p:spPr bwMode="auto">
                <a:xfrm>
                  <a:off x="2012" y="1832"/>
                  <a:ext cx="16" cy="40"/>
                </a:xfrm>
                <a:custGeom>
                  <a:avLst/>
                  <a:gdLst>
                    <a:gd name="T0" fmla="*/ 0 w 16"/>
                    <a:gd name="T1" fmla="*/ 0 h 40"/>
                    <a:gd name="T2" fmla="*/ 0 w 16"/>
                    <a:gd name="T3" fmla="*/ 8 h 40"/>
                    <a:gd name="T4" fmla="*/ 8 w 16"/>
                    <a:gd name="T5" fmla="*/ 0 h 40"/>
                    <a:gd name="T6" fmla="*/ 8 w 16"/>
                    <a:gd name="T7" fmla="*/ 8 h 40"/>
                    <a:gd name="T8" fmla="*/ 0 w 16"/>
                    <a:gd name="T9" fmla="*/ 16 h 40"/>
                    <a:gd name="T10" fmla="*/ 8 w 16"/>
                    <a:gd name="T11" fmla="*/ 24 h 40"/>
                    <a:gd name="T12" fmla="*/ 0 w 16"/>
                    <a:gd name="T13" fmla="*/ 40 h 40"/>
                    <a:gd name="T14" fmla="*/ 8 w 16"/>
                    <a:gd name="T15" fmla="*/ 40 h 40"/>
                    <a:gd name="T16" fmla="*/ 8 w 16"/>
                    <a:gd name="T17" fmla="*/ 24 h 40"/>
                    <a:gd name="T18" fmla="*/ 16 w 16"/>
                    <a:gd name="T19" fmla="*/ 24 h 40"/>
                    <a:gd name="T20" fmla="*/ 0 w 16"/>
                    <a:gd name="T21" fmla="*/ 24 h 40"/>
                    <a:gd name="T22" fmla="*/ 16 w 16"/>
                    <a:gd name="T23" fmla="*/ 8 h 40"/>
                    <a:gd name="T24" fmla="*/ 8 w 16"/>
                    <a:gd name="T25" fmla="*/ 0 h 40"/>
                    <a:gd name="T26" fmla="*/ 0 w 16"/>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40"/>
                    <a:gd name="T44" fmla="*/ 16 w 16"/>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40">
                      <a:moveTo>
                        <a:pt x="0" y="0"/>
                      </a:moveTo>
                      <a:lnTo>
                        <a:pt x="0" y="8"/>
                      </a:lnTo>
                      <a:lnTo>
                        <a:pt x="8" y="0"/>
                      </a:lnTo>
                      <a:lnTo>
                        <a:pt x="8" y="8"/>
                      </a:lnTo>
                      <a:lnTo>
                        <a:pt x="0" y="16"/>
                      </a:lnTo>
                      <a:lnTo>
                        <a:pt x="8" y="24"/>
                      </a:lnTo>
                      <a:lnTo>
                        <a:pt x="0" y="40"/>
                      </a:lnTo>
                      <a:lnTo>
                        <a:pt x="8" y="40"/>
                      </a:lnTo>
                      <a:lnTo>
                        <a:pt x="8" y="24"/>
                      </a:lnTo>
                      <a:lnTo>
                        <a:pt x="16" y="24"/>
                      </a:lnTo>
                      <a:lnTo>
                        <a:pt x="0" y="24"/>
                      </a:lnTo>
                      <a:lnTo>
                        <a:pt x="16" y="8"/>
                      </a:lnTo>
                      <a:lnTo>
                        <a:pt x="8" y="0"/>
                      </a:lnTo>
                      <a:lnTo>
                        <a:pt x="0" y="0"/>
                      </a:lnTo>
                      <a:close/>
                    </a:path>
                  </a:pathLst>
                </a:custGeom>
                <a:grpFill/>
                <a:ln w="1270">
                  <a:solidFill>
                    <a:schemeClr val="accent4"/>
                  </a:solidFill>
                  <a:round/>
                  <a:headEnd/>
                  <a:tailEnd/>
                </a:ln>
              </p:spPr>
              <p:txBody>
                <a:bodyPr/>
                <a:lstStyle/>
                <a:p>
                  <a:endParaRPr lang="en-US" sz="1682"/>
                </a:p>
              </p:txBody>
            </p:sp>
          </p:grpSp>
          <p:grpSp>
            <p:nvGrpSpPr>
              <p:cNvPr id="15" name="Group 15"/>
              <p:cNvGrpSpPr>
                <a:grpSpLocks/>
              </p:cNvGrpSpPr>
              <p:nvPr/>
            </p:nvGrpSpPr>
            <p:grpSpPr bwMode="auto">
              <a:xfrm>
                <a:off x="7255857" y="4109815"/>
                <a:ext cx="1039168" cy="352387"/>
                <a:chOff x="3484" y="1696"/>
                <a:chExt cx="904" cy="272"/>
              </a:xfrm>
              <a:noFill/>
            </p:grpSpPr>
            <p:sp>
              <p:nvSpPr>
                <p:cNvPr id="351" name="Freeform 16"/>
                <p:cNvSpPr>
                  <a:spLocks/>
                </p:cNvSpPr>
                <p:nvPr/>
              </p:nvSpPr>
              <p:spPr bwMode="auto">
                <a:xfrm>
                  <a:off x="3852" y="1928"/>
                  <a:ext cx="40" cy="40"/>
                </a:xfrm>
                <a:custGeom>
                  <a:avLst/>
                  <a:gdLst>
                    <a:gd name="T0" fmla="*/ 0 w 40"/>
                    <a:gd name="T1" fmla="*/ 24 h 40"/>
                    <a:gd name="T2" fmla="*/ 0 w 40"/>
                    <a:gd name="T3" fmla="*/ 40 h 40"/>
                    <a:gd name="T4" fmla="*/ 32 w 40"/>
                    <a:gd name="T5" fmla="*/ 40 h 40"/>
                    <a:gd name="T6" fmla="*/ 32 w 40"/>
                    <a:gd name="T7" fmla="*/ 32 h 40"/>
                    <a:gd name="T8" fmla="*/ 32 w 40"/>
                    <a:gd name="T9" fmla="*/ 24 h 40"/>
                    <a:gd name="T10" fmla="*/ 40 w 40"/>
                    <a:gd name="T11" fmla="*/ 24 h 40"/>
                    <a:gd name="T12" fmla="*/ 24 w 40"/>
                    <a:gd name="T13" fmla="*/ 8 h 40"/>
                    <a:gd name="T14" fmla="*/ 32 w 40"/>
                    <a:gd name="T15" fmla="*/ 0 h 40"/>
                    <a:gd name="T16" fmla="*/ 16 w 40"/>
                    <a:gd name="T17" fmla="*/ 0 h 40"/>
                    <a:gd name="T18" fmla="*/ 16 w 40"/>
                    <a:gd name="T19" fmla="*/ 8 h 40"/>
                    <a:gd name="T20" fmla="*/ 8 w 40"/>
                    <a:gd name="T21" fmla="*/ 0 h 40"/>
                    <a:gd name="T22" fmla="*/ 8 w 40"/>
                    <a:gd name="T23" fmla="*/ 8 h 40"/>
                    <a:gd name="T24" fmla="*/ 0 w 40"/>
                    <a:gd name="T25" fmla="*/ 8 h 40"/>
                    <a:gd name="T26" fmla="*/ 0 w 40"/>
                    <a:gd name="T27" fmla="*/ 24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0"/>
                    <a:gd name="T44" fmla="*/ 40 w 4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0">
                      <a:moveTo>
                        <a:pt x="0" y="24"/>
                      </a:moveTo>
                      <a:lnTo>
                        <a:pt x="0" y="40"/>
                      </a:lnTo>
                      <a:lnTo>
                        <a:pt x="32" y="40"/>
                      </a:lnTo>
                      <a:lnTo>
                        <a:pt x="32" y="32"/>
                      </a:lnTo>
                      <a:lnTo>
                        <a:pt x="32" y="24"/>
                      </a:lnTo>
                      <a:lnTo>
                        <a:pt x="40" y="24"/>
                      </a:lnTo>
                      <a:lnTo>
                        <a:pt x="24" y="8"/>
                      </a:lnTo>
                      <a:lnTo>
                        <a:pt x="32" y="0"/>
                      </a:lnTo>
                      <a:lnTo>
                        <a:pt x="16" y="0"/>
                      </a:lnTo>
                      <a:lnTo>
                        <a:pt x="16" y="8"/>
                      </a:lnTo>
                      <a:lnTo>
                        <a:pt x="8" y="0"/>
                      </a:lnTo>
                      <a:lnTo>
                        <a:pt x="8" y="8"/>
                      </a:lnTo>
                      <a:lnTo>
                        <a:pt x="0" y="8"/>
                      </a:lnTo>
                      <a:lnTo>
                        <a:pt x="0" y="24"/>
                      </a:lnTo>
                      <a:close/>
                    </a:path>
                  </a:pathLst>
                </a:custGeom>
                <a:grpFill/>
                <a:ln w="1270">
                  <a:solidFill>
                    <a:schemeClr val="accent4"/>
                  </a:solidFill>
                  <a:round/>
                  <a:headEnd/>
                  <a:tailEnd/>
                </a:ln>
              </p:spPr>
              <p:txBody>
                <a:bodyPr/>
                <a:lstStyle/>
                <a:p>
                  <a:endParaRPr lang="en-US" sz="1682"/>
                </a:p>
              </p:txBody>
            </p:sp>
            <p:sp>
              <p:nvSpPr>
                <p:cNvPr id="352" name="Freeform 17"/>
                <p:cNvSpPr>
                  <a:spLocks/>
                </p:cNvSpPr>
                <p:nvPr/>
              </p:nvSpPr>
              <p:spPr bwMode="auto">
                <a:xfrm>
                  <a:off x="4028" y="1928"/>
                  <a:ext cx="64" cy="24"/>
                </a:xfrm>
                <a:custGeom>
                  <a:avLst/>
                  <a:gdLst>
                    <a:gd name="T0" fmla="*/ 0 w 64"/>
                    <a:gd name="T1" fmla="*/ 16 h 24"/>
                    <a:gd name="T2" fmla="*/ 8 w 64"/>
                    <a:gd name="T3" fmla="*/ 24 h 24"/>
                    <a:gd name="T4" fmla="*/ 8 w 64"/>
                    <a:gd name="T5" fmla="*/ 8 h 24"/>
                    <a:gd name="T6" fmla="*/ 16 w 64"/>
                    <a:gd name="T7" fmla="*/ 0 h 24"/>
                    <a:gd name="T8" fmla="*/ 40 w 64"/>
                    <a:gd name="T9" fmla="*/ 0 h 24"/>
                    <a:gd name="T10" fmla="*/ 48 w 64"/>
                    <a:gd name="T11" fmla="*/ 0 h 24"/>
                    <a:gd name="T12" fmla="*/ 64 w 64"/>
                    <a:gd name="T13" fmla="*/ 0 h 24"/>
                    <a:gd name="T14" fmla="*/ 8 w 64"/>
                    <a:gd name="T15" fmla="*/ 0 h 24"/>
                    <a:gd name="T16" fmla="*/ 0 w 64"/>
                    <a:gd name="T17" fmla="*/ 8 h 24"/>
                    <a:gd name="T18" fmla="*/ 0 w 64"/>
                    <a:gd name="T19" fmla="*/ 1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24"/>
                    <a:gd name="T32" fmla="*/ 64 w 6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24">
                      <a:moveTo>
                        <a:pt x="0" y="16"/>
                      </a:moveTo>
                      <a:lnTo>
                        <a:pt x="8" y="24"/>
                      </a:lnTo>
                      <a:lnTo>
                        <a:pt x="8" y="8"/>
                      </a:lnTo>
                      <a:lnTo>
                        <a:pt x="16" y="0"/>
                      </a:lnTo>
                      <a:lnTo>
                        <a:pt x="40" y="0"/>
                      </a:lnTo>
                      <a:lnTo>
                        <a:pt x="48" y="0"/>
                      </a:lnTo>
                      <a:lnTo>
                        <a:pt x="64" y="0"/>
                      </a:lnTo>
                      <a:lnTo>
                        <a:pt x="8" y="0"/>
                      </a:lnTo>
                      <a:lnTo>
                        <a:pt x="0" y="8"/>
                      </a:lnTo>
                      <a:lnTo>
                        <a:pt x="0" y="16"/>
                      </a:lnTo>
                      <a:close/>
                    </a:path>
                  </a:pathLst>
                </a:custGeom>
                <a:grpFill/>
                <a:ln w="1270">
                  <a:solidFill>
                    <a:schemeClr val="accent4"/>
                  </a:solidFill>
                  <a:round/>
                  <a:headEnd/>
                  <a:tailEnd/>
                </a:ln>
              </p:spPr>
              <p:txBody>
                <a:bodyPr/>
                <a:lstStyle/>
                <a:p>
                  <a:endParaRPr lang="en-US" sz="1682"/>
                </a:p>
              </p:txBody>
            </p:sp>
            <p:sp>
              <p:nvSpPr>
                <p:cNvPr id="353" name="Freeform 18"/>
                <p:cNvSpPr>
                  <a:spLocks/>
                </p:cNvSpPr>
                <p:nvPr/>
              </p:nvSpPr>
              <p:spPr bwMode="auto">
                <a:xfrm>
                  <a:off x="4348" y="1792"/>
                  <a:ext cx="40" cy="64"/>
                </a:xfrm>
                <a:custGeom>
                  <a:avLst/>
                  <a:gdLst>
                    <a:gd name="T0" fmla="*/ 0 w 40"/>
                    <a:gd name="T1" fmla="*/ 64 h 64"/>
                    <a:gd name="T2" fmla="*/ 8 w 40"/>
                    <a:gd name="T3" fmla="*/ 64 h 64"/>
                    <a:gd name="T4" fmla="*/ 24 w 40"/>
                    <a:gd name="T5" fmla="*/ 64 h 64"/>
                    <a:gd name="T6" fmla="*/ 24 w 40"/>
                    <a:gd name="T7" fmla="*/ 56 h 64"/>
                    <a:gd name="T8" fmla="*/ 40 w 40"/>
                    <a:gd name="T9" fmla="*/ 48 h 64"/>
                    <a:gd name="T10" fmla="*/ 40 w 40"/>
                    <a:gd name="T11" fmla="*/ 24 h 64"/>
                    <a:gd name="T12" fmla="*/ 32 w 40"/>
                    <a:gd name="T13" fmla="*/ 0 h 64"/>
                    <a:gd name="T14" fmla="*/ 24 w 40"/>
                    <a:gd name="T15" fmla="*/ 0 h 64"/>
                    <a:gd name="T16" fmla="*/ 32 w 40"/>
                    <a:gd name="T17" fmla="*/ 24 h 64"/>
                    <a:gd name="T18" fmla="*/ 16 w 40"/>
                    <a:gd name="T19" fmla="*/ 56 h 64"/>
                    <a:gd name="T20" fmla="*/ 0 w 40"/>
                    <a:gd name="T21" fmla="*/ 6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64"/>
                    <a:gd name="T35" fmla="*/ 40 w 4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64">
                      <a:moveTo>
                        <a:pt x="0" y="64"/>
                      </a:moveTo>
                      <a:lnTo>
                        <a:pt x="8" y="64"/>
                      </a:lnTo>
                      <a:lnTo>
                        <a:pt x="24" y="64"/>
                      </a:lnTo>
                      <a:lnTo>
                        <a:pt x="24" y="56"/>
                      </a:lnTo>
                      <a:lnTo>
                        <a:pt x="40" y="48"/>
                      </a:lnTo>
                      <a:lnTo>
                        <a:pt x="40" y="24"/>
                      </a:lnTo>
                      <a:lnTo>
                        <a:pt x="32" y="0"/>
                      </a:lnTo>
                      <a:lnTo>
                        <a:pt x="24" y="0"/>
                      </a:lnTo>
                      <a:lnTo>
                        <a:pt x="32" y="24"/>
                      </a:lnTo>
                      <a:lnTo>
                        <a:pt x="16" y="56"/>
                      </a:lnTo>
                      <a:lnTo>
                        <a:pt x="0" y="64"/>
                      </a:lnTo>
                      <a:close/>
                    </a:path>
                  </a:pathLst>
                </a:custGeom>
                <a:grpFill/>
                <a:ln w="1270">
                  <a:solidFill>
                    <a:schemeClr val="accent4"/>
                  </a:solidFill>
                  <a:round/>
                  <a:headEnd/>
                  <a:tailEnd/>
                </a:ln>
              </p:spPr>
              <p:txBody>
                <a:bodyPr/>
                <a:lstStyle/>
                <a:p>
                  <a:endParaRPr lang="en-US" sz="1682"/>
                </a:p>
              </p:txBody>
            </p:sp>
            <p:sp>
              <p:nvSpPr>
                <p:cNvPr id="354" name="Freeform 19"/>
                <p:cNvSpPr>
                  <a:spLocks/>
                </p:cNvSpPr>
                <p:nvPr/>
              </p:nvSpPr>
              <p:spPr bwMode="auto">
                <a:xfrm>
                  <a:off x="3484" y="1712"/>
                  <a:ext cx="32" cy="24"/>
                </a:xfrm>
                <a:custGeom>
                  <a:avLst/>
                  <a:gdLst>
                    <a:gd name="T0" fmla="*/ 0 w 32"/>
                    <a:gd name="T1" fmla="*/ 8 h 24"/>
                    <a:gd name="T2" fmla="*/ 16 w 32"/>
                    <a:gd name="T3" fmla="*/ 24 h 24"/>
                    <a:gd name="T4" fmla="*/ 32 w 32"/>
                    <a:gd name="T5" fmla="*/ 16 h 24"/>
                    <a:gd name="T6" fmla="*/ 24 w 32"/>
                    <a:gd name="T7" fmla="*/ 8 h 24"/>
                    <a:gd name="T8" fmla="*/ 16 w 32"/>
                    <a:gd name="T9" fmla="*/ 0 h 24"/>
                    <a:gd name="T10" fmla="*/ 8 w 32"/>
                    <a:gd name="T11" fmla="*/ 0 h 24"/>
                    <a:gd name="T12" fmla="*/ 0 w 32"/>
                    <a:gd name="T13" fmla="*/ 8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0" y="8"/>
                      </a:moveTo>
                      <a:lnTo>
                        <a:pt x="16" y="24"/>
                      </a:lnTo>
                      <a:lnTo>
                        <a:pt x="32" y="16"/>
                      </a:lnTo>
                      <a:lnTo>
                        <a:pt x="24" y="8"/>
                      </a:lnTo>
                      <a:lnTo>
                        <a:pt x="16" y="0"/>
                      </a:lnTo>
                      <a:lnTo>
                        <a:pt x="8" y="0"/>
                      </a:lnTo>
                      <a:lnTo>
                        <a:pt x="0" y="8"/>
                      </a:lnTo>
                      <a:close/>
                    </a:path>
                  </a:pathLst>
                </a:custGeom>
                <a:grpFill/>
                <a:ln w="1270">
                  <a:solidFill>
                    <a:schemeClr val="accent4"/>
                  </a:solidFill>
                  <a:round/>
                  <a:headEnd/>
                  <a:tailEnd/>
                </a:ln>
              </p:spPr>
              <p:txBody>
                <a:bodyPr/>
                <a:lstStyle/>
                <a:p>
                  <a:endParaRPr lang="en-US" sz="1682"/>
                </a:p>
              </p:txBody>
            </p:sp>
            <p:sp>
              <p:nvSpPr>
                <p:cNvPr id="355" name="Freeform 20"/>
                <p:cNvSpPr>
                  <a:spLocks/>
                </p:cNvSpPr>
                <p:nvPr/>
              </p:nvSpPr>
              <p:spPr bwMode="auto">
                <a:xfrm>
                  <a:off x="3524" y="1696"/>
                  <a:ext cx="24" cy="24"/>
                </a:xfrm>
                <a:custGeom>
                  <a:avLst/>
                  <a:gdLst>
                    <a:gd name="T0" fmla="*/ 8 w 24"/>
                    <a:gd name="T1" fmla="*/ 16 h 24"/>
                    <a:gd name="T2" fmla="*/ 16 w 24"/>
                    <a:gd name="T3" fmla="*/ 16 h 24"/>
                    <a:gd name="T4" fmla="*/ 16 w 24"/>
                    <a:gd name="T5" fmla="*/ 24 h 24"/>
                    <a:gd name="T6" fmla="*/ 24 w 24"/>
                    <a:gd name="T7" fmla="*/ 24 h 24"/>
                    <a:gd name="T8" fmla="*/ 16 w 24"/>
                    <a:gd name="T9" fmla="*/ 8 h 24"/>
                    <a:gd name="T10" fmla="*/ 8 w 24"/>
                    <a:gd name="T11" fmla="*/ 0 h 24"/>
                    <a:gd name="T12" fmla="*/ 0 w 24"/>
                    <a:gd name="T13" fmla="*/ 0 h 24"/>
                    <a:gd name="T14" fmla="*/ 16 w 24"/>
                    <a:gd name="T15" fmla="*/ 8 h 24"/>
                    <a:gd name="T16" fmla="*/ 8 w 24"/>
                    <a:gd name="T17" fmla="*/ 8 h 24"/>
                    <a:gd name="T18" fmla="*/ 8 w 24"/>
                    <a:gd name="T19" fmla="*/ 1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4"/>
                    <a:gd name="T32" fmla="*/ 24 w 2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4">
                      <a:moveTo>
                        <a:pt x="8" y="16"/>
                      </a:moveTo>
                      <a:lnTo>
                        <a:pt x="16" y="16"/>
                      </a:lnTo>
                      <a:lnTo>
                        <a:pt x="16" y="24"/>
                      </a:lnTo>
                      <a:lnTo>
                        <a:pt x="24" y="24"/>
                      </a:lnTo>
                      <a:lnTo>
                        <a:pt x="16" y="8"/>
                      </a:lnTo>
                      <a:lnTo>
                        <a:pt x="8" y="0"/>
                      </a:lnTo>
                      <a:lnTo>
                        <a:pt x="0" y="0"/>
                      </a:lnTo>
                      <a:lnTo>
                        <a:pt x="16" y="8"/>
                      </a:lnTo>
                      <a:lnTo>
                        <a:pt x="8" y="8"/>
                      </a:lnTo>
                      <a:lnTo>
                        <a:pt x="8" y="16"/>
                      </a:lnTo>
                      <a:close/>
                    </a:path>
                  </a:pathLst>
                </a:custGeom>
                <a:grpFill/>
                <a:ln w="1270">
                  <a:solidFill>
                    <a:schemeClr val="accent4"/>
                  </a:solidFill>
                  <a:round/>
                  <a:headEnd/>
                  <a:tailEnd/>
                </a:ln>
              </p:spPr>
              <p:txBody>
                <a:bodyPr/>
                <a:lstStyle/>
                <a:p>
                  <a:endParaRPr lang="en-US" sz="1682"/>
                </a:p>
              </p:txBody>
            </p:sp>
          </p:grpSp>
          <p:grpSp>
            <p:nvGrpSpPr>
              <p:cNvPr id="16" name="Group 21"/>
              <p:cNvGrpSpPr>
                <a:grpSpLocks/>
              </p:cNvGrpSpPr>
              <p:nvPr/>
            </p:nvGrpSpPr>
            <p:grpSpPr bwMode="auto">
              <a:xfrm>
                <a:off x="7053314" y="5041456"/>
                <a:ext cx="340603" cy="559729"/>
                <a:chOff x="3308" y="2416"/>
                <a:chExt cx="296" cy="432"/>
              </a:xfrm>
              <a:noFill/>
            </p:grpSpPr>
            <p:sp>
              <p:nvSpPr>
                <p:cNvPr id="347" name="Freeform 22"/>
                <p:cNvSpPr>
                  <a:spLocks/>
                </p:cNvSpPr>
                <p:nvPr/>
              </p:nvSpPr>
              <p:spPr bwMode="auto">
                <a:xfrm>
                  <a:off x="3308" y="2416"/>
                  <a:ext cx="32" cy="24"/>
                </a:xfrm>
                <a:custGeom>
                  <a:avLst/>
                  <a:gdLst>
                    <a:gd name="T0" fmla="*/ 0 w 32"/>
                    <a:gd name="T1" fmla="*/ 0 h 24"/>
                    <a:gd name="T2" fmla="*/ 16 w 32"/>
                    <a:gd name="T3" fmla="*/ 24 h 24"/>
                    <a:gd name="T4" fmla="*/ 32 w 32"/>
                    <a:gd name="T5" fmla="*/ 16 h 24"/>
                    <a:gd name="T6" fmla="*/ 32 w 32"/>
                    <a:gd name="T7" fmla="*/ 8 h 24"/>
                    <a:gd name="T8" fmla="*/ 16 w 32"/>
                    <a:gd name="T9" fmla="*/ 8 h 24"/>
                    <a:gd name="T10" fmla="*/ 16 w 32"/>
                    <a:gd name="T11" fmla="*/ 0 h 24"/>
                    <a:gd name="T12" fmla="*/ 0 w 32"/>
                    <a:gd name="T13" fmla="*/ 0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0" y="0"/>
                      </a:moveTo>
                      <a:lnTo>
                        <a:pt x="16" y="24"/>
                      </a:lnTo>
                      <a:lnTo>
                        <a:pt x="32" y="16"/>
                      </a:lnTo>
                      <a:lnTo>
                        <a:pt x="32" y="8"/>
                      </a:lnTo>
                      <a:lnTo>
                        <a:pt x="16" y="8"/>
                      </a:lnTo>
                      <a:lnTo>
                        <a:pt x="16" y="0"/>
                      </a:lnTo>
                      <a:lnTo>
                        <a:pt x="0" y="0"/>
                      </a:lnTo>
                      <a:close/>
                    </a:path>
                  </a:pathLst>
                </a:custGeom>
                <a:grpFill/>
                <a:ln w="1270">
                  <a:solidFill>
                    <a:schemeClr val="accent4"/>
                  </a:solidFill>
                  <a:round/>
                  <a:headEnd/>
                  <a:tailEnd/>
                </a:ln>
              </p:spPr>
              <p:txBody>
                <a:bodyPr/>
                <a:lstStyle/>
                <a:p>
                  <a:endParaRPr lang="en-US" sz="1682"/>
                </a:p>
              </p:txBody>
            </p:sp>
            <p:sp>
              <p:nvSpPr>
                <p:cNvPr id="348" name="Freeform 23"/>
                <p:cNvSpPr>
                  <a:spLocks/>
                </p:cNvSpPr>
                <p:nvPr/>
              </p:nvSpPr>
              <p:spPr bwMode="auto">
                <a:xfrm>
                  <a:off x="3556" y="2624"/>
                  <a:ext cx="40" cy="48"/>
                </a:xfrm>
                <a:custGeom>
                  <a:avLst/>
                  <a:gdLst>
                    <a:gd name="T0" fmla="*/ 0 w 40"/>
                    <a:gd name="T1" fmla="*/ 40 h 48"/>
                    <a:gd name="T2" fmla="*/ 8 w 40"/>
                    <a:gd name="T3" fmla="*/ 48 h 48"/>
                    <a:gd name="T4" fmla="*/ 8 w 40"/>
                    <a:gd name="T5" fmla="*/ 40 h 48"/>
                    <a:gd name="T6" fmla="*/ 24 w 40"/>
                    <a:gd name="T7" fmla="*/ 48 h 48"/>
                    <a:gd name="T8" fmla="*/ 32 w 40"/>
                    <a:gd name="T9" fmla="*/ 40 h 48"/>
                    <a:gd name="T10" fmla="*/ 24 w 40"/>
                    <a:gd name="T11" fmla="*/ 40 h 48"/>
                    <a:gd name="T12" fmla="*/ 40 w 40"/>
                    <a:gd name="T13" fmla="*/ 16 h 48"/>
                    <a:gd name="T14" fmla="*/ 32 w 40"/>
                    <a:gd name="T15" fmla="*/ 8 h 48"/>
                    <a:gd name="T16" fmla="*/ 24 w 40"/>
                    <a:gd name="T17" fmla="*/ 0 h 48"/>
                    <a:gd name="T18" fmla="*/ 8 w 40"/>
                    <a:gd name="T19" fmla="*/ 8 h 48"/>
                    <a:gd name="T20" fmla="*/ 0 w 40"/>
                    <a:gd name="T21" fmla="*/ 4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8"/>
                    <a:gd name="T35" fmla="*/ 40 w 4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8">
                      <a:moveTo>
                        <a:pt x="0" y="40"/>
                      </a:moveTo>
                      <a:lnTo>
                        <a:pt x="8" y="48"/>
                      </a:lnTo>
                      <a:lnTo>
                        <a:pt x="8" y="40"/>
                      </a:lnTo>
                      <a:lnTo>
                        <a:pt x="24" y="48"/>
                      </a:lnTo>
                      <a:lnTo>
                        <a:pt x="32" y="40"/>
                      </a:lnTo>
                      <a:lnTo>
                        <a:pt x="24" y="40"/>
                      </a:lnTo>
                      <a:lnTo>
                        <a:pt x="40" y="16"/>
                      </a:lnTo>
                      <a:lnTo>
                        <a:pt x="32" y="8"/>
                      </a:lnTo>
                      <a:lnTo>
                        <a:pt x="24" y="0"/>
                      </a:lnTo>
                      <a:lnTo>
                        <a:pt x="8" y="8"/>
                      </a:lnTo>
                      <a:lnTo>
                        <a:pt x="0" y="40"/>
                      </a:lnTo>
                      <a:close/>
                    </a:path>
                  </a:pathLst>
                </a:custGeom>
                <a:grpFill/>
                <a:ln w="1270">
                  <a:solidFill>
                    <a:schemeClr val="accent4"/>
                  </a:solidFill>
                  <a:round/>
                  <a:headEnd/>
                  <a:tailEnd/>
                </a:ln>
              </p:spPr>
              <p:txBody>
                <a:bodyPr/>
                <a:lstStyle/>
                <a:p>
                  <a:endParaRPr lang="en-US" sz="1682"/>
                </a:p>
              </p:txBody>
            </p:sp>
            <p:sp>
              <p:nvSpPr>
                <p:cNvPr id="349" name="Freeform 24"/>
                <p:cNvSpPr>
                  <a:spLocks/>
                </p:cNvSpPr>
                <p:nvPr/>
              </p:nvSpPr>
              <p:spPr bwMode="auto">
                <a:xfrm>
                  <a:off x="3524" y="2680"/>
                  <a:ext cx="24" cy="80"/>
                </a:xfrm>
                <a:custGeom>
                  <a:avLst/>
                  <a:gdLst>
                    <a:gd name="T0" fmla="*/ 0 w 24"/>
                    <a:gd name="T1" fmla="*/ 40 h 80"/>
                    <a:gd name="T2" fmla="*/ 16 w 24"/>
                    <a:gd name="T3" fmla="*/ 64 h 80"/>
                    <a:gd name="T4" fmla="*/ 16 w 24"/>
                    <a:gd name="T5" fmla="*/ 80 h 80"/>
                    <a:gd name="T6" fmla="*/ 24 w 24"/>
                    <a:gd name="T7" fmla="*/ 80 h 80"/>
                    <a:gd name="T8" fmla="*/ 24 w 24"/>
                    <a:gd name="T9" fmla="*/ 56 h 80"/>
                    <a:gd name="T10" fmla="*/ 8 w 24"/>
                    <a:gd name="T11" fmla="*/ 48 h 80"/>
                    <a:gd name="T12" fmla="*/ 16 w 24"/>
                    <a:gd name="T13" fmla="*/ 40 h 80"/>
                    <a:gd name="T14" fmla="*/ 0 w 24"/>
                    <a:gd name="T15" fmla="*/ 0 h 80"/>
                    <a:gd name="T16" fmla="*/ 0 w 24"/>
                    <a:gd name="T17" fmla="*/ 8 h 80"/>
                    <a:gd name="T18" fmla="*/ 0 w 24"/>
                    <a:gd name="T19" fmla="*/ 4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80"/>
                    <a:gd name="T32" fmla="*/ 24 w 24"/>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80">
                      <a:moveTo>
                        <a:pt x="0" y="40"/>
                      </a:moveTo>
                      <a:lnTo>
                        <a:pt x="16" y="64"/>
                      </a:lnTo>
                      <a:lnTo>
                        <a:pt x="16" y="80"/>
                      </a:lnTo>
                      <a:lnTo>
                        <a:pt x="24" y="80"/>
                      </a:lnTo>
                      <a:lnTo>
                        <a:pt x="24" y="56"/>
                      </a:lnTo>
                      <a:lnTo>
                        <a:pt x="8" y="48"/>
                      </a:lnTo>
                      <a:lnTo>
                        <a:pt x="16" y="40"/>
                      </a:lnTo>
                      <a:lnTo>
                        <a:pt x="0" y="0"/>
                      </a:lnTo>
                      <a:lnTo>
                        <a:pt x="0" y="8"/>
                      </a:lnTo>
                      <a:lnTo>
                        <a:pt x="0" y="40"/>
                      </a:lnTo>
                      <a:close/>
                    </a:path>
                  </a:pathLst>
                </a:custGeom>
                <a:grpFill/>
                <a:ln w="1270">
                  <a:solidFill>
                    <a:schemeClr val="accent4"/>
                  </a:solidFill>
                  <a:round/>
                  <a:headEnd/>
                  <a:tailEnd/>
                </a:ln>
              </p:spPr>
              <p:txBody>
                <a:bodyPr/>
                <a:lstStyle/>
                <a:p>
                  <a:endParaRPr lang="en-US" sz="1682"/>
                </a:p>
              </p:txBody>
            </p:sp>
            <p:sp>
              <p:nvSpPr>
                <p:cNvPr id="350" name="Freeform 25"/>
                <p:cNvSpPr>
                  <a:spLocks/>
                </p:cNvSpPr>
                <p:nvPr/>
              </p:nvSpPr>
              <p:spPr bwMode="auto">
                <a:xfrm>
                  <a:off x="3588" y="2776"/>
                  <a:ext cx="16" cy="72"/>
                </a:xfrm>
                <a:custGeom>
                  <a:avLst/>
                  <a:gdLst>
                    <a:gd name="T0" fmla="*/ 0 w 16"/>
                    <a:gd name="T1" fmla="*/ 40 h 72"/>
                    <a:gd name="T2" fmla="*/ 8 w 16"/>
                    <a:gd name="T3" fmla="*/ 56 h 72"/>
                    <a:gd name="T4" fmla="*/ 16 w 16"/>
                    <a:gd name="T5" fmla="*/ 72 h 72"/>
                    <a:gd name="T6" fmla="*/ 8 w 16"/>
                    <a:gd name="T7" fmla="*/ 48 h 72"/>
                    <a:gd name="T8" fmla="*/ 16 w 16"/>
                    <a:gd name="T9" fmla="*/ 32 h 72"/>
                    <a:gd name="T10" fmla="*/ 8 w 16"/>
                    <a:gd name="T11" fmla="*/ 8 h 72"/>
                    <a:gd name="T12" fmla="*/ 0 w 16"/>
                    <a:gd name="T13" fmla="*/ 0 h 72"/>
                    <a:gd name="T14" fmla="*/ 8 w 16"/>
                    <a:gd name="T15" fmla="*/ 32 h 72"/>
                    <a:gd name="T16" fmla="*/ 0 w 16"/>
                    <a:gd name="T17" fmla="*/ 4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72"/>
                    <a:gd name="T29" fmla="*/ 16 w 1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72">
                      <a:moveTo>
                        <a:pt x="0" y="40"/>
                      </a:moveTo>
                      <a:lnTo>
                        <a:pt x="8" y="56"/>
                      </a:lnTo>
                      <a:lnTo>
                        <a:pt x="16" y="72"/>
                      </a:lnTo>
                      <a:lnTo>
                        <a:pt x="8" y="48"/>
                      </a:lnTo>
                      <a:lnTo>
                        <a:pt x="16" y="32"/>
                      </a:lnTo>
                      <a:lnTo>
                        <a:pt x="8" y="8"/>
                      </a:lnTo>
                      <a:lnTo>
                        <a:pt x="0" y="0"/>
                      </a:lnTo>
                      <a:lnTo>
                        <a:pt x="8" y="32"/>
                      </a:lnTo>
                      <a:lnTo>
                        <a:pt x="0" y="40"/>
                      </a:lnTo>
                      <a:close/>
                    </a:path>
                  </a:pathLst>
                </a:custGeom>
                <a:grpFill/>
                <a:ln w="1270">
                  <a:solidFill>
                    <a:schemeClr val="accent4"/>
                  </a:solidFill>
                  <a:round/>
                  <a:headEnd/>
                  <a:tailEnd/>
                </a:ln>
              </p:spPr>
              <p:txBody>
                <a:bodyPr/>
                <a:lstStyle/>
                <a:p>
                  <a:endParaRPr lang="en-US" sz="1682"/>
                </a:p>
              </p:txBody>
            </p:sp>
          </p:grpSp>
          <p:sp>
            <p:nvSpPr>
              <p:cNvPr id="17" name="Freeform 26"/>
              <p:cNvSpPr>
                <a:spLocks/>
              </p:cNvSpPr>
              <p:nvPr/>
            </p:nvSpPr>
            <p:spPr bwMode="auto">
              <a:xfrm>
                <a:off x="6630868" y="5073069"/>
                <a:ext cx="109952" cy="103206"/>
              </a:xfrm>
              <a:custGeom>
                <a:avLst/>
                <a:gdLst>
                  <a:gd name="T0" fmla="*/ 111 w 96"/>
                  <a:gd name="T1" fmla="*/ 111 h 80"/>
                  <a:gd name="T2" fmla="*/ 122 w 96"/>
                  <a:gd name="T3" fmla="*/ 100 h 80"/>
                  <a:gd name="T4" fmla="*/ 122 w 96"/>
                  <a:gd name="T5" fmla="*/ 89 h 80"/>
                  <a:gd name="T6" fmla="*/ 133 w 96"/>
                  <a:gd name="T7" fmla="*/ 89 h 80"/>
                  <a:gd name="T8" fmla="*/ 122 w 96"/>
                  <a:gd name="T9" fmla="*/ 67 h 80"/>
                  <a:gd name="T10" fmla="*/ 122 w 96"/>
                  <a:gd name="T11" fmla="*/ 44 h 80"/>
                  <a:gd name="T12" fmla="*/ 100 w 96"/>
                  <a:gd name="T13" fmla="*/ 0 h 80"/>
                  <a:gd name="T14" fmla="*/ 78 w 96"/>
                  <a:gd name="T15" fmla="*/ 11 h 80"/>
                  <a:gd name="T16" fmla="*/ 67 w 96"/>
                  <a:gd name="T17" fmla="*/ 0 h 80"/>
                  <a:gd name="T18" fmla="*/ 22 w 96"/>
                  <a:gd name="T19" fmla="*/ 0 h 80"/>
                  <a:gd name="T20" fmla="*/ 22 w 96"/>
                  <a:gd name="T21" fmla="*/ 22 h 80"/>
                  <a:gd name="T22" fmla="*/ 0 w 96"/>
                  <a:gd name="T23" fmla="*/ 22 h 80"/>
                  <a:gd name="T24" fmla="*/ 0 w 96"/>
                  <a:gd name="T25" fmla="*/ 33 h 80"/>
                  <a:gd name="T26" fmla="*/ 22 w 96"/>
                  <a:gd name="T27" fmla="*/ 67 h 80"/>
                  <a:gd name="T28" fmla="*/ 44 w 96"/>
                  <a:gd name="T29" fmla="*/ 56 h 80"/>
                  <a:gd name="T30" fmla="*/ 67 w 96"/>
                  <a:gd name="T31" fmla="*/ 56 h 80"/>
                  <a:gd name="T32" fmla="*/ 78 w 96"/>
                  <a:gd name="T33" fmla="*/ 78 h 80"/>
                  <a:gd name="T34" fmla="*/ 78 w 96"/>
                  <a:gd name="T35" fmla="*/ 89 h 80"/>
                  <a:gd name="T36" fmla="*/ 89 w 96"/>
                  <a:gd name="T37" fmla="*/ 89 h 80"/>
                  <a:gd name="T38" fmla="*/ 100 w 96"/>
                  <a:gd name="T39" fmla="*/ 111 h 80"/>
                  <a:gd name="T40" fmla="*/ 111 w 96"/>
                  <a:gd name="T41" fmla="*/ 111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80"/>
                  <a:gd name="T65" fmla="*/ 96 w 96"/>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80">
                    <a:moveTo>
                      <a:pt x="80" y="80"/>
                    </a:moveTo>
                    <a:lnTo>
                      <a:pt x="88" y="72"/>
                    </a:lnTo>
                    <a:lnTo>
                      <a:pt x="88" y="64"/>
                    </a:lnTo>
                    <a:lnTo>
                      <a:pt x="96" y="64"/>
                    </a:lnTo>
                    <a:lnTo>
                      <a:pt x="88" y="48"/>
                    </a:lnTo>
                    <a:lnTo>
                      <a:pt x="88" y="32"/>
                    </a:lnTo>
                    <a:lnTo>
                      <a:pt x="72" y="0"/>
                    </a:lnTo>
                    <a:lnTo>
                      <a:pt x="56" y="8"/>
                    </a:lnTo>
                    <a:lnTo>
                      <a:pt x="48" y="0"/>
                    </a:lnTo>
                    <a:lnTo>
                      <a:pt x="16" y="0"/>
                    </a:lnTo>
                    <a:lnTo>
                      <a:pt x="16" y="16"/>
                    </a:lnTo>
                    <a:lnTo>
                      <a:pt x="0" y="16"/>
                    </a:lnTo>
                    <a:lnTo>
                      <a:pt x="0" y="24"/>
                    </a:lnTo>
                    <a:lnTo>
                      <a:pt x="16" y="48"/>
                    </a:lnTo>
                    <a:lnTo>
                      <a:pt x="32" y="40"/>
                    </a:lnTo>
                    <a:lnTo>
                      <a:pt x="48" y="40"/>
                    </a:lnTo>
                    <a:lnTo>
                      <a:pt x="56" y="56"/>
                    </a:lnTo>
                    <a:lnTo>
                      <a:pt x="56" y="64"/>
                    </a:lnTo>
                    <a:lnTo>
                      <a:pt x="64" y="64"/>
                    </a:lnTo>
                    <a:lnTo>
                      <a:pt x="72" y="80"/>
                    </a:lnTo>
                    <a:lnTo>
                      <a:pt x="80" y="8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18" name="Freeform 27"/>
              <p:cNvSpPr>
                <a:spLocks/>
              </p:cNvSpPr>
              <p:nvPr/>
            </p:nvSpPr>
            <p:spPr bwMode="auto">
              <a:xfrm>
                <a:off x="7044221" y="5218115"/>
                <a:ext cx="294307" cy="361685"/>
              </a:xfrm>
              <a:custGeom>
                <a:avLst/>
                <a:gdLst>
                  <a:gd name="T0" fmla="*/ 200 w 256"/>
                  <a:gd name="T1" fmla="*/ 11 h 280"/>
                  <a:gd name="T2" fmla="*/ 189 w 256"/>
                  <a:gd name="T3" fmla="*/ 22 h 280"/>
                  <a:gd name="T4" fmla="*/ 156 w 256"/>
                  <a:gd name="T5" fmla="*/ 11 h 280"/>
                  <a:gd name="T6" fmla="*/ 145 w 256"/>
                  <a:gd name="T7" fmla="*/ 0 h 280"/>
                  <a:gd name="T8" fmla="*/ 133 w 256"/>
                  <a:gd name="T9" fmla="*/ 0 h 280"/>
                  <a:gd name="T10" fmla="*/ 122 w 256"/>
                  <a:gd name="T11" fmla="*/ 33 h 280"/>
                  <a:gd name="T12" fmla="*/ 111 w 256"/>
                  <a:gd name="T13" fmla="*/ 67 h 280"/>
                  <a:gd name="T14" fmla="*/ 100 w 256"/>
                  <a:gd name="T15" fmla="*/ 122 h 280"/>
                  <a:gd name="T16" fmla="*/ 78 w 256"/>
                  <a:gd name="T17" fmla="*/ 156 h 280"/>
                  <a:gd name="T18" fmla="*/ 67 w 256"/>
                  <a:gd name="T19" fmla="*/ 189 h 280"/>
                  <a:gd name="T20" fmla="*/ 45 w 256"/>
                  <a:gd name="T21" fmla="*/ 211 h 280"/>
                  <a:gd name="T22" fmla="*/ 33 w 256"/>
                  <a:gd name="T23" fmla="*/ 200 h 280"/>
                  <a:gd name="T24" fmla="*/ 22 w 256"/>
                  <a:gd name="T25" fmla="*/ 211 h 280"/>
                  <a:gd name="T26" fmla="*/ 11 w 256"/>
                  <a:gd name="T27" fmla="*/ 211 h 280"/>
                  <a:gd name="T28" fmla="*/ 0 w 256"/>
                  <a:gd name="T29" fmla="*/ 211 h 280"/>
                  <a:gd name="T30" fmla="*/ 0 w 256"/>
                  <a:gd name="T31" fmla="*/ 233 h 280"/>
                  <a:gd name="T32" fmla="*/ 0 w 256"/>
                  <a:gd name="T33" fmla="*/ 245 h 280"/>
                  <a:gd name="T34" fmla="*/ 22 w 256"/>
                  <a:gd name="T35" fmla="*/ 233 h 280"/>
                  <a:gd name="T36" fmla="*/ 67 w 256"/>
                  <a:gd name="T37" fmla="*/ 233 h 280"/>
                  <a:gd name="T38" fmla="*/ 78 w 256"/>
                  <a:gd name="T39" fmla="*/ 233 h 280"/>
                  <a:gd name="T40" fmla="*/ 89 w 256"/>
                  <a:gd name="T41" fmla="*/ 267 h 280"/>
                  <a:gd name="T42" fmla="*/ 100 w 256"/>
                  <a:gd name="T43" fmla="*/ 278 h 280"/>
                  <a:gd name="T44" fmla="*/ 133 w 256"/>
                  <a:gd name="T45" fmla="*/ 278 h 280"/>
                  <a:gd name="T46" fmla="*/ 133 w 256"/>
                  <a:gd name="T47" fmla="*/ 256 h 280"/>
                  <a:gd name="T48" fmla="*/ 156 w 256"/>
                  <a:gd name="T49" fmla="*/ 256 h 280"/>
                  <a:gd name="T50" fmla="*/ 178 w 256"/>
                  <a:gd name="T51" fmla="*/ 267 h 280"/>
                  <a:gd name="T52" fmla="*/ 178 w 256"/>
                  <a:gd name="T53" fmla="*/ 311 h 280"/>
                  <a:gd name="T54" fmla="*/ 189 w 256"/>
                  <a:gd name="T55" fmla="*/ 333 h 280"/>
                  <a:gd name="T56" fmla="*/ 178 w 256"/>
                  <a:gd name="T57" fmla="*/ 345 h 280"/>
                  <a:gd name="T58" fmla="*/ 222 w 256"/>
                  <a:gd name="T59" fmla="*/ 333 h 280"/>
                  <a:gd name="T60" fmla="*/ 256 w 256"/>
                  <a:gd name="T61" fmla="*/ 356 h 280"/>
                  <a:gd name="T62" fmla="*/ 267 w 256"/>
                  <a:gd name="T63" fmla="*/ 356 h 280"/>
                  <a:gd name="T64" fmla="*/ 300 w 256"/>
                  <a:gd name="T65" fmla="*/ 378 h 280"/>
                  <a:gd name="T66" fmla="*/ 323 w 256"/>
                  <a:gd name="T67" fmla="*/ 389 h 280"/>
                  <a:gd name="T68" fmla="*/ 323 w 256"/>
                  <a:gd name="T69" fmla="*/ 367 h 280"/>
                  <a:gd name="T70" fmla="*/ 311 w 256"/>
                  <a:gd name="T71" fmla="*/ 367 h 280"/>
                  <a:gd name="T72" fmla="*/ 300 w 256"/>
                  <a:gd name="T73" fmla="*/ 356 h 280"/>
                  <a:gd name="T74" fmla="*/ 311 w 256"/>
                  <a:gd name="T75" fmla="*/ 300 h 280"/>
                  <a:gd name="T76" fmla="*/ 311 w 256"/>
                  <a:gd name="T77" fmla="*/ 289 h 280"/>
                  <a:gd name="T78" fmla="*/ 334 w 256"/>
                  <a:gd name="T79" fmla="*/ 278 h 280"/>
                  <a:gd name="T80" fmla="*/ 345 w 256"/>
                  <a:gd name="T81" fmla="*/ 278 h 280"/>
                  <a:gd name="T82" fmla="*/ 323 w 256"/>
                  <a:gd name="T83" fmla="*/ 245 h 280"/>
                  <a:gd name="T84" fmla="*/ 323 w 256"/>
                  <a:gd name="T85" fmla="*/ 200 h 280"/>
                  <a:gd name="T86" fmla="*/ 323 w 256"/>
                  <a:gd name="T87" fmla="*/ 178 h 280"/>
                  <a:gd name="T88" fmla="*/ 311 w 256"/>
                  <a:gd name="T89" fmla="*/ 167 h 280"/>
                  <a:gd name="T90" fmla="*/ 311 w 256"/>
                  <a:gd name="T91" fmla="*/ 156 h 280"/>
                  <a:gd name="T92" fmla="*/ 323 w 256"/>
                  <a:gd name="T93" fmla="*/ 133 h 280"/>
                  <a:gd name="T94" fmla="*/ 334 w 256"/>
                  <a:gd name="T95" fmla="*/ 100 h 280"/>
                  <a:gd name="T96" fmla="*/ 345 w 256"/>
                  <a:gd name="T97" fmla="*/ 78 h 280"/>
                  <a:gd name="T98" fmla="*/ 356 w 256"/>
                  <a:gd name="T99" fmla="*/ 67 h 280"/>
                  <a:gd name="T100" fmla="*/ 345 w 256"/>
                  <a:gd name="T101" fmla="*/ 56 h 280"/>
                  <a:gd name="T102" fmla="*/ 345 w 256"/>
                  <a:gd name="T103" fmla="*/ 33 h 280"/>
                  <a:gd name="T104" fmla="*/ 323 w 256"/>
                  <a:gd name="T105" fmla="*/ 11 h 280"/>
                  <a:gd name="T106" fmla="*/ 300 w 256"/>
                  <a:gd name="T107" fmla="*/ 11 h 280"/>
                  <a:gd name="T108" fmla="*/ 289 w 256"/>
                  <a:gd name="T109" fmla="*/ 0 h 280"/>
                  <a:gd name="T110" fmla="*/ 200 w 256"/>
                  <a:gd name="T111" fmla="*/ 11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6"/>
                  <a:gd name="T169" fmla="*/ 0 h 280"/>
                  <a:gd name="T170" fmla="*/ 256 w 256"/>
                  <a:gd name="T171" fmla="*/ 280 h 2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6" h="280">
                    <a:moveTo>
                      <a:pt x="144" y="8"/>
                    </a:moveTo>
                    <a:lnTo>
                      <a:pt x="136" y="16"/>
                    </a:lnTo>
                    <a:lnTo>
                      <a:pt x="112" y="8"/>
                    </a:lnTo>
                    <a:lnTo>
                      <a:pt x="104" y="0"/>
                    </a:lnTo>
                    <a:lnTo>
                      <a:pt x="96" y="0"/>
                    </a:lnTo>
                    <a:lnTo>
                      <a:pt x="88" y="24"/>
                    </a:lnTo>
                    <a:lnTo>
                      <a:pt x="80" y="48"/>
                    </a:lnTo>
                    <a:lnTo>
                      <a:pt x="72" y="88"/>
                    </a:lnTo>
                    <a:lnTo>
                      <a:pt x="56" y="112"/>
                    </a:lnTo>
                    <a:lnTo>
                      <a:pt x="48" y="136"/>
                    </a:lnTo>
                    <a:lnTo>
                      <a:pt x="32" y="152"/>
                    </a:lnTo>
                    <a:lnTo>
                      <a:pt x="24" y="144"/>
                    </a:lnTo>
                    <a:lnTo>
                      <a:pt x="16" y="152"/>
                    </a:lnTo>
                    <a:lnTo>
                      <a:pt x="8" y="152"/>
                    </a:lnTo>
                    <a:lnTo>
                      <a:pt x="0" y="152"/>
                    </a:lnTo>
                    <a:lnTo>
                      <a:pt x="0" y="168"/>
                    </a:lnTo>
                    <a:lnTo>
                      <a:pt x="0" y="176"/>
                    </a:lnTo>
                    <a:lnTo>
                      <a:pt x="16" y="168"/>
                    </a:lnTo>
                    <a:lnTo>
                      <a:pt x="48" y="168"/>
                    </a:lnTo>
                    <a:lnTo>
                      <a:pt x="56" y="168"/>
                    </a:lnTo>
                    <a:lnTo>
                      <a:pt x="64" y="192"/>
                    </a:lnTo>
                    <a:lnTo>
                      <a:pt x="72" y="200"/>
                    </a:lnTo>
                    <a:lnTo>
                      <a:pt x="96" y="200"/>
                    </a:lnTo>
                    <a:lnTo>
                      <a:pt x="96" y="184"/>
                    </a:lnTo>
                    <a:lnTo>
                      <a:pt x="112" y="184"/>
                    </a:lnTo>
                    <a:lnTo>
                      <a:pt x="128" y="192"/>
                    </a:lnTo>
                    <a:lnTo>
                      <a:pt x="128" y="224"/>
                    </a:lnTo>
                    <a:lnTo>
                      <a:pt x="136" y="240"/>
                    </a:lnTo>
                    <a:lnTo>
                      <a:pt x="128" y="248"/>
                    </a:lnTo>
                    <a:lnTo>
                      <a:pt x="160" y="240"/>
                    </a:lnTo>
                    <a:lnTo>
                      <a:pt x="184" y="256"/>
                    </a:lnTo>
                    <a:lnTo>
                      <a:pt x="192" y="256"/>
                    </a:lnTo>
                    <a:lnTo>
                      <a:pt x="216" y="272"/>
                    </a:lnTo>
                    <a:lnTo>
                      <a:pt x="232" y="280"/>
                    </a:lnTo>
                    <a:lnTo>
                      <a:pt x="232" y="264"/>
                    </a:lnTo>
                    <a:lnTo>
                      <a:pt x="224" y="264"/>
                    </a:lnTo>
                    <a:lnTo>
                      <a:pt x="216" y="256"/>
                    </a:lnTo>
                    <a:lnTo>
                      <a:pt x="224" y="216"/>
                    </a:lnTo>
                    <a:lnTo>
                      <a:pt x="224" y="208"/>
                    </a:lnTo>
                    <a:lnTo>
                      <a:pt x="240" y="200"/>
                    </a:lnTo>
                    <a:lnTo>
                      <a:pt x="248" y="200"/>
                    </a:lnTo>
                    <a:lnTo>
                      <a:pt x="232" y="176"/>
                    </a:lnTo>
                    <a:lnTo>
                      <a:pt x="232" y="144"/>
                    </a:lnTo>
                    <a:lnTo>
                      <a:pt x="232" y="128"/>
                    </a:lnTo>
                    <a:lnTo>
                      <a:pt x="224" y="120"/>
                    </a:lnTo>
                    <a:lnTo>
                      <a:pt x="224" y="112"/>
                    </a:lnTo>
                    <a:lnTo>
                      <a:pt x="232" y="96"/>
                    </a:lnTo>
                    <a:lnTo>
                      <a:pt x="240" y="72"/>
                    </a:lnTo>
                    <a:lnTo>
                      <a:pt x="248" y="56"/>
                    </a:lnTo>
                    <a:lnTo>
                      <a:pt x="256" y="48"/>
                    </a:lnTo>
                    <a:lnTo>
                      <a:pt x="248" y="40"/>
                    </a:lnTo>
                    <a:lnTo>
                      <a:pt x="248" y="24"/>
                    </a:lnTo>
                    <a:lnTo>
                      <a:pt x="232" y="8"/>
                    </a:lnTo>
                    <a:lnTo>
                      <a:pt x="216" y="8"/>
                    </a:lnTo>
                    <a:lnTo>
                      <a:pt x="208" y="0"/>
                    </a:lnTo>
                    <a:lnTo>
                      <a:pt x="144" y="8"/>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19" name="Freeform 28"/>
              <p:cNvSpPr>
                <a:spLocks/>
              </p:cNvSpPr>
              <p:nvPr/>
            </p:nvSpPr>
            <p:spPr bwMode="auto">
              <a:xfrm>
                <a:off x="7081422" y="5103752"/>
                <a:ext cx="201716" cy="155274"/>
              </a:xfrm>
              <a:custGeom>
                <a:avLst/>
                <a:gdLst>
                  <a:gd name="T0" fmla="*/ 0 w 176"/>
                  <a:gd name="T1" fmla="*/ 134 h 120"/>
                  <a:gd name="T2" fmla="*/ 0 w 176"/>
                  <a:gd name="T3" fmla="*/ 111 h 120"/>
                  <a:gd name="T4" fmla="*/ 11 w 176"/>
                  <a:gd name="T5" fmla="*/ 78 h 120"/>
                  <a:gd name="T6" fmla="*/ 67 w 176"/>
                  <a:gd name="T7" fmla="*/ 67 h 120"/>
                  <a:gd name="T8" fmla="*/ 78 w 176"/>
                  <a:gd name="T9" fmla="*/ 56 h 120"/>
                  <a:gd name="T10" fmla="*/ 78 w 176"/>
                  <a:gd name="T11" fmla="*/ 45 h 120"/>
                  <a:gd name="T12" fmla="*/ 111 w 176"/>
                  <a:gd name="T13" fmla="*/ 33 h 120"/>
                  <a:gd name="T14" fmla="*/ 133 w 176"/>
                  <a:gd name="T15" fmla="*/ 11 h 120"/>
                  <a:gd name="T16" fmla="*/ 144 w 176"/>
                  <a:gd name="T17" fmla="*/ 0 h 120"/>
                  <a:gd name="T18" fmla="*/ 166 w 176"/>
                  <a:gd name="T19" fmla="*/ 22 h 120"/>
                  <a:gd name="T20" fmla="*/ 166 w 176"/>
                  <a:gd name="T21" fmla="*/ 45 h 120"/>
                  <a:gd name="T22" fmla="*/ 189 w 176"/>
                  <a:gd name="T23" fmla="*/ 56 h 120"/>
                  <a:gd name="T24" fmla="*/ 244 w 176"/>
                  <a:gd name="T25" fmla="*/ 122 h 120"/>
                  <a:gd name="T26" fmla="*/ 155 w 176"/>
                  <a:gd name="T27" fmla="*/ 134 h 120"/>
                  <a:gd name="T28" fmla="*/ 144 w 176"/>
                  <a:gd name="T29" fmla="*/ 145 h 120"/>
                  <a:gd name="T30" fmla="*/ 111 w 176"/>
                  <a:gd name="T31" fmla="*/ 134 h 120"/>
                  <a:gd name="T32" fmla="*/ 100 w 176"/>
                  <a:gd name="T33" fmla="*/ 122 h 120"/>
                  <a:gd name="T34" fmla="*/ 89 w 176"/>
                  <a:gd name="T35" fmla="*/ 122 h 120"/>
                  <a:gd name="T36" fmla="*/ 78 w 176"/>
                  <a:gd name="T37" fmla="*/ 156 h 120"/>
                  <a:gd name="T38" fmla="*/ 55 w 176"/>
                  <a:gd name="T39" fmla="*/ 156 h 120"/>
                  <a:gd name="T40" fmla="*/ 44 w 176"/>
                  <a:gd name="T41" fmla="*/ 156 h 120"/>
                  <a:gd name="T42" fmla="*/ 33 w 176"/>
                  <a:gd name="T43" fmla="*/ 156 h 120"/>
                  <a:gd name="T44" fmla="*/ 22 w 176"/>
                  <a:gd name="T45" fmla="*/ 167 h 120"/>
                  <a:gd name="T46" fmla="*/ 0 w 176"/>
                  <a:gd name="T47" fmla="*/ 134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6"/>
                  <a:gd name="T73" fmla="*/ 0 h 120"/>
                  <a:gd name="T74" fmla="*/ 176 w 176"/>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6" h="120">
                    <a:moveTo>
                      <a:pt x="0" y="96"/>
                    </a:moveTo>
                    <a:lnTo>
                      <a:pt x="0" y="80"/>
                    </a:lnTo>
                    <a:lnTo>
                      <a:pt x="8" y="56"/>
                    </a:lnTo>
                    <a:lnTo>
                      <a:pt x="48" y="48"/>
                    </a:lnTo>
                    <a:lnTo>
                      <a:pt x="56" y="40"/>
                    </a:lnTo>
                    <a:lnTo>
                      <a:pt x="56" y="32"/>
                    </a:lnTo>
                    <a:lnTo>
                      <a:pt x="80" y="24"/>
                    </a:lnTo>
                    <a:lnTo>
                      <a:pt x="96" y="8"/>
                    </a:lnTo>
                    <a:lnTo>
                      <a:pt x="104" y="0"/>
                    </a:lnTo>
                    <a:lnTo>
                      <a:pt x="120" y="16"/>
                    </a:lnTo>
                    <a:lnTo>
                      <a:pt x="120" y="32"/>
                    </a:lnTo>
                    <a:lnTo>
                      <a:pt x="136" y="40"/>
                    </a:lnTo>
                    <a:lnTo>
                      <a:pt x="176" y="88"/>
                    </a:lnTo>
                    <a:lnTo>
                      <a:pt x="112" y="96"/>
                    </a:lnTo>
                    <a:lnTo>
                      <a:pt x="104" y="104"/>
                    </a:lnTo>
                    <a:lnTo>
                      <a:pt x="80" y="96"/>
                    </a:lnTo>
                    <a:lnTo>
                      <a:pt x="72" y="88"/>
                    </a:lnTo>
                    <a:lnTo>
                      <a:pt x="64" y="88"/>
                    </a:lnTo>
                    <a:lnTo>
                      <a:pt x="56" y="112"/>
                    </a:lnTo>
                    <a:lnTo>
                      <a:pt x="40" y="112"/>
                    </a:lnTo>
                    <a:lnTo>
                      <a:pt x="32" y="112"/>
                    </a:lnTo>
                    <a:lnTo>
                      <a:pt x="24" y="112"/>
                    </a:lnTo>
                    <a:lnTo>
                      <a:pt x="16" y="120"/>
                    </a:lnTo>
                    <a:lnTo>
                      <a:pt x="0" y="96"/>
                    </a:lnTo>
                    <a:close/>
                  </a:path>
                </a:pathLst>
              </a:custGeom>
              <a:noFill/>
              <a:ln w="1270">
                <a:solidFill>
                  <a:schemeClr val="accent4"/>
                </a:solidFill>
                <a:round/>
                <a:headEnd/>
                <a:tailEnd/>
              </a:ln>
            </p:spPr>
            <p:txBody>
              <a:bodyPr/>
              <a:lstStyle/>
              <a:p>
                <a:endParaRPr lang="en-US" sz="1682"/>
              </a:p>
            </p:txBody>
          </p:sp>
          <p:sp>
            <p:nvSpPr>
              <p:cNvPr id="20" name="Freeform 29"/>
              <p:cNvSpPr>
                <a:spLocks/>
              </p:cNvSpPr>
              <p:nvPr/>
            </p:nvSpPr>
            <p:spPr bwMode="auto">
              <a:xfrm>
                <a:off x="7365809" y="5031229"/>
                <a:ext cx="220730" cy="217569"/>
              </a:xfrm>
              <a:custGeom>
                <a:avLst/>
                <a:gdLst>
                  <a:gd name="T0" fmla="*/ 167 w 192"/>
                  <a:gd name="T1" fmla="*/ 56 h 168"/>
                  <a:gd name="T2" fmla="*/ 156 w 192"/>
                  <a:gd name="T3" fmla="*/ 78 h 168"/>
                  <a:gd name="T4" fmla="*/ 178 w 192"/>
                  <a:gd name="T5" fmla="*/ 78 h 168"/>
                  <a:gd name="T6" fmla="*/ 178 w 192"/>
                  <a:gd name="T7" fmla="*/ 89 h 168"/>
                  <a:gd name="T8" fmla="*/ 200 w 192"/>
                  <a:gd name="T9" fmla="*/ 123 h 168"/>
                  <a:gd name="T10" fmla="*/ 256 w 192"/>
                  <a:gd name="T11" fmla="*/ 145 h 168"/>
                  <a:gd name="T12" fmla="*/ 267 w 192"/>
                  <a:gd name="T13" fmla="*/ 145 h 168"/>
                  <a:gd name="T14" fmla="*/ 223 w 192"/>
                  <a:gd name="T15" fmla="*/ 201 h 168"/>
                  <a:gd name="T16" fmla="*/ 189 w 192"/>
                  <a:gd name="T17" fmla="*/ 212 h 168"/>
                  <a:gd name="T18" fmla="*/ 156 w 192"/>
                  <a:gd name="T19" fmla="*/ 223 h 168"/>
                  <a:gd name="T20" fmla="*/ 145 w 192"/>
                  <a:gd name="T21" fmla="*/ 223 h 168"/>
                  <a:gd name="T22" fmla="*/ 111 w 192"/>
                  <a:gd name="T23" fmla="*/ 234 h 168"/>
                  <a:gd name="T24" fmla="*/ 89 w 192"/>
                  <a:gd name="T25" fmla="*/ 234 h 168"/>
                  <a:gd name="T26" fmla="*/ 67 w 192"/>
                  <a:gd name="T27" fmla="*/ 212 h 168"/>
                  <a:gd name="T28" fmla="*/ 45 w 192"/>
                  <a:gd name="T29" fmla="*/ 212 h 168"/>
                  <a:gd name="T30" fmla="*/ 45 w 192"/>
                  <a:gd name="T31" fmla="*/ 201 h 168"/>
                  <a:gd name="T32" fmla="*/ 33 w 192"/>
                  <a:gd name="T33" fmla="*/ 189 h 168"/>
                  <a:gd name="T34" fmla="*/ 11 w 192"/>
                  <a:gd name="T35" fmla="*/ 156 h 168"/>
                  <a:gd name="T36" fmla="*/ 0 w 192"/>
                  <a:gd name="T37" fmla="*/ 145 h 168"/>
                  <a:gd name="T38" fmla="*/ 0 w 192"/>
                  <a:gd name="T39" fmla="*/ 134 h 168"/>
                  <a:gd name="T40" fmla="*/ 11 w 192"/>
                  <a:gd name="T41" fmla="*/ 134 h 168"/>
                  <a:gd name="T42" fmla="*/ 22 w 192"/>
                  <a:gd name="T43" fmla="*/ 89 h 168"/>
                  <a:gd name="T44" fmla="*/ 56 w 192"/>
                  <a:gd name="T45" fmla="*/ 33 h 168"/>
                  <a:gd name="T46" fmla="*/ 56 w 192"/>
                  <a:gd name="T47" fmla="*/ 11 h 168"/>
                  <a:gd name="T48" fmla="*/ 67 w 192"/>
                  <a:gd name="T49" fmla="*/ 11 h 168"/>
                  <a:gd name="T50" fmla="*/ 78 w 192"/>
                  <a:gd name="T51" fmla="*/ 11 h 168"/>
                  <a:gd name="T52" fmla="*/ 78 w 192"/>
                  <a:gd name="T53" fmla="*/ 0 h 168"/>
                  <a:gd name="T54" fmla="*/ 89 w 192"/>
                  <a:gd name="T55" fmla="*/ 11 h 168"/>
                  <a:gd name="T56" fmla="*/ 100 w 192"/>
                  <a:gd name="T57" fmla="*/ 0 h 168"/>
                  <a:gd name="T58" fmla="*/ 122 w 192"/>
                  <a:gd name="T59" fmla="*/ 11 h 168"/>
                  <a:gd name="T60" fmla="*/ 167 w 192"/>
                  <a:gd name="T61" fmla="*/ 56 h 1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2"/>
                  <a:gd name="T94" fmla="*/ 0 h 168"/>
                  <a:gd name="T95" fmla="*/ 192 w 192"/>
                  <a:gd name="T96" fmla="*/ 168 h 1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2" h="168">
                    <a:moveTo>
                      <a:pt x="120" y="40"/>
                    </a:moveTo>
                    <a:lnTo>
                      <a:pt x="112" y="56"/>
                    </a:lnTo>
                    <a:lnTo>
                      <a:pt x="128" y="56"/>
                    </a:lnTo>
                    <a:lnTo>
                      <a:pt x="128" y="64"/>
                    </a:lnTo>
                    <a:lnTo>
                      <a:pt x="144" y="88"/>
                    </a:lnTo>
                    <a:lnTo>
                      <a:pt x="184" y="104"/>
                    </a:lnTo>
                    <a:lnTo>
                      <a:pt x="192" y="104"/>
                    </a:lnTo>
                    <a:lnTo>
                      <a:pt x="160" y="144"/>
                    </a:lnTo>
                    <a:lnTo>
                      <a:pt x="136" y="152"/>
                    </a:lnTo>
                    <a:lnTo>
                      <a:pt x="112" y="160"/>
                    </a:lnTo>
                    <a:lnTo>
                      <a:pt x="104" y="160"/>
                    </a:lnTo>
                    <a:lnTo>
                      <a:pt x="80" y="168"/>
                    </a:lnTo>
                    <a:lnTo>
                      <a:pt x="64" y="168"/>
                    </a:lnTo>
                    <a:lnTo>
                      <a:pt x="48" y="152"/>
                    </a:lnTo>
                    <a:lnTo>
                      <a:pt x="32" y="152"/>
                    </a:lnTo>
                    <a:lnTo>
                      <a:pt x="32" y="144"/>
                    </a:lnTo>
                    <a:lnTo>
                      <a:pt x="24" y="136"/>
                    </a:lnTo>
                    <a:lnTo>
                      <a:pt x="8" y="112"/>
                    </a:lnTo>
                    <a:lnTo>
                      <a:pt x="0" y="104"/>
                    </a:lnTo>
                    <a:lnTo>
                      <a:pt x="0" y="96"/>
                    </a:lnTo>
                    <a:lnTo>
                      <a:pt x="8" y="96"/>
                    </a:lnTo>
                    <a:lnTo>
                      <a:pt x="16" y="64"/>
                    </a:lnTo>
                    <a:lnTo>
                      <a:pt x="40" y="24"/>
                    </a:lnTo>
                    <a:lnTo>
                      <a:pt x="40" y="8"/>
                    </a:lnTo>
                    <a:lnTo>
                      <a:pt x="48" y="8"/>
                    </a:lnTo>
                    <a:lnTo>
                      <a:pt x="56" y="8"/>
                    </a:lnTo>
                    <a:lnTo>
                      <a:pt x="56" y="0"/>
                    </a:lnTo>
                    <a:lnTo>
                      <a:pt x="64" y="8"/>
                    </a:lnTo>
                    <a:lnTo>
                      <a:pt x="72" y="0"/>
                    </a:lnTo>
                    <a:lnTo>
                      <a:pt x="88" y="8"/>
                    </a:lnTo>
                    <a:lnTo>
                      <a:pt x="120" y="40"/>
                    </a:lnTo>
                    <a:close/>
                  </a:path>
                </a:pathLst>
              </a:custGeom>
              <a:noFill/>
              <a:ln w="1270">
                <a:solidFill>
                  <a:schemeClr val="accent4"/>
                </a:solidFill>
                <a:round/>
                <a:headEnd/>
                <a:tailEnd/>
              </a:ln>
            </p:spPr>
            <p:txBody>
              <a:bodyPr/>
              <a:lstStyle/>
              <a:p>
                <a:endParaRPr lang="en-US" sz="1682"/>
              </a:p>
            </p:txBody>
          </p:sp>
          <p:sp>
            <p:nvSpPr>
              <p:cNvPr id="21" name="Freeform 30"/>
              <p:cNvSpPr>
                <a:spLocks/>
              </p:cNvSpPr>
              <p:nvPr/>
            </p:nvSpPr>
            <p:spPr bwMode="auto">
              <a:xfrm>
                <a:off x="7412105" y="4968933"/>
                <a:ext cx="100858" cy="114363"/>
              </a:xfrm>
              <a:custGeom>
                <a:avLst/>
                <a:gdLst>
                  <a:gd name="T0" fmla="*/ 111 w 88"/>
                  <a:gd name="T1" fmla="*/ 123 h 88"/>
                  <a:gd name="T2" fmla="*/ 122 w 88"/>
                  <a:gd name="T3" fmla="*/ 112 h 88"/>
                  <a:gd name="T4" fmla="*/ 89 w 88"/>
                  <a:gd name="T5" fmla="*/ 67 h 88"/>
                  <a:gd name="T6" fmla="*/ 55 w 88"/>
                  <a:gd name="T7" fmla="*/ 45 h 88"/>
                  <a:gd name="T8" fmla="*/ 33 w 88"/>
                  <a:gd name="T9" fmla="*/ 0 h 88"/>
                  <a:gd name="T10" fmla="*/ 33 w 88"/>
                  <a:gd name="T11" fmla="*/ 11 h 88"/>
                  <a:gd name="T12" fmla="*/ 11 w 88"/>
                  <a:gd name="T13" fmla="*/ 22 h 88"/>
                  <a:gd name="T14" fmla="*/ 0 w 88"/>
                  <a:gd name="T15" fmla="*/ 78 h 88"/>
                  <a:gd name="T16" fmla="*/ 11 w 88"/>
                  <a:gd name="T17" fmla="*/ 78 h 88"/>
                  <a:gd name="T18" fmla="*/ 22 w 88"/>
                  <a:gd name="T19" fmla="*/ 78 h 88"/>
                  <a:gd name="T20" fmla="*/ 22 w 88"/>
                  <a:gd name="T21" fmla="*/ 67 h 88"/>
                  <a:gd name="T22" fmla="*/ 33 w 88"/>
                  <a:gd name="T23" fmla="*/ 78 h 88"/>
                  <a:gd name="T24" fmla="*/ 44 w 88"/>
                  <a:gd name="T25" fmla="*/ 67 h 88"/>
                  <a:gd name="T26" fmla="*/ 67 w 88"/>
                  <a:gd name="T27" fmla="*/ 78 h 88"/>
                  <a:gd name="T28" fmla="*/ 111 w 88"/>
                  <a:gd name="T29" fmla="*/ 123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8"/>
                  <a:gd name="T47" fmla="*/ 88 w 88"/>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8">
                    <a:moveTo>
                      <a:pt x="80" y="88"/>
                    </a:moveTo>
                    <a:lnTo>
                      <a:pt x="88" y="80"/>
                    </a:lnTo>
                    <a:lnTo>
                      <a:pt x="64" y="48"/>
                    </a:lnTo>
                    <a:lnTo>
                      <a:pt x="40" y="32"/>
                    </a:lnTo>
                    <a:lnTo>
                      <a:pt x="24" y="0"/>
                    </a:lnTo>
                    <a:lnTo>
                      <a:pt x="24" y="8"/>
                    </a:lnTo>
                    <a:lnTo>
                      <a:pt x="8" y="16"/>
                    </a:lnTo>
                    <a:lnTo>
                      <a:pt x="0" y="56"/>
                    </a:lnTo>
                    <a:lnTo>
                      <a:pt x="8" y="56"/>
                    </a:lnTo>
                    <a:lnTo>
                      <a:pt x="16" y="56"/>
                    </a:lnTo>
                    <a:lnTo>
                      <a:pt x="16" y="48"/>
                    </a:lnTo>
                    <a:lnTo>
                      <a:pt x="24" y="56"/>
                    </a:lnTo>
                    <a:lnTo>
                      <a:pt x="32" y="48"/>
                    </a:lnTo>
                    <a:lnTo>
                      <a:pt x="48" y="56"/>
                    </a:lnTo>
                    <a:lnTo>
                      <a:pt x="80" y="88"/>
                    </a:lnTo>
                    <a:close/>
                  </a:path>
                </a:pathLst>
              </a:custGeom>
              <a:noFill/>
              <a:ln w="1270">
                <a:solidFill>
                  <a:schemeClr val="accent4"/>
                </a:solidFill>
                <a:round/>
                <a:headEnd/>
                <a:tailEnd/>
              </a:ln>
            </p:spPr>
            <p:txBody>
              <a:bodyPr/>
              <a:lstStyle/>
              <a:p>
                <a:endParaRPr lang="en-US" sz="1682"/>
              </a:p>
            </p:txBody>
          </p:sp>
          <p:sp>
            <p:nvSpPr>
              <p:cNvPr id="22" name="Freeform 31"/>
              <p:cNvSpPr>
                <a:spLocks/>
              </p:cNvSpPr>
              <p:nvPr/>
            </p:nvSpPr>
            <p:spPr bwMode="auto">
              <a:xfrm>
                <a:off x="7191374" y="4865727"/>
                <a:ext cx="248012" cy="383070"/>
              </a:xfrm>
              <a:custGeom>
                <a:avLst/>
                <a:gdLst>
                  <a:gd name="T0" fmla="*/ 267 w 216"/>
                  <a:gd name="T1" fmla="*/ 189 h 296"/>
                  <a:gd name="T2" fmla="*/ 278 w 216"/>
                  <a:gd name="T3" fmla="*/ 134 h 296"/>
                  <a:gd name="T4" fmla="*/ 300 w 216"/>
                  <a:gd name="T5" fmla="*/ 122 h 296"/>
                  <a:gd name="T6" fmla="*/ 300 w 216"/>
                  <a:gd name="T7" fmla="*/ 111 h 296"/>
                  <a:gd name="T8" fmla="*/ 289 w 216"/>
                  <a:gd name="T9" fmla="*/ 100 h 296"/>
                  <a:gd name="T10" fmla="*/ 267 w 216"/>
                  <a:gd name="T11" fmla="*/ 22 h 296"/>
                  <a:gd name="T12" fmla="*/ 244 w 216"/>
                  <a:gd name="T13" fmla="*/ 11 h 296"/>
                  <a:gd name="T14" fmla="*/ 244 w 216"/>
                  <a:gd name="T15" fmla="*/ 0 h 296"/>
                  <a:gd name="T16" fmla="*/ 222 w 216"/>
                  <a:gd name="T17" fmla="*/ 22 h 296"/>
                  <a:gd name="T18" fmla="*/ 200 w 216"/>
                  <a:gd name="T19" fmla="*/ 22 h 296"/>
                  <a:gd name="T20" fmla="*/ 56 w 216"/>
                  <a:gd name="T21" fmla="*/ 22 h 296"/>
                  <a:gd name="T22" fmla="*/ 56 w 216"/>
                  <a:gd name="T23" fmla="*/ 67 h 296"/>
                  <a:gd name="T24" fmla="*/ 33 w 216"/>
                  <a:gd name="T25" fmla="*/ 67 h 296"/>
                  <a:gd name="T26" fmla="*/ 33 w 216"/>
                  <a:gd name="T27" fmla="*/ 78 h 296"/>
                  <a:gd name="T28" fmla="*/ 33 w 216"/>
                  <a:gd name="T29" fmla="*/ 145 h 296"/>
                  <a:gd name="T30" fmla="*/ 33 w 216"/>
                  <a:gd name="T31" fmla="*/ 156 h 296"/>
                  <a:gd name="T32" fmla="*/ 22 w 216"/>
                  <a:gd name="T33" fmla="*/ 156 h 296"/>
                  <a:gd name="T34" fmla="*/ 0 w 216"/>
                  <a:gd name="T35" fmla="*/ 212 h 296"/>
                  <a:gd name="T36" fmla="*/ 22 w 216"/>
                  <a:gd name="T37" fmla="*/ 245 h 296"/>
                  <a:gd name="T38" fmla="*/ 11 w 216"/>
                  <a:gd name="T39" fmla="*/ 256 h 296"/>
                  <a:gd name="T40" fmla="*/ 33 w 216"/>
                  <a:gd name="T41" fmla="*/ 278 h 296"/>
                  <a:gd name="T42" fmla="*/ 33 w 216"/>
                  <a:gd name="T43" fmla="*/ 301 h 296"/>
                  <a:gd name="T44" fmla="*/ 56 w 216"/>
                  <a:gd name="T45" fmla="*/ 312 h 296"/>
                  <a:gd name="T46" fmla="*/ 111 w 216"/>
                  <a:gd name="T47" fmla="*/ 379 h 296"/>
                  <a:gd name="T48" fmla="*/ 122 w 216"/>
                  <a:gd name="T49" fmla="*/ 390 h 296"/>
                  <a:gd name="T50" fmla="*/ 144 w 216"/>
                  <a:gd name="T51" fmla="*/ 390 h 296"/>
                  <a:gd name="T52" fmla="*/ 167 w 216"/>
                  <a:gd name="T53" fmla="*/ 412 h 296"/>
                  <a:gd name="T54" fmla="*/ 189 w 216"/>
                  <a:gd name="T55" fmla="*/ 412 h 296"/>
                  <a:gd name="T56" fmla="*/ 222 w 216"/>
                  <a:gd name="T57" fmla="*/ 401 h 296"/>
                  <a:gd name="T58" fmla="*/ 233 w 216"/>
                  <a:gd name="T59" fmla="*/ 390 h 296"/>
                  <a:gd name="T60" fmla="*/ 256 w 216"/>
                  <a:gd name="T61" fmla="*/ 390 h 296"/>
                  <a:gd name="T62" fmla="*/ 256 w 216"/>
                  <a:gd name="T63" fmla="*/ 379 h 296"/>
                  <a:gd name="T64" fmla="*/ 244 w 216"/>
                  <a:gd name="T65" fmla="*/ 367 h 296"/>
                  <a:gd name="T66" fmla="*/ 222 w 216"/>
                  <a:gd name="T67" fmla="*/ 334 h 296"/>
                  <a:gd name="T68" fmla="*/ 211 w 216"/>
                  <a:gd name="T69" fmla="*/ 323 h 296"/>
                  <a:gd name="T70" fmla="*/ 211 w 216"/>
                  <a:gd name="T71" fmla="*/ 312 h 296"/>
                  <a:gd name="T72" fmla="*/ 222 w 216"/>
                  <a:gd name="T73" fmla="*/ 312 h 296"/>
                  <a:gd name="T74" fmla="*/ 233 w 216"/>
                  <a:gd name="T75" fmla="*/ 267 h 296"/>
                  <a:gd name="T76" fmla="*/ 267 w 216"/>
                  <a:gd name="T77" fmla="*/ 212 h 296"/>
                  <a:gd name="T78" fmla="*/ 267 w 216"/>
                  <a:gd name="T79" fmla="*/ 189 h 2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
                  <a:gd name="T121" fmla="*/ 0 h 296"/>
                  <a:gd name="T122" fmla="*/ 216 w 216"/>
                  <a:gd name="T123" fmla="*/ 296 h 2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 h="296">
                    <a:moveTo>
                      <a:pt x="192" y="136"/>
                    </a:moveTo>
                    <a:lnTo>
                      <a:pt x="200" y="96"/>
                    </a:lnTo>
                    <a:lnTo>
                      <a:pt x="216" y="88"/>
                    </a:lnTo>
                    <a:lnTo>
                      <a:pt x="216" y="80"/>
                    </a:lnTo>
                    <a:lnTo>
                      <a:pt x="208" y="72"/>
                    </a:lnTo>
                    <a:lnTo>
                      <a:pt x="192" y="16"/>
                    </a:lnTo>
                    <a:lnTo>
                      <a:pt x="176" y="8"/>
                    </a:lnTo>
                    <a:lnTo>
                      <a:pt x="176" y="0"/>
                    </a:lnTo>
                    <a:lnTo>
                      <a:pt x="160" y="16"/>
                    </a:lnTo>
                    <a:lnTo>
                      <a:pt x="144" y="16"/>
                    </a:lnTo>
                    <a:lnTo>
                      <a:pt x="40" y="16"/>
                    </a:lnTo>
                    <a:lnTo>
                      <a:pt x="40" y="48"/>
                    </a:lnTo>
                    <a:lnTo>
                      <a:pt x="24" y="48"/>
                    </a:lnTo>
                    <a:lnTo>
                      <a:pt x="24" y="56"/>
                    </a:lnTo>
                    <a:lnTo>
                      <a:pt x="24" y="104"/>
                    </a:lnTo>
                    <a:lnTo>
                      <a:pt x="24" y="112"/>
                    </a:lnTo>
                    <a:lnTo>
                      <a:pt x="16" y="112"/>
                    </a:lnTo>
                    <a:lnTo>
                      <a:pt x="0" y="152"/>
                    </a:lnTo>
                    <a:lnTo>
                      <a:pt x="16" y="176"/>
                    </a:lnTo>
                    <a:lnTo>
                      <a:pt x="8" y="184"/>
                    </a:lnTo>
                    <a:lnTo>
                      <a:pt x="24" y="200"/>
                    </a:lnTo>
                    <a:lnTo>
                      <a:pt x="24" y="216"/>
                    </a:lnTo>
                    <a:lnTo>
                      <a:pt x="40" y="224"/>
                    </a:lnTo>
                    <a:lnTo>
                      <a:pt x="80" y="272"/>
                    </a:lnTo>
                    <a:lnTo>
                      <a:pt x="88" y="280"/>
                    </a:lnTo>
                    <a:lnTo>
                      <a:pt x="104" y="280"/>
                    </a:lnTo>
                    <a:lnTo>
                      <a:pt x="120" y="296"/>
                    </a:lnTo>
                    <a:lnTo>
                      <a:pt x="136" y="296"/>
                    </a:lnTo>
                    <a:lnTo>
                      <a:pt x="160" y="288"/>
                    </a:lnTo>
                    <a:lnTo>
                      <a:pt x="168" y="280"/>
                    </a:lnTo>
                    <a:lnTo>
                      <a:pt x="184" y="280"/>
                    </a:lnTo>
                    <a:lnTo>
                      <a:pt x="184" y="272"/>
                    </a:lnTo>
                    <a:lnTo>
                      <a:pt x="176" y="264"/>
                    </a:lnTo>
                    <a:lnTo>
                      <a:pt x="160" y="240"/>
                    </a:lnTo>
                    <a:lnTo>
                      <a:pt x="152" y="232"/>
                    </a:lnTo>
                    <a:lnTo>
                      <a:pt x="152" y="224"/>
                    </a:lnTo>
                    <a:lnTo>
                      <a:pt x="160" y="224"/>
                    </a:lnTo>
                    <a:lnTo>
                      <a:pt x="168" y="192"/>
                    </a:lnTo>
                    <a:lnTo>
                      <a:pt x="192" y="152"/>
                    </a:lnTo>
                    <a:lnTo>
                      <a:pt x="192" y="136"/>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23" name="Freeform 32"/>
              <p:cNvSpPr>
                <a:spLocks/>
              </p:cNvSpPr>
              <p:nvPr/>
            </p:nvSpPr>
            <p:spPr bwMode="auto">
              <a:xfrm>
                <a:off x="6778022" y="5021001"/>
                <a:ext cx="119046" cy="114363"/>
              </a:xfrm>
              <a:custGeom>
                <a:avLst/>
                <a:gdLst>
                  <a:gd name="T0" fmla="*/ 133 w 104"/>
                  <a:gd name="T1" fmla="*/ 56 h 88"/>
                  <a:gd name="T2" fmla="*/ 122 w 104"/>
                  <a:gd name="T3" fmla="*/ 56 h 88"/>
                  <a:gd name="T4" fmla="*/ 100 w 104"/>
                  <a:gd name="T5" fmla="*/ 22 h 88"/>
                  <a:gd name="T6" fmla="*/ 100 w 104"/>
                  <a:gd name="T7" fmla="*/ 0 h 88"/>
                  <a:gd name="T8" fmla="*/ 78 w 104"/>
                  <a:gd name="T9" fmla="*/ 11 h 88"/>
                  <a:gd name="T10" fmla="*/ 44 w 104"/>
                  <a:gd name="T11" fmla="*/ 34 h 88"/>
                  <a:gd name="T12" fmla="*/ 22 w 104"/>
                  <a:gd name="T13" fmla="*/ 45 h 88"/>
                  <a:gd name="T14" fmla="*/ 0 w 104"/>
                  <a:gd name="T15" fmla="*/ 78 h 88"/>
                  <a:gd name="T16" fmla="*/ 0 w 104"/>
                  <a:gd name="T17" fmla="*/ 101 h 88"/>
                  <a:gd name="T18" fmla="*/ 11 w 104"/>
                  <a:gd name="T19" fmla="*/ 112 h 88"/>
                  <a:gd name="T20" fmla="*/ 33 w 104"/>
                  <a:gd name="T21" fmla="*/ 112 h 88"/>
                  <a:gd name="T22" fmla="*/ 44 w 104"/>
                  <a:gd name="T23" fmla="*/ 123 h 88"/>
                  <a:gd name="T24" fmla="*/ 44 w 104"/>
                  <a:gd name="T25" fmla="*/ 89 h 88"/>
                  <a:gd name="T26" fmla="*/ 89 w 104"/>
                  <a:gd name="T27" fmla="*/ 89 h 88"/>
                  <a:gd name="T28" fmla="*/ 111 w 104"/>
                  <a:gd name="T29" fmla="*/ 89 h 88"/>
                  <a:gd name="T30" fmla="*/ 122 w 104"/>
                  <a:gd name="T31" fmla="*/ 78 h 88"/>
                  <a:gd name="T32" fmla="*/ 133 w 104"/>
                  <a:gd name="T33" fmla="*/ 78 h 88"/>
                  <a:gd name="T34" fmla="*/ 144 w 104"/>
                  <a:gd name="T35" fmla="*/ 67 h 88"/>
                  <a:gd name="T36" fmla="*/ 133 w 104"/>
                  <a:gd name="T37" fmla="*/ 56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88"/>
                  <a:gd name="T59" fmla="*/ 104 w 104"/>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88">
                    <a:moveTo>
                      <a:pt x="96" y="40"/>
                    </a:moveTo>
                    <a:lnTo>
                      <a:pt x="88" y="40"/>
                    </a:lnTo>
                    <a:lnTo>
                      <a:pt x="72" y="16"/>
                    </a:lnTo>
                    <a:lnTo>
                      <a:pt x="72" y="0"/>
                    </a:lnTo>
                    <a:lnTo>
                      <a:pt x="56" y="8"/>
                    </a:lnTo>
                    <a:lnTo>
                      <a:pt x="32" y="24"/>
                    </a:lnTo>
                    <a:lnTo>
                      <a:pt x="16" y="32"/>
                    </a:lnTo>
                    <a:lnTo>
                      <a:pt x="0" y="56"/>
                    </a:lnTo>
                    <a:lnTo>
                      <a:pt x="0" y="72"/>
                    </a:lnTo>
                    <a:lnTo>
                      <a:pt x="8" y="80"/>
                    </a:lnTo>
                    <a:lnTo>
                      <a:pt x="24" y="80"/>
                    </a:lnTo>
                    <a:lnTo>
                      <a:pt x="32" y="88"/>
                    </a:lnTo>
                    <a:lnTo>
                      <a:pt x="32" y="64"/>
                    </a:lnTo>
                    <a:lnTo>
                      <a:pt x="64" y="64"/>
                    </a:lnTo>
                    <a:lnTo>
                      <a:pt x="80" y="64"/>
                    </a:lnTo>
                    <a:lnTo>
                      <a:pt x="88" y="56"/>
                    </a:lnTo>
                    <a:lnTo>
                      <a:pt x="96" y="56"/>
                    </a:lnTo>
                    <a:lnTo>
                      <a:pt x="104" y="48"/>
                    </a:lnTo>
                    <a:lnTo>
                      <a:pt x="96" y="40"/>
                    </a:lnTo>
                    <a:close/>
                  </a:path>
                </a:pathLst>
              </a:custGeom>
              <a:noFill/>
              <a:ln w="1270">
                <a:solidFill>
                  <a:schemeClr val="accent4"/>
                </a:solidFill>
                <a:round/>
                <a:headEnd/>
                <a:tailEnd/>
              </a:ln>
            </p:spPr>
            <p:txBody>
              <a:bodyPr/>
              <a:lstStyle/>
              <a:p>
                <a:endParaRPr lang="en-US" sz="1682"/>
              </a:p>
            </p:txBody>
          </p:sp>
          <p:sp>
            <p:nvSpPr>
              <p:cNvPr id="24" name="Freeform 33"/>
              <p:cNvSpPr>
                <a:spLocks/>
              </p:cNvSpPr>
              <p:nvPr/>
            </p:nvSpPr>
            <p:spPr bwMode="auto">
              <a:xfrm>
                <a:off x="6860692" y="4855500"/>
                <a:ext cx="238918" cy="238024"/>
              </a:xfrm>
              <a:custGeom>
                <a:avLst/>
                <a:gdLst>
                  <a:gd name="T0" fmla="*/ 245 w 208"/>
                  <a:gd name="T1" fmla="*/ 211 h 184"/>
                  <a:gd name="T2" fmla="*/ 245 w 208"/>
                  <a:gd name="T3" fmla="*/ 200 h 184"/>
                  <a:gd name="T4" fmla="*/ 278 w 208"/>
                  <a:gd name="T5" fmla="*/ 134 h 184"/>
                  <a:gd name="T6" fmla="*/ 289 w 208"/>
                  <a:gd name="T7" fmla="*/ 67 h 184"/>
                  <a:gd name="T8" fmla="*/ 278 w 208"/>
                  <a:gd name="T9" fmla="*/ 67 h 184"/>
                  <a:gd name="T10" fmla="*/ 267 w 208"/>
                  <a:gd name="T11" fmla="*/ 45 h 184"/>
                  <a:gd name="T12" fmla="*/ 267 w 208"/>
                  <a:gd name="T13" fmla="*/ 11 h 184"/>
                  <a:gd name="T14" fmla="*/ 256 w 208"/>
                  <a:gd name="T15" fmla="*/ 0 h 184"/>
                  <a:gd name="T16" fmla="*/ 211 w 208"/>
                  <a:gd name="T17" fmla="*/ 0 h 184"/>
                  <a:gd name="T18" fmla="*/ 100 w 208"/>
                  <a:gd name="T19" fmla="*/ 89 h 184"/>
                  <a:gd name="T20" fmla="*/ 78 w 208"/>
                  <a:gd name="T21" fmla="*/ 100 h 184"/>
                  <a:gd name="T22" fmla="*/ 78 w 208"/>
                  <a:gd name="T23" fmla="*/ 156 h 184"/>
                  <a:gd name="T24" fmla="*/ 67 w 208"/>
                  <a:gd name="T25" fmla="*/ 167 h 184"/>
                  <a:gd name="T26" fmla="*/ 0 w 208"/>
                  <a:gd name="T27" fmla="*/ 178 h 184"/>
                  <a:gd name="T28" fmla="*/ 0 w 208"/>
                  <a:gd name="T29" fmla="*/ 200 h 184"/>
                  <a:gd name="T30" fmla="*/ 22 w 208"/>
                  <a:gd name="T31" fmla="*/ 234 h 184"/>
                  <a:gd name="T32" fmla="*/ 33 w 208"/>
                  <a:gd name="T33" fmla="*/ 234 h 184"/>
                  <a:gd name="T34" fmla="*/ 44 w 208"/>
                  <a:gd name="T35" fmla="*/ 245 h 184"/>
                  <a:gd name="T36" fmla="*/ 56 w 208"/>
                  <a:gd name="T37" fmla="*/ 234 h 184"/>
                  <a:gd name="T38" fmla="*/ 67 w 208"/>
                  <a:gd name="T39" fmla="*/ 256 h 184"/>
                  <a:gd name="T40" fmla="*/ 67 w 208"/>
                  <a:gd name="T41" fmla="*/ 234 h 184"/>
                  <a:gd name="T42" fmla="*/ 78 w 208"/>
                  <a:gd name="T43" fmla="*/ 211 h 184"/>
                  <a:gd name="T44" fmla="*/ 100 w 208"/>
                  <a:gd name="T45" fmla="*/ 211 h 184"/>
                  <a:gd name="T46" fmla="*/ 122 w 208"/>
                  <a:gd name="T47" fmla="*/ 223 h 184"/>
                  <a:gd name="T48" fmla="*/ 145 w 208"/>
                  <a:gd name="T49" fmla="*/ 223 h 184"/>
                  <a:gd name="T50" fmla="*/ 167 w 208"/>
                  <a:gd name="T51" fmla="*/ 234 h 184"/>
                  <a:gd name="T52" fmla="*/ 189 w 208"/>
                  <a:gd name="T53" fmla="*/ 223 h 184"/>
                  <a:gd name="T54" fmla="*/ 222 w 208"/>
                  <a:gd name="T55" fmla="*/ 223 h 184"/>
                  <a:gd name="T56" fmla="*/ 233 w 208"/>
                  <a:gd name="T57" fmla="*/ 211 h 184"/>
                  <a:gd name="T58" fmla="*/ 245 w 208"/>
                  <a:gd name="T59" fmla="*/ 211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8"/>
                  <a:gd name="T91" fmla="*/ 0 h 184"/>
                  <a:gd name="T92" fmla="*/ 208 w 208"/>
                  <a:gd name="T93" fmla="*/ 184 h 1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8" h="184">
                    <a:moveTo>
                      <a:pt x="176" y="152"/>
                    </a:moveTo>
                    <a:lnTo>
                      <a:pt x="176" y="144"/>
                    </a:lnTo>
                    <a:lnTo>
                      <a:pt x="200" y="96"/>
                    </a:lnTo>
                    <a:lnTo>
                      <a:pt x="208" y="48"/>
                    </a:lnTo>
                    <a:lnTo>
                      <a:pt x="200" y="48"/>
                    </a:lnTo>
                    <a:lnTo>
                      <a:pt x="192" y="32"/>
                    </a:lnTo>
                    <a:lnTo>
                      <a:pt x="192" y="8"/>
                    </a:lnTo>
                    <a:lnTo>
                      <a:pt x="184" y="0"/>
                    </a:lnTo>
                    <a:lnTo>
                      <a:pt x="152" y="0"/>
                    </a:lnTo>
                    <a:lnTo>
                      <a:pt x="72" y="64"/>
                    </a:lnTo>
                    <a:lnTo>
                      <a:pt x="56" y="72"/>
                    </a:lnTo>
                    <a:lnTo>
                      <a:pt x="56" y="112"/>
                    </a:lnTo>
                    <a:lnTo>
                      <a:pt x="48" y="120"/>
                    </a:lnTo>
                    <a:lnTo>
                      <a:pt x="0" y="128"/>
                    </a:lnTo>
                    <a:lnTo>
                      <a:pt x="0" y="144"/>
                    </a:lnTo>
                    <a:lnTo>
                      <a:pt x="16" y="168"/>
                    </a:lnTo>
                    <a:lnTo>
                      <a:pt x="24" y="168"/>
                    </a:lnTo>
                    <a:lnTo>
                      <a:pt x="32" y="176"/>
                    </a:lnTo>
                    <a:lnTo>
                      <a:pt x="40" y="168"/>
                    </a:lnTo>
                    <a:lnTo>
                      <a:pt x="48" y="184"/>
                    </a:lnTo>
                    <a:lnTo>
                      <a:pt x="48" y="168"/>
                    </a:lnTo>
                    <a:lnTo>
                      <a:pt x="56" y="152"/>
                    </a:lnTo>
                    <a:lnTo>
                      <a:pt x="72" y="152"/>
                    </a:lnTo>
                    <a:lnTo>
                      <a:pt x="88" y="160"/>
                    </a:lnTo>
                    <a:lnTo>
                      <a:pt x="104" y="160"/>
                    </a:lnTo>
                    <a:lnTo>
                      <a:pt x="120" y="168"/>
                    </a:lnTo>
                    <a:lnTo>
                      <a:pt x="136" y="160"/>
                    </a:lnTo>
                    <a:lnTo>
                      <a:pt x="160" y="160"/>
                    </a:lnTo>
                    <a:lnTo>
                      <a:pt x="168" y="152"/>
                    </a:lnTo>
                    <a:lnTo>
                      <a:pt x="176" y="152"/>
                    </a:lnTo>
                    <a:close/>
                  </a:path>
                </a:pathLst>
              </a:custGeom>
              <a:noFill/>
              <a:ln w="1270">
                <a:solidFill>
                  <a:schemeClr val="accent4"/>
                </a:solidFill>
                <a:round/>
                <a:headEnd/>
                <a:tailEnd/>
              </a:ln>
            </p:spPr>
            <p:txBody>
              <a:bodyPr/>
              <a:lstStyle/>
              <a:p>
                <a:endParaRPr lang="en-US" sz="1682"/>
              </a:p>
            </p:txBody>
          </p:sp>
          <p:sp>
            <p:nvSpPr>
              <p:cNvPr id="25" name="Freeform 34"/>
              <p:cNvSpPr>
                <a:spLocks/>
              </p:cNvSpPr>
              <p:nvPr/>
            </p:nvSpPr>
            <p:spPr bwMode="auto">
              <a:xfrm>
                <a:off x="6676337" y="4823887"/>
                <a:ext cx="248838" cy="290092"/>
              </a:xfrm>
              <a:custGeom>
                <a:avLst/>
                <a:gdLst>
                  <a:gd name="T0" fmla="*/ 223 w 216"/>
                  <a:gd name="T1" fmla="*/ 212 h 224"/>
                  <a:gd name="T2" fmla="*/ 290 w 216"/>
                  <a:gd name="T3" fmla="*/ 201 h 224"/>
                  <a:gd name="T4" fmla="*/ 301 w 216"/>
                  <a:gd name="T5" fmla="*/ 189 h 224"/>
                  <a:gd name="T6" fmla="*/ 301 w 216"/>
                  <a:gd name="T7" fmla="*/ 134 h 224"/>
                  <a:gd name="T8" fmla="*/ 279 w 216"/>
                  <a:gd name="T9" fmla="*/ 134 h 224"/>
                  <a:gd name="T10" fmla="*/ 279 w 216"/>
                  <a:gd name="T11" fmla="*/ 111 h 224"/>
                  <a:gd name="T12" fmla="*/ 256 w 216"/>
                  <a:gd name="T13" fmla="*/ 100 h 224"/>
                  <a:gd name="T14" fmla="*/ 234 w 216"/>
                  <a:gd name="T15" fmla="*/ 89 h 224"/>
                  <a:gd name="T16" fmla="*/ 134 w 216"/>
                  <a:gd name="T17" fmla="*/ 0 h 224"/>
                  <a:gd name="T18" fmla="*/ 100 w 216"/>
                  <a:gd name="T19" fmla="*/ 0 h 224"/>
                  <a:gd name="T20" fmla="*/ 123 w 216"/>
                  <a:gd name="T21" fmla="*/ 201 h 224"/>
                  <a:gd name="T22" fmla="*/ 33 w 216"/>
                  <a:gd name="T23" fmla="*/ 201 h 224"/>
                  <a:gd name="T24" fmla="*/ 22 w 216"/>
                  <a:gd name="T25" fmla="*/ 212 h 224"/>
                  <a:gd name="T26" fmla="*/ 11 w 216"/>
                  <a:gd name="T27" fmla="*/ 201 h 224"/>
                  <a:gd name="T28" fmla="*/ 0 w 216"/>
                  <a:gd name="T29" fmla="*/ 223 h 224"/>
                  <a:gd name="T30" fmla="*/ 11 w 216"/>
                  <a:gd name="T31" fmla="*/ 267 h 224"/>
                  <a:gd name="T32" fmla="*/ 22 w 216"/>
                  <a:gd name="T33" fmla="*/ 279 h 224"/>
                  <a:gd name="T34" fmla="*/ 45 w 216"/>
                  <a:gd name="T35" fmla="*/ 267 h 224"/>
                  <a:gd name="T36" fmla="*/ 67 w 216"/>
                  <a:gd name="T37" fmla="*/ 312 h 224"/>
                  <a:gd name="T38" fmla="*/ 78 w 216"/>
                  <a:gd name="T39" fmla="*/ 312 h 224"/>
                  <a:gd name="T40" fmla="*/ 89 w 216"/>
                  <a:gd name="T41" fmla="*/ 312 h 224"/>
                  <a:gd name="T42" fmla="*/ 100 w 216"/>
                  <a:gd name="T43" fmla="*/ 312 h 224"/>
                  <a:gd name="T44" fmla="*/ 111 w 216"/>
                  <a:gd name="T45" fmla="*/ 312 h 224"/>
                  <a:gd name="T46" fmla="*/ 123 w 216"/>
                  <a:gd name="T47" fmla="*/ 312 h 224"/>
                  <a:gd name="T48" fmla="*/ 123 w 216"/>
                  <a:gd name="T49" fmla="*/ 290 h 224"/>
                  <a:gd name="T50" fmla="*/ 145 w 216"/>
                  <a:gd name="T51" fmla="*/ 256 h 224"/>
                  <a:gd name="T52" fmla="*/ 167 w 216"/>
                  <a:gd name="T53" fmla="*/ 245 h 224"/>
                  <a:gd name="T54" fmla="*/ 201 w 216"/>
                  <a:gd name="T55" fmla="*/ 223 h 224"/>
                  <a:gd name="T56" fmla="*/ 223 w 216"/>
                  <a:gd name="T57" fmla="*/ 212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224"/>
                  <a:gd name="T89" fmla="*/ 216 w 216"/>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224">
                    <a:moveTo>
                      <a:pt x="160" y="152"/>
                    </a:moveTo>
                    <a:lnTo>
                      <a:pt x="208" y="144"/>
                    </a:lnTo>
                    <a:lnTo>
                      <a:pt x="216" y="136"/>
                    </a:lnTo>
                    <a:lnTo>
                      <a:pt x="216" y="96"/>
                    </a:lnTo>
                    <a:lnTo>
                      <a:pt x="200" y="96"/>
                    </a:lnTo>
                    <a:lnTo>
                      <a:pt x="200" y="80"/>
                    </a:lnTo>
                    <a:lnTo>
                      <a:pt x="184" y="72"/>
                    </a:lnTo>
                    <a:lnTo>
                      <a:pt x="168" y="64"/>
                    </a:lnTo>
                    <a:lnTo>
                      <a:pt x="96" y="0"/>
                    </a:lnTo>
                    <a:lnTo>
                      <a:pt x="72" y="0"/>
                    </a:lnTo>
                    <a:lnTo>
                      <a:pt x="88" y="144"/>
                    </a:lnTo>
                    <a:lnTo>
                      <a:pt x="24" y="144"/>
                    </a:lnTo>
                    <a:lnTo>
                      <a:pt x="16" y="152"/>
                    </a:lnTo>
                    <a:lnTo>
                      <a:pt x="8" y="144"/>
                    </a:lnTo>
                    <a:lnTo>
                      <a:pt x="0" y="160"/>
                    </a:lnTo>
                    <a:lnTo>
                      <a:pt x="8" y="192"/>
                    </a:lnTo>
                    <a:lnTo>
                      <a:pt x="16" y="200"/>
                    </a:lnTo>
                    <a:lnTo>
                      <a:pt x="32" y="192"/>
                    </a:lnTo>
                    <a:lnTo>
                      <a:pt x="48" y="224"/>
                    </a:lnTo>
                    <a:lnTo>
                      <a:pt x="56" y="224"/>
                    </a:lnTo>
                    <a:lnTo>
                      <a:pt x="64" y="224"/>
                    </a:lnTo>
                    <a:lnTo>
                      <a:pt x="72" y="224"/>
                    </a:lnTo>
                    <a:lnTo>
                      <a:pt x="80" y="224"/>
                    </a:lnTo>
                    <a:lnTo>
                      <a:pt x="88" y="224"/>
                    </a:lnTo>
                    <a:lnTo>
                      <a:pt x="88" y="208"/>
                    </a:lnTo>
                    <a:lnTo>
                      <a:pt x="104" y="184"/>
                    </a:lnTo>
                    <a:lnTo>
                      <a:pt x="120" y="176"/>
                    </a:lnTo>
                    <a:lnTo>
                      <a:pt x="144" y="160"/>
                    </a:lnTo>
                    <a:lnTo>
                      <a:pt x="160" y="152"/>
                    </a:lnTo>
                    <a:close/>
                  </a:path>
                </a:pathLst>
              </a:custGeom>
              <a:noFill/>
              <a:ln w="1270">
                <a:solidFill>
                  <a:schemeClr val="accent4"/>
                </a:solidFill>
                <a:round/>
                <a:headEnd/>
                <a:tailEnd/>
              </a:ln>
            </p:spPr>
            <p:txBody>
              <a:bodyPr/>
              <a:lstStyle/>
              <a:p>
                <a:endParaRPr lang="en-US" sz="1682"/>
              </a:p>
            </p:txBody>
          </p:sp>
          <p:sp>
            <p:nvSpPr>
              <p:cNvPr id="26" name="Freeform 35"/>
              <p:cNvSpPr>
                <a:spLocks/>
              </p:cNvSpPr>
              <p:nvPr/>
            </p:nvSpPr>
            <p:spPr bwMode="auto">
              <a:xfrm>
                <a:off x="6997925" y="4668614"/>
                <a:ext cx="239744" cy="269637"/>
              </a:xfrm>
              <a:custGeom>
                <a:avLst/>
                <a:gdLst>
                  <a:gd name="T0" fmla="*/ 290 w 208"/>
                  <a:gd name="T1" fmla="*/ 234 h 208"/>
                  <a:gd name="T2" fmla="*/ 279 w 208"/>
                  <a:gd name="T3" fmla="*/ 100 h 208"/>
                  <a:gd name="T4" fmla="*/ 279 w 208"/>
                  <a:gd name="T5" fmla="*/ 67 h 208"/>
                  <a:gd name="T6" fmla="*/ 279 w 208"/>
                  <a:gd name="T7" fmla="*/ 33 h 208"/>
                  <a:gd name="T8" fmla="*/ 245 w 208"/>
                  <a:gd name="T9" fmla="*/ 22 h 208"/>
                  <a:gd name="T10" fmla="*/ 245 w 208"/>
                  <a:gd name="T11" fmla="*/ 11 h 208"/>
                  <a:gd name="T12" fmla="*/ 223 w 208"/>
                  <a:gd name="T13" fmla="*/ 11 h 208"/>
                  <a:gd name="T14" fmla="*/ 190 w 208"/>
                  <a:gd name="T15" fmla="*/ 22 h 208"/>
                  <a:gd name="T16" fmla="*/ 190 w 208"/>
                  <a:gd name="T17" fmla="*/ 56 h 208"/>
                  <a:gd name="T18" fmla="*/ 178 w 208"/>
                  <a:gd name="T19" fmla="*/ 67 h 208"/>
                  <a:gd name="T20" fmla="*/ 167 w 208"/>
                  <a:gd name="T21" fmla="*/ 56 h 208"/>
                  <a:gd name="T22" fmla="*/ 145 w 208"/>
                  <a:gd name="T23" fmla="*/ 45 h 208"/>
                  <a:gd name="T24" fmla="*/ 112 w 208"/>
                  <a:gd name="T25" fmla="*/ 33 h 208"/>
                  <a:gd name="T26" fmla="*/ 112 w 208"/>
                  <a:gd name="T27" fmla="*/ 22 h 208"/>
                  <a:gd name="T28" fmla="*/ 89 w 208"/>
                  <a:gd name="T29" fmla="*/ 11 h 208"/>
                  <a:gd name="T30" fmla="*/ 56 w 208"/>
                  <a:gd name="T31" fmla="*/ 11 h 208"/>
                  <a:gd name="T32" fmla="*/ 33 w 208"/>
                  <a:gd name="T33" fmla="*/ 0 h 208"/>
                  <a:gd name="T34" fmla="*/ 33 w 208"/>
                  <a:gd name="T35" fmla="*/ 22 h 208"/>
                  <a:gd name="T36" fmla="*/ 11 w 208"/>
                  <a:gd name="T37" fmla="*/ 33 h 208"/>
                  <a:gd name="T38" fmla="*/ 11 w 208"/>
                  <a:gd name="T39" fmla="*/ 56 h 208"/>
                  <a:gd name="T40" fmla="*/ 0 w 208"/>
                  <a:gd name="T41" fmla="*/ 56 h 208"/>
                  <a:gd name="T42" fmla="*/ 0 w 208"/>
                  <a:gd name="T43" fmla="*/ 67 h 208"/>
                  <a:gd name="T44" fmla="*/ 11 w 208"/>
                  <a:gd name="T45" fmla="*/ 78 h 208"/>
                  <a:gd name="T46" fmla="*/ 11 w 208"/>
                  <a:gd name="T47" fmla="*/ 112 h 208"/>
                  <a:gd name="T48" fmla="*/ 11 w 208"/>
                  <a:gd name="T49" fmla="*/ 134 h 208"/>
                  <a:gd name="T50" fmla="*/ 0 w 208"/>
                  <a:gd name="T51" fmla="*/ 145 h 208"/>
                  <a:gd name="T52" fmla="*/ 22 w 208"/>
                  <a:gd name="T53" fmla="*/ 178 h 208"/>
                  <a:gd name="T54" fmla="*/ 33 w 208"/>
                  <a:gd name="T55" fmla="*/ 178 h 208"/>
                  <a:gd name="T56" fmla="*/ 45 w 208"/>
                  <a:gd name="T57" fmla="*/ 201 h 208"/>
                  <a:gd name="T58" fmla="*/ 89 w 208"/>
                  <a:gd name="T59" fmla="*/ 201 h 208"/>
                  <a:gd name="T60" fmla="*/ 100 w 208"/>
                  <a:gd name="T61" fmla="*/ 212 h 208"/>
                  <a:gd name="T62" fmla="*/ 134 w 208"/>
                  <a:gd name="T63" fmla="*/ 212 h 208"/>
                  <a:gd name="T64" fmla="*/ 268 w 208"/>
                  <a:gd name="T65" fmla="*/ 290 h 208"/>
                  <a:gd name="T66" fmla="*/ 268 w 208"/>
                  <a:gd name="T67" fmla="*/ 279 h 208"/>
                  <a:gd name="T68" fmla="*/ 290 w 208"/>
                  <a:gd name="T69" fmla="*/ 279 h 208"/>
                  <a:gd name="T70" fmla="*/ 290 w 208"/>
                  <a:gd name="T71" fmla="*/ 234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8"/>
                  <a:gd name="T109" fmla="*/ 0 h 208"/>
                  <a:gd name="T110" fmla="*/ 208 w 208"/>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8" h="208">
                    <a:moveTo>
                      <a:pt x="208" y="168"/>
                    </a:moveTo>
                    <a:lnTo>
                      <a:pt x="200" y="72"/>
                    </a:lnTo>
                    <a:lnTo>
                      <a:pt x="200" y="48"/>
                    </a:lnTo>
                    <a:lnTo>
                      <a:pt x="200" y="24"/>
                    </a:lnTo>
                    <a:lnTo>
                      <a:pt x="176" y="16"/>
                    </a:lnTo>
                    <a:lnTo>
                      <a:pt x="176" y="8"/>
                    </a:lnTo>
                    <a:lnTo>
                      <a:pt x="160" y="8"/>
                    </a:lnTo>
                    <a:lnTo>
                      <a:pt x="136" y="16"/>
                    </a:lnTo>
                    <a:lnTo>
                      <a:pt x="136" y="40"/>
                    </a:lnTo>
                    <a:lnTo>
                      <a:pt x="128" y="48"/>
                    </a:lnTo>
                    <a:lnTo>
                      <a:pt x="120" y="40"/>
                    </a:lnTo>
                    <a:lnTo>
                      <a:pt x="104" y="32"/>
                    </a:lnTo>
                    <a:lnTo>
                      <a:pt x="80" y="24"/>
                    </a:lnTo>
                    <a:lnTo>
                      <a:pt x="80" y="16"/>
                    </a:lnTo>
                    <a:lnTo>
                      <a:pt x="64" y="8"/>
                    </a:lnTo>
                    <a:lnTo>
                      <a:pt x="40" y="8"/>
                    </a:lnTo>
                    <a:lnTo>
                      <a:pt x="24" y="0"/>
                    </a:lnTo>
                    <a:lnTo>
                      <a:pt x="24" y="16"/>
                    </a:lnTo>
                    <a:lnTo>
                      <a:pt x="8" y="24"/>
                    </a:lnTo>
                    <a:lnTo>
                      <a:pt x="8" y="40"/>
                    </a:lnTo>
                    <a:lnTo>
                      <a:pt x="0" y="40"/>
                    </a:lnTo>
                    <a:lnTo>
                      <a:pt x="0" y="48"/>
                    </a:lnTo>
                    <a:lnTo>
                      <a:pt x="8" y="56"/>
                    </a:lnTo>
                    <a:lnTo>
                      <a:pt x="8" y="80"/>
                    </a:lnTo>
                    <a:lnTo>
                      <a:pt x="8" y="96"/>
                    </a:lnTo>
                    <a:lnTo>
                      <a:pt x="0" y="104"/>
                    </a:lnTo>
                    <a:lnTo>
                      <a:pt x="16" y="128"/>
                    </a:lnTo>
                    <a:lnTo>
                      <a:pt x="24" y="128"/>
                    </a:lnTo>
                    <a:lnTo>
                      <a:pt x="32" y="144"/>
                    </a:lnTo>
                    <a:lnTo>
                      <a:pt x="64" y="144"/>
                    </a:lnTo>
                    <a:lnTo>
                      <a:pt x="72" y="152"/>
                    </a:lnTo>
                    <a:lnTo>
                      <a:pt x="96" y="152"/>
                    </a:lnTo>
                    <a:lnTo>
                      <a:pt x="192" y="208"/>
                    </a:lnTo>
                    <a:lnTo>
                      <a:pt x="192" y="200"/>
                    </a:lnTo>
                    <a:lnTo>
                      <a:pt x="208" y="200"/>
                    </a:lnTo>
                    <a:lnTo>
                      <a:pt x="208" y="168"/>
                    </a:lnTo>
                    <a:close/>
                  </a:path>
                </a:pathLst>
              </a:custGeom>
              <a:noFill/>
              <a:ln w="1270">
                <a:solidFill>
                  <a:schemeClr val="accent4"/>
                </a:solidFill>
                <a:round/>
                <a:headEnd/>
                <a:tailEnd/>
              </a:ln>
            </p:spPr>
            <p:txBody>
              <a:bodyPr/>
              <a:lstStyle/>
              <a:p>
                <a:endParaRPr lang="en-US" sz="1682"/>
              </a:p>
            </p:txBody>
          </p:sp>
          <p:sp>
            <p:nvSpPr>
              <p:cNvPr id="27" name="Freeform 36"/>
              <p:cNvSpPr>
                <a:spLocks/>
              </p:cNvSpPr>
              <p:nvPr/>
            </p:nvSpPr>
            <p:spPr bwMode="auto">
              <a:xfrm>
                <a:off x="6731726" y="4597020"/>
                <a:ext cx="303401" cy="351458"/>
              </a:xfrm>
              <a:custGeom>
                <a:avLst/>
                <a:gdLst>
                  <a:gd name="T0" fmla="*/ 300 w 264"/>
                  <a:gd name="T1" fmla="*/ 0 h 272"/>
                  <a:gd name="T2" fmla="*/ 267 w 264"/>
                  <a:gd name="T3" fmla="*/ 0 h 272"/>
                  <a:gd name="T4" fmla="*/ 256 w 264"/>
                  <a:gd name="T5" fmla="*/ 0 h 272"/>
                  <a:gd name="T6" fmla="*/ 234 w 264"/>
                  <a:gd name="T7" fmla="*/ 0 h 272"/>
                  <a:gd name="T8" fmla="*/ 178 w 264"/>
                  <a:gd name="T9" fmla="*/ 11 h 272"/>
                  <a:gd name="T10" fmla="*/ 122 w 264"/>
                  <a:gd name="T11" fmla="*/ 33 h 272"/>
                  <a:gd name="T12" fmla="*/ 133 w 264"/>
                  <a:gd name="T13" fmla="*/ 44 h 272"/>
                  <a:gd name="T14" fmla="*/ 133 w 264"/>
                  <a:gd name="T15" fmla="*/ 100 h 272"/>
                  <a:gd name="T16" fmla="*/ 89 w 264"/>
                  <a:gd name="T17" fmla="*/ 111 h 272"/>
                  <a:gd name="T18" fmla="*/ 89 w 264"/>
                  <a:gd name="T19" fmla="*/ 122 h 272"/>
                  <a:gd name="T20" fmla="*/ 67 w 264"/>
                  <a:gd name="T21" fmla="*/ 145 h 272"/>
                  <a:gd name="T22" fmla="*/ 11 w 264"/>
                  <a:gd name="T23" fmla="*/ 156 h 272"/>
                  <a:gd name="T24" fmla="*/ 0 w 264"/>
                  <a:gd name="T25" fmla="*/ 167 h 272"/>
                  <a:gd name="T26" fmla="*/ 0 w 264"/>
                  <a:gd name="T27" fmla="*/ 189 h 272"/>
                  <a:gd name="T28" fmla="*/ 0 w 264"/>
                  <a:gd name="T29" fmla="*/ 200 h 272"/>
                  <a:gd name="T30" fmla="*/ 67 w 264"/>
                  <a:gd name="T31" fmla="*/ 245 h 272"/>
                  <a:gd name="T32" fmla="*/ 167 w 264"/>
                  <a:gd name="T33" fmla="*/ 334 h 272"/>
                  <a:gd name="T34" fmla="*/ 189 w 264"/>
                  <a:gd name="T35" fmla="*/ 345 h 272"/>
                  <a:gd name="T36" fmla="*/ 211 w 264"/>
                  <a:gd name="T37" fmla="*/ 356 h 272"/>
                  <a:gd name="T38" fmla="*/ 211 w 264"/>
                  <a:gd name="T39" fmla="*/ 378 h 272"/>
                  <a:gd name="T40" fmla="*/ 234 w 264"/>
                  <a:gd name="T41" fmla="*/ 378 h 272"/>
                  <a:gd name="T42" fmla="*/ 256 w 264"/>
                  <a:gd name="T43" fmla="*/ 367 h 272"/>
                  <a:gd name="T44" fmla="*/ 367 w 264"/>
                  <a:gd name="T45" fmla="*/ 278 h 272"/>
                  <a:gd name="T46" fmla="*/ 356 w 264"/>
                  <a:gd name="T47" fmla="*/ 256 h 272"/>
                  <a:gd name="T48" fmla="*/ 345 w 264"/>
                  <a:gd name="T49" fmla="*/ 256 h 272"/>
                  <a:gd name="T50" fmla="*/ 323 w 264"/>
                  <a:gd name="T51" fmla="*/ 222 h 272"/>
                  <a:gd name="T52" fmla="*/ 334 w 264"/>
                  <a:gd name="T53" fmla="*/ 211 h 272"/>
                  <a:gd name="T54" fmla="*/ 334 w 264"/>
                  <a:gd name="T55" fmla="*/ 189 h 272"/>
                  <a:gd name="T56" fmla="*/ 334 w 264"/>
                  <a:gd name="T57" fmla="*/ 156 h 272"/>
                  <a:gd name="T58" fmla="*/ 323 w 264"/>
                  <a:gd name="T59" fmla="*/ 145 h 272"/>
                  <a:gd name="T60" fmla="*/ 323 w 264"/>
                  <a:gd name="T61" fmla="*/ 133 h 272"/>
                  <a:gd name="T62" fmla="*/ 323 w 264"/>
                  <a:gd name="T63" fmla="*/ 100 h 272"/>
                  <a:gd name="T64" fmla="*/ 300 w 264"/>
                  <a:gd name="T65" fmla="*/ 89 h 272"/>
                  <a:gd name="T66" fmla="*/ 289 w 264"/>
                  <a:gd name="T67" fmla="*/ 67 h 272"/>
                  <a:gd name="T68" fmla="*/ 311 w 264"/>
                  <a:gd name="T69" fmla="*/ 44 h 272"/>
                  <a:gd name="T70" fmla="*/ 311 w 264"/>
                  <a:gd name="T71" fmla="*/ 11 h 272"/>
                  <a:gd name="T72" fmla="*/ 311 w 264"/>
                  <a:gd name="T73" fmla="*/ 0 h 272"/>
                  <a:gd name="T74" fmla="*/ 300 w 264"/>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4"/>
                  <a:gd name="T115" fmla="*/ 0 h 272"/>
                  <a:gd name="T116" fmla="*/ 264 w 26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4" h="272">
                    <a:moveTo>
                      <a:pt x="216" y="0"/>
                    </a:moveTo>
                    <a:lnTo>
                      <a:pt x="192" y="0"/>
                    </a:lnTo>
                    <a:lnTo>
                      <a:pt x="184" y="0"/>
                    </a:lnTo>
                    <a:lnTo>
                      <a:pt x="168" y="0"/>
                    </a:lnTo>
                    <a:lnTo>
                      <a:pt x="128" y="8"/>
                    </a:lnTo>
                    <a:lnTo>
                      <a:pt x="88" y="24"/>
                    </a:lnTo>
                    <a:lnTo>
                      <a:pt x="96" y="32"/>
                    </a:lnTo>
                    <a:lnTo>
                      <a:pt x="96" y="72"/>
                    </a:lnTo>
                    <a:lnTo>
                      <a:pt x="64" y="80"/>
                    </a:lnTo>
                    <a:lnTo>
                      <a:pt x="64" y="88"/>
                    </a:lnTo>
                    <a:lnTo>
                      <a:pt x="48" y="104"/>
                    </a:lnTo>
                    <a:lnTo>
                      <a:pt x="8" y="112"/>
                    </a:lnTo>
                    <a:lnTo>
                      <a:pt x="0" y="120"/>
                    </a:lnTo>
                    <a:lnTo>
                      <a:pt x="0" y="136"/>
                    </a:lnTo>
                    <a:lnTo>
                      <a:pt x="0" y="144"/>
                    </a:lnTo>
                    <a:lnTo>
                      <a:pt x="48" y="176"/>
                    </a:lnTo>
                    <a:lnTo>
                      <a:pt x="120" y="240"/>
                    </a:lnTo>
                    <a:lnTo>
                      <a:pt x="136" y="248"/>
                    </a:lnTo>
                    <a:lnTo>
                      <a:pt x="152" y="256"/>
                    </a:lnTo>
                    <a:lnTo>
                      <a:pt x="152" y="272"/>
                    </a:lnTo>
                    <a:lnTo>
                      <a:pt x="168" y="272"/>
                    </a:lnTo>
                    <a:lnTo>
                      <a:pt x="184" y="264"/>
                    </a:lnTo>
                    <a:lnTo>
                      <a:pt x="264" y="200"/>
                    </a:lnTo>
                    <a:lnTo>
                      <a:pt x="256" y="184"/>
                    </a:lnTo>
                    <a:lnTo>
                      <a:pt x="248" y="184"/>
                    </a:lnTo>
                    <a:lnTo>
                      <a:pt x="232" y="160"/>
                    </a:lnTo>
                    <a:lnTo>
                      <a:pt x="240" y="152"/>
                    </a:lnTo>
                    <a:lnTo>
                      <a:pt x="240" y="136"/>
                    </a:lnTo>
                    <a:lnTo>
                      <a:pt x="240" y="112"/>
                    </a:lnTo>
                    <a:lnTo>
                      <a:pt x="232" y="104"/>
                    </a:lnTo>
                    <a:lnTo>
                      <a:pt x="232" y="96"/>
                    </a:lnTo>
                    <a:lnTo>
                      <a:pt x="232" y="72"/>
                    </a:lnTo>
                    <a:lnTo>
                      <a:pt x="216" y="64"/>
                    </a:lnTo>
                    <a:lnTo>
                      <a:pt x="208" y="48"/>
                    </a:lnTo>
                    <a:lnTo>
                      <a:pt x="224" y="32"/>
                    </a:lnTo>
                    <a:lnTo>
                      <a:pt x="224" y="8"/>
                    </a:lnTo>
                    <a:lnTo>
                      <a:pt x="224" y="0"/>
                    </a:lnTo>
                    <a:lnTo>
                      <a:pt x="216" y="0"/>
                    </a:lnTo>
                    <a:close/>
                  </a:path>
                </a:pathLst>
              </a:custGeom>
              <a:noFill/>
              <a:ln w="1270">
                <a:solidFill>
                  <a:schemeClr val="accent4"/>
                </a:solidFill>
                <a:round/>
                <a:headEnd/>
                <a:tailEnd/>
              </a:ln>
            </p:spPr>
            <p:txBody>
              <a:bodyPr/>
              <a:lstStyle/>
              <a:p>
                <a:endParaRPr lang="en-US" sz="1682"/>
              </a:p>
            </p:txBody>
          </p:sp>
          <p:sp>
            <p:nvSpPr>
              <p:cNvPr id="28" name="Freeform 37"/>
              <p:cNvSpPr>
                <a:spLocks/>
              </p:cNvSpPr>
              <p:nvPr/>
            </p:nvSpPr>
            <p:spPr bwMode="auto">
              <a:xfrm>
                <a:off x="7062408" y="4865727"/>
                <a:ext cx="156247" cy="310547"/>
              </a:xfrm>
              <a:custGeom>
                <a:avLst/>
                <a:gdLst>
                  <a:gd name="T0" fmla="*/ 22 w 136"/>
                  <a:gd name="T1" fmla="*/ 33 h 240"/>
                  <a:gd name="T2" fmla="*/ 33 w 136"/>
                  <a:gd name="T3" fmla="*/ 56 h 240"/>
                  <a:gd name="T4" fmla="*/ 44 w 136"/>
                  <a:gd name="T5" fmla="*/ 56 h 240"/>
                  <a:gd name="T6" fmla="*/ 33 w 136"/>
                  <a:gd name="T7" fmla="*/ 122 h 240"/>
                  <a:gd name="T8" fmla="*/ 0 w 136"/>
                  <a:gd name="T9" fmla="*/ 189 h 240"/>
                  <a:gd name="T10" fmla="*/ 0 w 136"/>
                  <a:gd name="T11" fmla="*/ 200 h 240"/>
                  <a:gd name="T12" fmla="*/ 11 w 136"/>
                  <a:gd name="T13" fmla="*/ 212 h 240"/>
                  <a:gd name="T14" fmla="*/ 22 w 136"/>
                  <a:gd name="T15" fmla="*/ 223 h 240"/>
                  <a:gd name="T16" fmla="*/ 22 w 136"/>
                  <a:gd name="T17" fmla="*/ 256 h 240"/>
                  <a:gd name="T18" fmla="*/ 33 w 136"/>
                  <a:gd name="T19" fmla="*/ 278 h 240"/>
                  <a:gd name="T20" fmla="*/ 11 w 136"/>
                  <a:gd name="T21" fmla="*/ 278 h 240"/>
                  <a:gd name="T22" fmla="*/ 11 w 136"/>
                  <a:gd name="T23" fmla="*/ 289 h 240"/>
                  <a:gd name="T24" fmla="*/ 22 w 136"/>
                  <a:gd name="T25" fmla="*/ 301 h 240"/>
                  <a:gd name="T26" fmla="*/ 33 w 136"/>
                  <a:gd name="T27" fmla="*/ 334 h 240"/>
                  <a:gd name="T28" fmla="*/ 89 w 136"/>
                  <a:gd name="T29" fmla="*/ 323 h 240"/>
                  <a:gd name="T30" fmla="*/ 100 w 136"/>
                  <a:gd name="T31" fmla="*/ 312 h 240"/>
                  <a:gd name="T32" fmla="*/ 100 w 136"/>
                  <a:gd name="T33" fmla="*/ 301 h 240"/>
                  <a:gd name="T34" fmla="*/ 133 w 136"/>
                  <a:gd name="T35" fmla="*/ 289 h 240"/>
                  <a:gd name="T36" fmla="*/ 156 w 136"/>
                  <a:gd name="T37" fmla="*/ 267 h 240"/>
                  <a:gd name="T38" fmla="*/ 167 w 136"/>
                  <a:gd name="T39" fmla="*/ 256 h 240"/>
                  <a:gd name="T40" fmla="*/ 178 w 136"/>
                  <a:gd name="T41" fmla="*/ 245 h 240"/>
                  <a:gd name="T42" fmla="*/ 156 w 136"/>
                  <a:gd name="T43" fmla="*/ 212 h 240"/>
                  <a:gd name="T44" fmla="*/ 178 w 136"/>
                  <a:gd name="T45" fmla="*/ 156 h 240"/>
                  <a:gd name="T46" fmla="*/ 189 w 136"/>
                  <a:gd name="T47" fmla="*/ 156 h 240"/>
                  <a:gd name="T48" fmla="*/ 189 w 136"/>
                  <a:gd name="T49" fmla="*/ 145 h 240"/>
                  <a:gd name="T50" fmla="*/ 189 w 136"/>
                  <a:gd name="T51" fmla="*/ 78 h 240"/>
                  <a:gd name="T52" fmla="*/ 56 w 136"/>
                  <a:gd name="T53" fmla="*/ 0 h 240"/>
                  <a:gd name="T54" fmla="*/ 22 w 136"/>
                  <a:gd name="T55" fmla="*/ 0 h 240"/>
                  <a:gd name="T56" fmla="*/ 22 w 136"/>
                  <a:gd name="T57" fmla="*/ 33 h 2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6"/>
                  <a:gd name="T88" fmla="*/ 0 h 240"/>
                  <a:gd name="T89" fmla="*/ 136 w 136"/>
                  <a:gd name="T90" fmla="*/ 240 h 2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6" h="240">
                    <a:moveTo>
                      <a:pt x="16" y="24"/>
                    </a:moveTo>
                    <a:lnTo>
                      <a:pt x="24" y="40"/>
                    </a:lnTo>
                    <a:lnTo>
                      <a:pt x="32" y="40"/>
                    </a:lnTo>
                    <a:lnTo>
                      <a:pt x="24" y="88"/>
                    </a:lnTo>
                    <a:lnTo>
                      <a:pt x="0" y="136"/>
                    </a:lnTo>
                    <a:lnTo>
                      <a:pt x="0" y="144"/>
                    </a:lnTo>
                    <a:lnTo>
                      <a:pt x="8" y="152"/>
                    </a:lnTo>
                    <a:lnTo>
                      <a:pt x="16" y="160"/>
                    </a:lnTo>
                    <a:lnTo>
                      <a:pt x="16" y="184"/>
                    </a:lnTo>
                    <a:lnTo>
                      <a:pt x="24" y="200"/>
                    </a:lnTo>
                    <a:lnTo>
                      <a:pt x="8" y="200"/>
                    </a:lnTo>
                    <a:lnTo>
                      <a:pt x="8" y="208"/>
                    </a:lnTo>
                    <a:lnTo>
                      <a:pt x="16" y="216"/>
                    </a:lnTo>
                    <a:lnTo>
                      <a:pt x="24" y="240"/>
                    </a:lnTo>
                    <a:lnTo>
                      <a:pt x="64" y="232"/>
                    </a:lnTo>
                    <a:lnTo>
                      <a:pt x="72" y="224"/>
                    </a:lnTo>
                    <a:lnTo>
                      <a:pt x="72" y="216"/>
                    </a:lnTo>
                    <a:lnTo>
                      <a:pt x="96" y="208"/>
                    </a:lnTo>
                    <a:lnTo>
                      <a:pt x="112" y="192"/>
                    </a:lnTo>
                    <a:lnTo>
                      <a:pt x="120" y="184"/>
                    </a:lnTo>
                    <a:lnTo>
                      <a:pt x="128" y="176"/>
                    </a:lnTo>
                    <a:lnTo>
                      <a:pt x="112" y="152"/>
                    </a:lnTo>
                    <a:lnTo>
                      <a:pt x="128" y="112"/>
                    </a:lnTo>
                    <a:lnTo>
                      <a:pt x="136" y="112"/>
                    </a:lnTo>
                    <a:lnTo>
                      <a:pt x="136" y="104"/>
                    </a:lnTo>
                    <a:lnTo>
                      <a:pt x="136" y="56"/>
                    </a:lnTo>
                    <a:lnTo>
                      <a:pt x="40" y="0"/>
                    </a:lnTo>
                    <a:lnTo>
                      <a:pt x="16" y="0"/>
                    </a:lnTo>
                    <a:lnTo>
                      <a:pt x="16" y="24"/>
                    </a:lnTo>
                    <a:close/>
                  </a:path>
                </a:pathLst>
              </a:custGeom>
              <a:noFill/>
              <a:ln w="1270">
                <a:solidFill>
                  <a:schemeClr val="accent4"/>
                </a:solidFill>
                <a:round/>
                <a:headEnd/>
                <a:tailEnd/>
              </a:ln>
            </p:spPr>
            <p:txBody>
              <a:bodyPr/>
              <a:lstStyle/>
              <a:p>
                <a:endParaRPr lang="en-US" sz="1682"/>
              </a:p>
            </p:txBody>
          </p:sp>
          <p:sp>
            <p:nvSpPr>
              <p:cNvPr id="29" name="Freeform 38"/>
              <p:cNvSpPr>
                <a:spLocks/>
              </p:cNvSpPr>
              <p:nvPr/>
            </p:nvSpPr>
            <p:spPr bwMode="auto">
              <a:xfrm>
                <a:off x="7503869" y="4968933"/>
                <a:ext cx="156247" cy="104136"/>
              </a:xfrm>
              <a:custGeom>
                <a:avLst/>
                <a:gdLst>
                  <a:gd name="T0" fmla="*/ 0 w 136"/>
                  <a:gd name="T1" fmla="*/ 34 h 80"/>
                  <a:gd name="T2" fmla="*/ 22 w 136"/>
                  <a:gd name="T3" fmla="*/ 22 h 80"/>
                  <a:gd name="T4" fmla="*/ 56 w 136"/>
                  <a:gd name="T5" fmla="*/ 67 h 80"/>
                  <a:gd name="T6" fmla="*/ 122 w 136"/>
                  <a:gd name="T7" fmla="*/ 11 h 80"/>
                  <a:gd name="T8" fmla="*/ 178 w 136"/>
                  <a:gd name="T9" fmla="*/ 0 h 80"/>
                  <a:gd name="T10" fmla="*/ 189 w 136"/>
                  <a:gd name="T11" fmla="*/ 22 h 80"/>
                  <a:gd name="T12" fmla="*/ 189 w 136"/>
                  <a:gd name="T13" fmla="*/ 34 h 80"/>
                  <a:gd name="T14" fmla="*/ 178 w 136"/>
                  <a:gd name="T15" fmla="*/ 34 h 80"/>
                  <a:gd name="T16" fmla="*/ 178 w 136"/>
                  <a:gd name="T17" fmla="*/ 45 h 80"/>
                  <a:gd name="T18" fmla="*/ 133 w 136"/>
                  <a:gd name="T19" fmla="*/ 67 h 80"/>
                  <a:gd name="T20" fmla="*/ 89 w 136"/>
                  <a:gd name="T21" fmla="*/ 101 h 80"/>
                  <a:gd name="T22" fmla="*/ 56 w 136"/>
                  <a:gd name="T23" fmla="*/ 101 h 80"/>
                  <a:gd name="T24" fmla="*/ 44 w 136"/>
                  <a:gd name="T25" fmla="*/ 112 h 80"/>
                  <a:gd name="T26" fmla="*/ 22 w 136"/>
                  <a:gd name="T27" fmla="*/ 112 h 80"/>
                  <a:gd name="T28" fmla="*/ 0 w 136"/>
                  <a:gd name="T29" fmla="*/ 34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6"/>
                  <a:gd name="T46" fmla="*/ 0 h 80"/>
                  <a:gd name="T47" fmla="*/ 136 w 136"/>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6" h="80">
                    <a:moveTo>
                      <a:pt x="0" y="24"/>
                    </a:moveTo>
                    <a:lnTo>
                      <a:pt x="16" y="16"/>
                    </a:lnTo>
                    <a:lnTo>
                      <a:pt x="40" y="48"/>
                    </a:lnTo>
                    <a:lnTo>
                      <a:pt x="88" y="8"/>
                    </a:lnTo>
                    <a:lnTo>
                      <a:pt x="128" y="0"/>
                    </a:lnTo>
                    <a:lnTo>
                      <a:pt x="136" y="16"/>
                    </a:lnTo>
                    <a:lnTo>
                      <a:pt x="136" y="24"/>
                    </a:lnTo>
                    <a:lnTo>
                      <a:pt x="128" y="24"/>
                    </a:lnTo>
                    <a:lnTo>
                      <a:pt x="128" y="32"/>
                    </a:lnTo>
                    <a:lnTo>
                      <a:pt x="96" y="48"/>
                    </a:lnTo>
                    <a:lnTo>
                      <a:pt x="64" y="72"/>
                    </a:lnTo>
                    <a:lnTo>
                      <a:pt x="40" y="72"/>
                    </a:lnTo>
                    <a:lnTo>
                      <a:pt x="32" y="80"/>
                    </a:lnTo>
                    <a:lnTo>
                      <a:pt x="16" y="80"/>
                    </a:lnTo>
                    <a:lnTo>
                      <a:pt x="0" y="24"/>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30" name="Freeform 39"/>
              <p:cNvSpPr>
                <a:spLocks/>
              </p:cNvSpPr>
              <p:nvPr/>
            </p:nvSpPr>
            <p:spPr bwMode="auto">
              <a:xfrm>
                <a:off x="7651022" y="4835045"/>
                <a:ext cx="110778" cy="155274"/>
              </a:xfrm>
              <a:custGeom>
                <a:avLst/>
                <a:gdLst>
                  <a:gd name="T0" fmla="*/ 34 w 96"/>
                  <a:gd name="T1" fmla="*/ 167 h 120"/>
                  <a:gd name="T2" fmla="*/ 45 w 96"/>
                  <a:gd name="T3" fmla="*/ 167 h 120"/>
                  <a:gd name="T4" fmla="*/ 56 w 96"/>
                  <a:gd name="T5" fmla="*/ 145 h 120"/>
                  <a:gd name="T6" fmla="*/ 78 w 96"/>
                  <a:gd name="T7" fmla="*/ 145 h 120"/>
                  <a:gd name="T8" fmla="*/ 89 w 96"/>
                  <a:gd name="T9" fmla="*/ 122 h 120"/>
                  <a:gd name="T10" fmla="*/ 101 w 96"/>
                  <a:gd name="T11" fmla="*/ 122 h 120"/>
                  <a:gd name="T12" fmla="*/ 101 w 96"/>
                  <a:gd name="T13" fmla="*/ 100 h 120"/>
                  <a:gd name="T14" fmla="*/ 123 w 96"/>
                  <a:gd name="T15" fmla="*/ 67 h 120"/>
                  <a:gd name="T16" fmla="*/ 134 w 96"/>
                  <a:gd name="T17" fmla="*/ 45 h 120"/>
                  <a:gd name="T18" fmla="*/ 112 w 96"/>
                  <a:gd name="T19" fmla="*/ 22 h 120"/>
                  <a:gd name="T20" fmla="*/ 78 w 96"/>
                  <a:gd name="T21" fmla="*/ 11 h 120"/>
                  <a:gd name="T22" fmla="*/ 67 w 96"/>
                  <a:gd name="T23" fmla="*/ 0 h 120"/>
                  <a:gd name="T24" fmla="*/ 56 w 96"/>
                  <a:gd name="T25" fmla="*/ 11 h 120"/>
                  <a:gd name="T26" fmla="*/ 56 w 96"/>
                  <a:gd name="T27" fmla="*/ 22 h 120"/>
                  <a:gd name="T28" fmla="*/ 45 w 96"/>
                  <a:gd name="T29" fmla="*/ 22 h 120"/>
                  <a:gd name="T30" fmla="*/ 56 w 96"/>
                  <a:gd name="T31" fmla="*/ 33 h 120"/>
                  <a:gd name="T32" fmla="*/ 67 w 96"/>
                  <a:gd name="T33" fmla="*/ 45 h 120"/>
                  <a:gd name="T34" fmla="*/ 67 w 96"/>
                  <a:gd name="T35" fmla="*/ 67 h 120"/>
                  <a:gd name="T36" fmla="*/ 45 w 96"/>
                  <a:gd name="T37" fmla="*/ 111 h 120"/>
                  <a:gd name="T38" fmla="*/ 0 w 96"/>
                  <a:gd name="T39" fmla="*/ 145 h 120"/>
                  <a:gd name="T40" fmla="*/ 11 w 96"/>
                  <a:gd name="T41" fmla="*/ 167 h 120"/>
                  <a:gd name="T42" fmla="*/ 34 w 96"/>
                  <a:gd name="T43" fmla="*/ 16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24" y="120"/>
                    </a:moveTo>
                    <a:lnTo>
                      <a:pt x="32" y="120"/>
                    </a:lnTo>
                    <a:lnTo>
                      <a:pt x="40" y="104"/>
                    </a:lnTo>
                    <a:lnTo>
                      <a:pt x="56" y="104"/>
                    </a:lnTo>
                    <a:lnTo>
                      <a:pt x="64" y="88"/>
                    </a:lnTo>
                    <a:lnTo>
                      <a:pt x="72" y="88"/>
                    </a:lnTo>
                    <a:lnTo>
                      <a:pt x="72" y="72"/>
                    </a:lnTo>
                    <a:lnTo>
                      <a:pt x="88" y="48"/>
                    </a:lnTo>
                    <a:lnTo>
                      <a:pt x="96" y="32"/>
                    </a:lnTo>
                    <a:lnTo>
                      <a:pt x="80" y="16"/>
                    </a:lnTo>
                    <a:lnTo>
                      <a:pt x="56" y="8"/>
                    </a:lnTo>
                    <a:lnTo>
                      <a:pt x="48" y="0"/>
                    </a:lnTo>
                    <a:lnTo>
                      <a:pt x="40" y="8"/>
                    </a:lnTo>
                    <a:lnTo>
                      <a:pt x="40" y="16"/>
                    </a:lnTo>
                    <a:lnTo>
                      <a:pt x="32" y="16"/>
                    </a:lnTo>
                    <a:lnTo>
                      <a:pt x="40" y="24"/>
                    </a:lnTo>
                    <a:lnTo>
                      <a:pt x="48" y="32"/>
                    </a:lnTo>
                    <a:lnTo>
                      <a:pt x="48" y="48"/>
                    </a:lnTo>
                    <a:lnTo>
                      <a:pt x="32" y="80"/>
                    </a:lnTo>
                    <a:lnTo>
                      <a:pt x="0" y="104"/>
                    </a:lnTo>
                    <a:lnTo>
                      <a:pt x="8" y="120"/>
                    </a:lnTo>
                    <a:lnTo>
                      <a:pt x="24" y="120"/>
                    </a:lnTo>
                    <a:close/>
                  </a:path>
                </a:pathLst>
              </a:custGeom>
              <a:noFill/>
              <a:ln w="1270">
                <a:solidFill>
                  <a:schemeClr val="accent4"/>
                </a:solidFill>
                <a:round/>
                <a:headEnd/>
                <a:tailEnd/>
              </a:ln>
            </p:spPr>
            <p:txBody>
              <a:bodyPr/>
              <a:lstStyle/>
              <a:p>
                <a:endParaRPr lang="en-US" sz="1682"/>
              </a:p>
            </p:txBody>
          </p:sp>
          <p:sp>
            <p:nvSpPr>
              <p:cNvPr id="31" name="Freeform 40"/>
              <p:cNvSpPr>
                <a:spLocks/>
              </p:cNvSpPr>
              <p:nvPr/>
            </p:nvSpPr>
            <p:spPr bwMode="auto">
              <a:xfrm>
                <a:off x="7375729" y="4689999"/>
                <a:ext cx="330682" cy="341230"/>
              </a:xfrm>
              <a:custGeom>
                <a:avLst/>
                <a:gdLst>
                  <a:gd name="T0" fmla="*/ 178 w 288"/>
                  <a:gd name="T1" fmla="*/ 67 h 264"/>
                  <a:gd name="T2" fmla="*/ 189 w 288"/>
                  <a:gd name="T3" fmla="*/ 67 h 264"/>
                  <a:gd name="T4" fmla="*/ 211 w 288"/>
                  <a:gd name="T5" fmla="*/ 67 h 264"/>
                  <a:gd name="T6" fmla="*/ 244 w 288"/>
                  <a:gd name="T7" fmla="*/ 78 h 264"/>
                  <a:gd name="T8" fmla="*/ 278 w 288"/>
                  <a:gd name="T9" fmla="*/ 111 h 264"/>
                  <a:gd name="T10" fmla="*/ 289 w 288"/>
                  <a:gd name="T11" fmla="*/ 145 h 264"/>
                  <a:gd name="T12" fmla="*/ 300 w 288"/>
                  <a:gd name="T13" fmla="*/ 167 h 264"/>
                  <a:gd name="T14" fmla="*/ 300 w 288"/>
                  <a:gd name="T15" fmla="*/ 178 h 264"/>
                  <a:gd name="T16" fmla="*/ 300 w 288"/>
                  <a:gd name="T17" fmla="*/ 189 h 264"/>
                  <a:gd name="T18" fmla="*/ 311 w 288"/>
                  <a:gd name="T19" fmla="*/ 189 h 264"/>
                  <a:gd name="T20" fmla="*/ 322 w 288"/>
                  <a:gd name="T21" fmla="*/ 189 h 264"/>
                  <a:gd name="T22" fmla="*/ 333 w 288"/>
                  <a:gd name="T23" fmla="*/ 189 h 264"/>
                  <a:gd name="T24" fmla="*/ 344 w 288"/>
                  <a:gd name="T25" fmla="*/ 189 h 264"/>
                  <a:gd name="T26" fmla="*/ 356 w 288"/>
                  <a:gd name="T27" fmla="*/ 189 h 264"/>
                  <a:gd name="T28" fmla="*/ 367 w 288"/>
                  <a:gd name="T29" fmla="*/ 189 h 264"/>
                  <a:gd name="T30" fmla="*/ 367 w 288"/>
                  <a:gd name="T31" fmla="*/ 178 h 264"/>
                  <a:gd name="T32" fmla="*/ 378 w 288"/>
                  <a:gd name="T33" fmla="*/ 178 h 264"/>
                  <a:gd name="T34" fmla="*/ 389 w 288"/>
                  <a:gd name="T35" fmla="*/ 189 h 264"/>
                  <a:gd name="T36" fmla="*/ 400 w 288"/>
                  <a:gd name="T37" fmla="*/ 200 h 264"/>
                  <a:gd name="T38" fmla="*/ 400 w 288"/>
                  <a:gd name="T39" fmla="*/ 222 h 264"/>
                  <a:gd name="T40" fmla="*/ 378 w 288"/>
                  <a:gd name="T41" fmla="*/ 267 h 264"/>
                  <a:gd name="T42" fmla="*/ 333 w 288"/>
                  <a:gd name="T43" fmla="*/ 300 h 264"/>
                  <a:gd name="T44" fmla="*/ 278 w 288"/>
                  <a:gd name="T45" fmla="*/ 311 h 264"/>
                  <a:gd name="T46" fmla="*/ 211 w 288"/>
                  <a:gd name="T47" fmla="*/ 367 h 264"/>
                  <a:gd name="T48" fmla="*/ 178 w 288"/>
                  <a:gd name="T49" fmla="*/ 323 h 264"/>
                  <a:gd name="T50" fmla="*/ 156 w 288"/>
                  <a:gd name="T51" fmla="*/ 334 h 264"/>
                  <a:gd name="T52" fmla="*/ 156 w 288"/>
                  <a:gd name="T53" fmla="*/ 323 h 264"/>
                  <a:gd name="T54" fmla="*/ 122 w 288"/>
                  <a:gd name="T55" fmla="*/ 267 h 264"/>
                  <a:gd name="T56" fmla="*/ 100 w 288"/>
                  <a:gd name="T57" fmla="*/ 256 h 264"/>
                  <a:gd name="T58" fmla="*/ 89 w 288"/>
                  <a:gd name="T59" fmla="*/ 234 h 264"/>
                  <a:gd name="T60" fmla="*/ 89 w 288"/>
                  <a:gd name="T61" fmla="*/ 200 h 264"/>
                  <a:gd name="T62" fmla="*/ 78 w 288"/>
                  <a:gd name="T63" fmla="*/ 178 h 264"/>
                  <a:gd name="T64" fmla="*/ 56 w 288"/>
                  <a:gd name="T65" fmla="*/ 167 h 264"/>
                  <a:gd name="T66" fmla="*/ 11 w 288"/>
                  <a:gd name="T67" fmla="*/ 89 h 264"/>
                  <a:gd name="T68" fmla="*/ 0 w 288"/>
                  <a:gd name="T69" fmla="*/ 89 h 264"/>
                  <a:gd name="T70" fmla="*/ 0 w 288"/>
                  <a:gd name="T71" fmla="*/ 56 h 264"/>
                  <a:gd name="T72" fmla="*/ 22 w 288"/>
                  <a:gd name="T73" fmla="*/ 56 h 264"/>
                  <a:gd name="T74" fmla="*/ 33 w 288"/>
                  <a:gd name="T75" fmla="*/ 44 h 264"/>
                  <a:gd name="T76" fmla="*/ 44 w 288"/>
                  <a:gd name="T77" fmla="*/ 44 h 264"/>
                  <a:gd name="T78" fmla="*/ 56 w 288"/>
                  <a:gd name="T79" fmla="*/ 33 h 264"/>
                  <a:gd name="T80" fmla="*/ 33 w 288"/>
                  <a:gd name="T81" fmla="*/ 11 h 264"/>
                  <a:gd name="T82" fmla="*/ 78 w 288"/>
                  <a:gd name="T83" fmla="*/ 0 h 264"/>
                  <a:gd name="T84" fmla="*/ 100 w 288"/>
                  <a:gd name="T85" fmla="*/ 11 h 264"/>
                  <a:gd name="T86" fmla="*/ 144 w 288"/>
                  <a:gd name="T87" fmla="*/ 33 h 264"/>
                  <a:gd name="T88" fmla="*/ 156 w 288"/>
                  <a:gd name="T89" fmla="*/ 33 h 264"/>
                  <a:gd name="T90" fmla="*/ 156 w 288"/>
                  <a:gd name="T91" fmla="*/ 56 h 264"/>
                  <a:gd name="T92" fmla="*/ 178 w 288"/>
                  <a:gd name="T93" fmla="*/ 67 h 2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8"/>
                  <a:gd name="T142" fmla="*/ 0 h 264"/>
                  <a:gd name="T143" fmla="*/ 288 w 288"/>
                  <a:gd name="T144" fmla="*/ 264 h 2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8" h="264">
                    <a:moveTo>
                      <a:pt x="128" y="48"/>
                    </a:moveTo>
                    <a:lnTo>
                      <a:pt x="136" y="48"/>
                    </a:lnTo>
                    <a:lnTo>
                      <a:pt x="152" y="48"/>
                    </a:lnTo>
                    <a:lnTo>
                      <a:pt x="176" y="56"/>
                    </a:lnTo>
                    <a:lnTo>
                      <a:pt x="200" y="80"/>
                    </a:lnTo>
                    <a:lnTo>
                      <a:pt x="208" y="104"/>
                    </a:lnTo>
                    <a:lnTo>
                      <a:pt x="216" y="120"/>
                    </a:lnTo>
                    <a:lnTo>
                      <a:pt x="216" y="128"/>
                    </a:lnTo>
                    <a:lnTo>
                      <a:pt x="216" y="136"/>
                    </a:lnTo>
                    <a:lnTo>
                      <a:pt x="224" y="136"/>
                    </a:lnTo>
                    <a:lnTo>
                      <a:pt x="232" y="136"/>
                    </a:lnTo>
                    <a:lnTo>
                      <a:pt x="240" y="136"/>
                    </a:lnTo>
                    <a:lnTo>
                      <a:pt x="248" y="136"/>
                    </a:lnTo>
                    <a:lnTo>
                      <a:pt x="256" y="136"/>
                    </a:lnTo>
                    <a:lnTo>
                      <a:pt x="264" y="136"/>
                    </a:lnTo>
                    <a:lnTo>
                      <a:pt x="264" y="128"/>
                    </a:lnTo>
                    <a:lnTo>
                      <a:pt x="272" y="128"/>
                    </a:lnTo>
                    <a:lnTo>
                      <a:pt x="280" y="136"/>
                    </a:lnTo>
                    <a:lnTo>
                      <a:pt x="288" y="144"/>
                    </a:lnTo>
                    <a:lnTo>
                      <a:pt x="288" y="160"/>
                    </a:lnTo>
                    <a:lnTo>
                      <a:pt x="272" y="192"/>
                    </a:lnTo>
                    <a:lnTo>
                      <a:pt x="240" y="216"/>
                    </a:lnTo>
                    <a:lnTo>
                      <a:pt x="200" y="224"/>
                    </a:lnTo>
                    <a:lnTo>
                      <a:pt x="152" y="264"/>
                    </a:lnTo>
                    <a:lnTo>
                      <a:pt x="128" y="232"/>
                    </a:lnTo>
                    <a:lnTo>
                      <a:pt x="112" y="240"/>
                    </a:lnTo>
                    <a:lnTo>
                      <a:pt x="112" y="232"/>
                    </a:lnTo>
                    <a:lnTo>
                      <a:pt x="88" y="192"/>
                    </a:lnTo>
                    <a:lnTo>
                      <a:pt x="72" y="184"/>
                    </a:lnTo>
                    <a:lnTo>
                      <a:pt x="64" y="168"/>
                    </a:lnTo>
                    <a:lnTo>
                      <a:pt x="64" y="144"/>
                    </a:lnTo>
                    <a:lnTo>
                      <a:pt x="56" y="128"/>
                    </a:lnTo>
                    <a:lnTo>
                      <a:pt x="40" y="120"/>
                    </a:lnTo>
                    <a:lnTo>
                      <a:pt x="8" y="64"/>
                    </a:lnTo>
                    <a:lnTo>
                      <a:pt x="0" y="64"/>
                    </a:lnTo>
                    <a:lnTo>
                      <a:pt x="0" y="40"/>
                    </a:lnTo>
                    <a:lnTo>
                      <a:pt x="16" y="40"/>
                    </a:lnTo>
                    <a:lnTo>
                      <a:pt x="24" y="32"/>
                    </a:lnTo>
                    <a:lnTo>
                      <a:pt x="32" y="32"/>
                    </a:lnTo>
                    <a:lnTo>
                      <a:pt x="40" y="24"/>
                    </a:lnTo>
                    <a:lnTo>
                      <a:pt x="24" y="8"/>
                    </a:lnTo>
                    <a:lnTo>
                      <a:pt x="56" y="0"/>
                    </a:lnTo>
                    <a:lnTo>
                      <a:pt x="72" y="8"/>
                    </a:lnTo>
                    <a:lnTo>
                      <a:pt x="104" y="24"/>
                    </a:lnTo>
                    <a:lnTo>
                      <a:pt x="112" y="24"/>
                    </a:lnTo>
                    <a:lnTo>
                      <a:pt x="112" y="40"/>
                    </a:lnTo>
                    <a:lnTo>
                      <a:pt x="128" y="48"/>
                    </a:lnTo>
                    <a:close/>
                  </a:path>
                </a:pathLst>
              </a:custGeom>
              <a:noFill/>
              <a:ln w="1270">
                <a:solidFill>
                  <a:schemeClr val="accent4"/>
                </a:solidFill>
                <a:round/>
                <a:headEnd/>
                <a:tailEnd/>
              </a:ln>
            </p:spPr>
            <p:txBody>
              <a:bodyPr/>
              <a:lstStyle/>
              <a:p>
                <a:endParaRPr lang="en-US" sz="1682"/>
              </a:p>
            </p:txBody>
          </p:sp>
          <p:sp>
            <p:nvSpPr>
              <p:cNvPr id="32" name="Freeform 41"/>
              <p:cNvSpPr>
                <a:spLocks/>
              </p:cNvSpPr>
              <p:nvPr/>
            </p:nvSpPr>
            <p:spPr bwMode="auto">
              <a:xfrm>
                <a:off x="7614647" y="4813660"/>
                <a:ext cx="18188" cy="31613"/>
              </a:xfrm>
              <a:custGeom>
                <a:avLst/>
                <a:gdLst>
                  <a:gd name="T0" fmla="*/ 0 w 16"/>
                  <a:gd name="T1" fmla="*/ 11 h 24"/>
                  <a:gd name="T2" fmla="*/ 11 w 16"/>
                  <a:gd name="T3" fmla="*/ 0 h 24"/>
                  <a:gd name="T4" fmla="*/ 22 w 16"/>
                  <a:gd name="T5" fmla="*/ 0 h 24"/>
                  <a:gd name="T6" fmla="*/ 22 w 16"/>
                  <a:gd name="T7" fmla="*/ 23 h 24"/>
                  <a:gd name="T8" fmla="*/ 11 w 16"/>
                  <a:gd name="T9" fmla="*/ 34 h 24"/>
                  <a:gd name="T10" fmla="*/ 0 w 16"/>
                  <a:gd name="T11" fmla="*/ 11 h 24"/>
                  <a:gd name="T12" fmla="*/ 0 60000 65536"/>
                  <a:gd name="T13" fmla="*/ 0 60000 65536"/>
                  <a:gd name="T14" fmla="*/ 0 60000 65536"/>
                  <a:gd name="T15" fmla="*/ 0 60000 65536"/>
                  <a:gd name="T16" fmla="*/ 0 60000 65536"/>
                  <a:gd name="T17" fmla="*/ 0 60000 65536"/>
                  <a:gd name="T18" fmla="*/ 0 w 16"/>
                  <a:gd name="T19" fmla="*/ 0 h 24"/>
                  <a:gd name="T20" fmla="*/ 16 w 1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6" h="24">
                    <a:moveTo>
                      <a:pt x="0" y="8"/>
                    </a:moveTo>
                    <a:lnTo>
                      <a:pt x="8" y="0"/>
                    </a:lnTo>
                    <a:lnTo>
                      <a:pt x="16" y="0"/>
                    </a:lnTo>
                    <a:lnTo>
                      <a:pt x="16" y="16"/>
                    </a:lnTo>
                    <a:lnTo>
                      <a:pt x="8" y="24"/>
                    </a:lnTo>
                    <a:lnTo>
                      <a:pt x="0" y="8"/>
                    </a:lnTo>
                    <a:close/>
                  </a:path>
                </a:pathLst>
              </a:custGeom>
              <a:noFill/>
              <a:ln w="1270">
                <a:solidFill>
                  <a:schemeClr val="accent4"/>
                </a:solidFill>
                <a:round/>
                <a:headEnd/>
                <a:tailEnd/>
              </a:ln>
            </p:spPr>
            <p:txBody>
              <a:bodyPr/>
              <a:lstStyle/>
              <a:p>
                <a:endParaRPr lang="en-US" sz="1682"/>
              </a:p>
            </p:txBody>
          </p:sp>
          <p:sp>
            <p:nvSpPr>
              <p:cNvPr id="33" name="Freeform 42"/>
              <p:cNvSpPr>
                <a:spLocks/>
              </p:cNvSpPr>
              <p:nvPr/>
            </p:nvSpPr>
            <p:spPr bwMode="auto">
              <a:xfrm>
                <a:off x="7623741" y="4813660"/>
                <a:ext cx="82671" cy="52068"/>
              </a:xfrm>
              <a:custGeom>
                <a:avLst/>
                <a:gdLst>
                  <a:gd name="T0" fmla="*/ 100 w 72"/>
                  <a:gd name="T1" fmla="*/ 11 h 40"/>
                  <a:gd name="T2" fmla="*/ 100 w 72"/>
                  <a:gd name="T3" fmla="*/ 22 h 40"/>
                  <a:gd name="T4" fmla="*/ 89 w 72"/>
                  <a:gd name="T5" fmla="*/ 34 h 40"/>
                  <a:gd name="T6" fmla="*/ 89 w 72"/>
                  <a:gd name="T7" fmla="*/ 45 h 40"/>
                  <a:gd name="T8" fmla="*/ 78 w 72"/>
                  <a:gd name="T9" fmla="*/ 45 h 40"/>
                  <a:gd name="T10" fmla="*/ 67 w 72"/>
                  <a:gd name="T11" fmla="*/ 45 h 40"/>
                  <a:gd name="T12" fmla="*/ 67 w 72"/>
                  <a:gd name="T13" fmla="*/ 56 h 40"/>
                  <a:gd name="T14" fmla="*/ 56 w 72"/>
                  <a:gd name="T15" fmla="*/ 56 h 40"/>
                  <a:gd name="T16" fmla="*/ 44 w 72"/>
                  <a:gd name="T17" fmla="*/ 56 h 40"/>
                  <a:gd name="T18" fmla="*/ 33 w 72"/>
                  <a:gd name="T19" fmla="*/ 56 h 40"/>
                  <a:gd name="T20" fmla="*/ 22 w 72"/>
                  <a:gd name="T21" fmla="*/ 56 h 40"/>
                  <a:gd name="T22" fmla="*/ 11 w 72"/>
                  <a:gd name="T23" fmla="*/ 56 h 40"/>
                  <a:gd name="T24" fmla="*/ 0 w 72"/>
                  <a:gd name="T25" fmla="*/ 56 h 40"/>
                  <a:gd name="T26" fmla="*/ 0 w 72"/>
                  <a:gd name="T27" fmla="*/ 45 h 40"/>
                  <a:gd name="T28" fmla="*/ 0 w 72"/>
                  <a:gd name="T29" fmla="*/ 34 h 40"/>
                  <a:gd name="T30" fmla="*/ 22 w 72"/>
                  <a:gd name="T31" fmla="*/ 45 h 40"/>
                  <a:gd name="T32" fmla="*/ 33 w 72"/>
                  <a:gd name="T33" fmla="*/ 34 h 40"/>
                  <a:gd name="T34" fmla="*/ 56 w 72"/>
                  <a:gd name="T35" fmla="*/ 34 h 40"/>
                  <a:gd name="T36" fmla="*/ 89 w 72"/>
                  <a:gd name="T37" fmla="*/ 0 h 40"/>
                  <a:gd name="T38" fmla="*/ 100 w 72"/>
                  <a:gd name="T39" fmla="*/ 11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40"/>
                  <a:gd name="T62" fmla="*/ 72 w 72"/>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40">
                    <a:moveTo>
                      <a:pt x="72" y="8"/>
                    </a:moveTo>
                    <a:lnTo>
                      <a:pt x="72" y="16"/>
                    </a:lnTo>
                    <a:lnTo>
                      <a:pt x="64" y="24"/>
                    </a:lnTo>
                    <a:lnTo>
                      <a:pt x="64" y="32"/>
                    </a:lnTo>
                    <a:lnTo>
                      <a:pt x="56" y="32"/>
                    </a:lnTo>
                    <a:lnTo>
                      <a:pt x="48" y="32"/>
                    </a:lnTo>
                    <a:lnTo>
                      <a:pt x="48" y="40"/>
                    </a:lnTo>
                    <a:lnTo>
                      <a:pt x="40" y="40"/>
                    </a:lnTo>
                    <a:lnTo>
                      <a:pt x="32" y="40"/>
                    </a:lnTo>
                    <a:lnTo>
                      <a:pt x="24" y="40"/>
                    </a:lnTo>
                    <a:lnTo>
                      <a:pt x="16" y="40"/>
                    </a:lnTo>
                    <a:lnTo>
                      <a:pt x="8" y="40"/>
                    </a:lnTo>
                    <a:lnTo>
                      <a:pt x="0" y="40"/>
                    </a:lnTo>
                    <a:lnTo>
                      <a:pt x="0" y="32"/>
                    </a:lnTo>
                    <a:lnTo>
                      <a:pt x="0" y="24"/>
                    </a:lnTo>
                    <a:lnTo>
                      <a:pt x="16" y="32"/>
                    </a:lnTo>
                    <a:lnTo>
                      <a:pt x="24" y="24"/>
                    </a:lnTo>
                    <a:lnTo>
                      <a:pt x="40" y="24"/>
                    </a:lnTo>
                    <a:lnTo>
                      <a:pt x="64" y="0"/>
                    </a:lnTo>
                    <a:lnTo>
                      <a:pt x="72" y="8"/>
                    </a:lnTo>
                    <a:close/>
                  </a:path>
                </a:pathLst>
              </a:custGeom>
              <a:noFill/>
              <a:ln w="1270">
                <a:solidFill>
                  <a:schemeClr val="accent4"/>
                </a:solidFill>
                <a:round/>
                <a:headEnd/>
                <a:tailEnd/>
              </a:ln>
            </p:spPr>
            <p:txBody>
              <a:bodyPr/>
              <a:lstStyle/>
              <a:p>
                <a:endParaRPr lang="en-US" sz="1682"/>
              </a:p>
            </p:txBody>
          </p:sp>
          <p:sp>
            <p:nvSpPr>
              <p:cNvPr id="34" name="Freeform 43"/>
              <p:cNvSpPr>
                <a:spLocks/>
              </p:cNvSpPr>
              <p:nvPr/>
            </p:nvSpPr>
            <p:spPr bwMode="auto">
              <a:xfrm>
                <a:off x="7697318" y="4803432"/>
                <a:ext cx="9094" cy="20455"/>
              </a:xfrm>
              <a:custGeom>
                <a:avLst/>
                <a:gdLst>
                  <a:gd name="T0" fmla="*/ 11 w 8"/>
                  <a:gd name="T1" fmla="*/ 22 h 16"/>
                  <a:gd name="T2" fmla="*/ 11 w 8"/>
                  <a:gd name="T3" fmla="*/ 0 h 16"/>
                  <a:gd name="T4" fmla="*/ 0 w 8"/>
                  <a:gd name="T5" fmla="*/ 0 h 16"/>
                  <a:gd name="T6" fmla="*/ 0 w 8"/>
                  <a:gd name="T7" fmla="*/ 11 h 16"/>
                  <a:gd name="T8" fmla="*/ 11 w 8"/>
                  <a:gd name="T9" fmla="*/ 2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8" y="16"/>
                    </a:moveTo>
                    <a:lnTo>
                      <a:pt x="8" y="0"/>
                    </a:lnTo>
                    <a:lnTo>
                      <a:pt x="0" y="0"/>
                    </a:lnTo>
                    <a:lnTo>
                      <a:pt x="0" y="8"/>
                    </a:lnTo>
                    <a:lnTo>
                      <a:pt x="8" y="16"/>
                    </a:lnTo>
                    <a:close/>
                  </a:path>
                </a:pathLst>
              </a:custGeom>
              <a:noFill/>
              <a:ln w="1270">
                <a:solidFill>
                  <a:schemeClr val="accent4"/>
                </a:solidFill>
                <a:round/>
                <a:headEnd/>
                <a:tailEnd/>
              </a:ln>
            </p:spPr>
            <p:txBody>
              <a:bodyPr/>
              <a:lstStyle/>
              <a:p>
                <a:endParaRPr lang="en-US" sz="1682"/>
              </a:p>
            </p:txBody>
          </p:sp>
          <p:sp>
            <p:nvSpPr>
              <p:cNvPr id="35" name="Freeform 44"/>
              <p:cNvSpPr>
                <a:spLocks/>
              </p:cNvSpPr>
              <p:nvPr/>
            </p:nvSpPr>
            <p:spPr bwMode="auto">
              <a:xfrm>
                <a:off x="8865452" y="5321321"/>
                <a:ext cx="156247" cy="175729"/>
              </a:xfrm>
              <a:custGeom>
                <a:avLst/>
                <a:gdLst>
                  <a:gd name="T0" fmla="*/ 189 w 136"/>
                  <a:gd name="T1" fmla="*/ 189 h 136"/>
                  <a:gd name="T2" fmla="*/ 167 w 136"/>
                  <a:gd name="T3" fmla="*/ 167 h 136"/>
                  <a:gd name="T4" fmla="*/ 122 w 136"/>
                  <a:gd name="T5" fmla="*/ 178 h 136"/>
                  <a:gd name="T6" fmla="*/ 133 w 136"/>
                  <a:gd name="T7" fmla="*/ 156 h 136"/>
                  <a:gd name="T8" fmla="*/ 145 w 136"/>
                  <a:gd name="T9" fmla="*/ 156 h 136"/>
                  <a:gd name="T10" fmla="*/ 133 w 136"/>
                  <a:gd name="T11" fmla="*/ 111 h 136"/>
                  <a:gd name="T12" fmla="*/ 122 w 136"/>
                  <a:gd name="T13" fmla="*/ 100 h 136"/>
                  <a:gd name="T14" fmla="*/ 78 w 136"/>
                  <a:gd name="T15" fmla="*/ 89 h 136"/>
                  <a:gd name="T16" fmla="*/ 56 w 136"/>
                  <a:gd name="T17" fmla="*/ 67 h 136"/>
                  <a:gd name="T18" fmla="*/ 44 w 136"/>
                  <a:gd name="T19" fmla="*/ 78 h 136"/>
                  <a:gd name="T20" fmla="*/ 33 w 136"/>
                  <a:gd name="T21" fmla="*/ 78 h 136"/>
                  <a:gd name="T22" fmla="*/ 33 w 136"/>
                  <a:gd name="T23" fmla="*/ 67 h 136"/>
                  <a:gd name="T24" fmla="*/ 22 w 136"/>
                  <a:gd name="T25" fmla="*/ 56 h 136"/>
                  <a:gd name="T26" fmla="*/ 56 w 136"/>
                  <a:gd name="T27" fmla="*/ 56 h 136"/>
                  <a:gd name="T28" fmla="*/ 56 w 136"/>
                  <a:gd name="T29" fmla="*/ 44 h 136"/>
                  <a:gd name="T30" fmla="*/ 22 w 136"/>
                  <a:gd name="T31" fmla="*/ 44 h 136"/>
                  <a:gd name="T32" fmla="*/ 22 w 136"/>
                  <a:gd name="T33" fmla="*/ 33 h 136"/>
                  <a:gd name="T34" fmla="*/ 0 w 136"/>
                  <a:gd name="T35" fmla="*/ 22 h 136"/>
                  <a:gd name="T36" fmla="*/ 22 w 136"/>
                  <a:gd name="T37" fmla="*/ 0 h 136"/>
                  <a:gd name="T38" fmla="*/ 44 w 136"/>
                  <a:gd name="T39" fmla="*/ 0 h 136"/>
                  <a:gd name="T40" fmla="*/ 44 w 136"/>
                  <a:gd name="T41" fmla="*/ 11 h 136"/>
                  <a:gd name="T42" fmla="*/ 56 w 136"/>
                  <a:gd name="T43" fmla="*/ 11 h 136"/>
                  <a:gd name="T44" fmla="*/ 67 w 136"/>
                  <a:gd name="T45" fmla="*/ 44 h 136"/>
                  <a:gd name="T46" fmla="*/ 78 w 136"/>
                  <a:gd name="T47" fmla="*/ 67 h 136"/>
                  <a:gd name="T48" fmla="*/ 89 w 136"/>
                  <a:gd name="T49" fmla="*/ 67 h 136"/>
                  <a:gd name="T50" fmla="*/ 111 w 136"/>
                  <a:gd name="T51" fmla="*/ 44 h 136"/>
                  <a:gd name="T52" fmla="*/ 133 w 136"/>
                  <a:gd name="T53" fmla="*/ 33 h 136"/>
                  <a:gd name="T54" fmla="*/ 189 w 136"/>
                  <a:gd name="T55" fmla="*/ 56 h 136"/>
                  <a:gd name="T56" fmla="*/ 189 w 136"/>
                  <a:gd name="T57" fmla="*/ 189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6"/>
                  <a:gd name="T88" fmla="*/ 0 h 136"/>
                  <a:gd name="T89" fmla="*/ 136 w 136"/>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6" h="136">
                    <a:moveTo>
                      <a:pt x="136" y="136"/>
                    </a:moveTo>
                    <a:lnTo>
                      <a:pt x="120" y="120"/>
                    </a:lnTo>
                    <a:lnTo>
                      <a:pt x="88" y="128"/>
                    </a:lnTo>
                    <a:lnTo>
                      <a:pt x="96" y="112"/>
                    </a:lnTo>
                    <a:lnTo>
                      <a:pt x="104" y="112"/>
                    </a:lnTo>
                    <a:lnTo>
                      <a:pt x="96" y="80"/>
                    </a:lnTo>
                    <a:lnTo>
                      <a:pt x="88" y="72"/>
                    </a:lnTo>
                    <a:lnTo>
                      <a:pt x="56" y="64"/>
                    </a:lnTo>
                    <a:lnTo>
                      <a:pt x="40" y="48"/>
                    </a:lnTo>
                    <a:lnTo>
                      <a:pt x="32" y="56"/>
                    </a:lnTo>
                    <a:lnTo>
                      <a:pt x="24" y="56"/>
                    </a:lnTo>
                    <a:lnTo>
                      <a:pt x="24" y="48"/>
                    </a:lnTo>
                    <a:lnTo>
                      <a:pt x="16" y="40"/>
                    </a:lnTo>
                    <a:lnTo>
                      <a:pt x="40" y="40"/>
                    </a:lnTo>
                    <a:lnTo>
                      <a:pt x="40" y="32"/>
                    </a:lnTo>
                    <a:lnTo>
                      <a:pt x="16" y="32"/>
                    </a:lnTo>
                    <a:lnTo>
                      <a:pt x="16" y="24"/>
                    </a:lnTo>
                    <a:lnTo>
                      <a:pt x="0" y="16"/>
                    </a:lnTo>
                    <a:lnTo>
                      <a:pt x="16" y="0"/>
                    </a:lnTo>
                    <a:lnTo>
                      <a:pt x="32" y="0"/>
                    </a:lnTo>
                    <a:lnTo>
                      <a:pt x="32" y="8"/>
                    </a:lnTo>
                    <a:lnTo>
                      <a:pt x="40" y="8"/>
                    </a:lnTo>
                    <a:lnTo>
                      <a:pt x="48" y="32"/>
                    </a:lnTo>
                    <a:lnTo>
                      <a:pt x="56" y="48"/>
                    </a:lnTo>
                    <a:lnTo>
                      <a:pt x="64" y="48"/>
                    </a:lnTo>
                    <a:lnTo>
                      <a:pt x="80" y="32"/>
                    </a:lnTo>
                    <a:lnTo>
                      <a:pt x="96" y="24"/>
                    </a:lnTo>
                    <a:lnTo>
                      <a:pt x="136" y="40"/>
                    </a:lnTo>
                    <a:lnTo>
                      <a:pt x="136" y="136"/>
                    </a:lnTo>
                    <a:close/>
                  </a:path>
                </a:pathLst>
              </a:custGeom>
              <a:noFill/>
              <a:ln w="1270">
                <a:solidFill>
                  <a:schemeClr val="accent4"/>
                </a:solidFill>
                <a:round/>
                <a:headEnd/>
                <a:tailEnd/>
              </a:ln>
            </p:spPr>
            <p:txBody>
              <a:bodyPr/>
              <a:lstStyle/>
              <a:p>
                <a:endParaRPr lang="en-US" sz="1682"/>
              </a:p>
            </p:txBody>
          </p:sp>
          <p:sp>
            <p:nvSpPr>
              <p:cNvPr id="36" name="Freeform 45"/>
              <p:cNvSpPr>
                <a:spLocks/>
              </p:cNvSpPr>
              <p:nvPr/>
            </p:nvSpPr>
            <p:spPr bwMode="auto">
              <a:xfrm>
                <a:off x="9021699" y="5373388"/>
                <a:ext cx="138060" cy="155274"/>
              </a:xfrm>
              <a:custGeom>
                <a:avLst/>
                <a:gdLst>
                  <a:gd name="T0" fmla="*/ 0 w 120"/>
                  <a:gd name="T1" fmla="*/ 0 h 120"/>
                  <a:gd name="T2" fmla="*/ 45 w 120"/>
                  <a:gd name="T3" fmla="*/ 11 h 120"/>
                  <a:gd name="T4" fmla="*/ 78 w 120"/>
                  <a:gd name="T5" fmla="*/ 33 h 120"/>
                  <a:gd name="T6" fmla="*/ 89 w 120"/>
                  <a:gd name="T7" fmla="*/ 56 h 120"/>
                  <a:gd name="T8" fmla="*/ 111 w 120"/>
                  <a:gd name="T9" fmla="*/ 67 h 120"/>
                  <a:gd name="T10" fmla="*/ 122 w 120"/>
                  <a:gd name="T11" fmla="*/ 67 h 120"/>
                  <a:gd name="T12" fmla="*/ 122 w 120"/>
                  <a:gd name="T13" fmla="*/ 78 h 120"/>
                  <a:gd name="T14" fmla="*/ 111 w 120"/>
                  <a:gd name="T15" fmla="*/ 89 h 120"/>
                  <a:gd name="T16" fmla="*/ 111 w 120"/>
                  <a:gd name="T17" fmla="*/ 100 h 120"/>
                  <a:gd name="T18" fmla="*/ 122 w 120"/>
                  <a:gd name="T19" fmla="*/ 111 h 120"/>
                  <a:gd name="T20" fmla="*/ 134 w 120"/>
                  <a:gd name="T21" fmla="*/ 134 h 120"/>
                  <a:gd name="T22" fmla="*/ 145 w 120"/>
                  <a:gd name="T23" fmla="*/ 134 h 120"/>
                  <a:gd name="T24" fmla="*/ 145 w 120"/>
                  <a:gd name="T25" fmla="*/ 145 h 120"/>
                  <a:gd name="T26" fmla="*/ 156 w 120"/>
                  <a:gd name="T27" fmla="*/ 145 h 120"/>
                  <a:gd name="T28" fmla="*/ 156 w 120"/>
                  <a:gd name="T29" fmla="*/ 156 h 120"/>
                  <a:gd name="T30" fmla="*/ 167 w 120"/>
                  <a:gd name="T31" fmla="*/ 156 h 120"/>
                  <a:gd name="T32" fmla="*/ 167 w 120"/>
                  <a:gd name="T33" fmla="*/ 167 h 120"/>
                  <a:gd name="T34" fmla="*/ 156 w 120"/>
                  <a:gd name="T35" fmla="*/ 167 h 120"/>
                  <a:gd name="T36" fmla="*/ 156 w 120"/>
                  <a:gd name="T37" fmla="*/ 156 h 120"/>
                  <a:gd name="T38" fmla="*/ 111 w 120"/>
                  <a:gd name="T39" fmla="*/ 156 h 120"/>
                  <a:gd name="T40" fmla="*/ 89 w 120"/>
                  <a:gd name="T41" fmla="*/ 111 h 120"/>
                  <a:gd name="T42" fmla="*/ 67 w 120"/>
                  <a:gd name="T43" fmla="*/ 100 h 120"/>
                  <a:gd name="T44" fmla="*/ 56 w 120"/>
                  <a:gd name="T45" fmla="*/ 100 h 120"/>
                  <a:gd name="T46" fmla="*/ 33 w 120"/>
                  <a:gd name="T47" fmla="*/ 122 h 120"/>
                  <a:gd name="T48" fmla="*/ 22 w 120"/>
                  <a:gd name="T49" fmla="*/ 134 h 120"/>
                  <a:gd name="T50" fmla="*/ 0 w 120"/>
                  <a:gd name="T51" fmla="*/ 134 h 120"/>
                  <a:gd name="T52" fmla="*/ 0 w 120"/>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0" y="0"/>
                    </a:moveTo>
                    <a:lnTo>
                      <a:pt x="32" y="8"/>
                    </a:lnTo>
                    <a:lnTo>
                      <a:pt x="56" y="24"/>
                    </a:lnTo>
                    <a:lnTo>
                      <a:pt x="64" y="40"/>
                    </a:lnTo>
                    <a:lnTo>
                      <a:pt x="80" y="48"/>
                    </a:lnTo>
                    <a:lnTo>
                      <a:pt x="88" y="48"/>
                    </a:lnTo>
                    <a:lnTo>
                      <a:pt x="88" y="56"/>
                    </a:lnTo>
                    <a:lnTo>
                      <a:pt x="80" y="64"/>
                    </a:lnTo>
                    <a:lnTo>
                      <a:pt x="80" y="72"/>
                    </a:lnTo>
                    <a:lnTo>
                      <a:pt x="88" y="80"/>
                    </a:lnTo>
                    <a:lnTo>
                      <a:pt x="96" y="96"/>
                    </a:lnTo>
                    <a:lnTo>
                      <a:pt x="104" y="96"/>
                    </a:lnTo>
                    <a:lnTo>
                      <a:pt x="104" y="104"/>
                    </a:lnTo>
                    <a:lnTo>
                      <a:pt x="112" y="104"/>
                    </a:lnTo>
                    <a:lnTo>
                      <a:pt x="112" y="112"/>
                    </a:lnTo>
                    <a:lnTo>
                      <a:pt x="120" y="112"/>
                    </a:lnTo>
                    <a:lnTo>
                      <a:pt x="120" y="120"/>
                    </a:lnTo>
                    <a:lnTo>
                      <a:pt x="112" y="120"/>
                    </a:lnTo>
                    <a:lnTo>
                      <a:pt x="112" y="112"/>
                    </a:lnTo>
                    <a:lnTo>
                      <a:pt x="80" y="112"/>
                    </a:lnTo>
                    <a:lnTo>
                      <a:pt x="64" y="80"/>
                    </a:lnTo>
                    <a:lnTo>
                      <a:pt x="48" y="72"/>
                    </a:lnTo>
                    <a:lnTo>
                      <a:pt x="40" y="72"/>
                    </a:lnTo>
                    <a:lnTo>
                      <a:pt x="24" y="88"/>
                    </a:lnTo>
                    <a:lnTo>
                      <a:pt x="16" y="96"/>
                    </a:lnTo>
                    <a:lnTo>
                      <a:pt x="0" y="96"/>
                    </a:lnTo>
                    <a:lnTo>
                      <a:pt x="0" y="0"/>
                    </a:lnTo>
                    <a:close/>
                  </a:path>
                </a:pathLst>
              </a:custGeom>
              <a:noFill/>
              <a:ln w="1270">
                <a:solidFill>
                  <a:schemeClr val="accent4"/>
                </a:solidFill>
                <a:round/>
                <a:headEnd/>
                <a:tailEnd/>
              </a:ln>
            </p:spPr>
            <p:txBody>
              <a:bodyPr/>
              <a:lstStyle/>
              <a:p>
                <a:endParaRPr lang="en-US" sz="1682"/>
              </a:p>
            </p:txBody>
          </p:sp>
          <p:sp>
            <p:nvSpPr>
              <p:cNvPr id="37" name="Freeform 46"/>
              <p:cNvSpPr>
                <a:spLocks/>
              </p:cNvSpPr>
              <p:nvPr/>
            </p:nvSpPr>
            <p:spPr bwMode="auto">
              <a:xfrm>
                <a:off x="8533943" y="5238570"/>
                <a:ext cx="147154" cy="165501"/>
              </a:xfrm>
              <a:custGeom>
                <a:avLst/>
                <a:gdLst>
                  <a:gd name="T0" fmla="*/ 133 w 128"/>
                  <a:gd name="T1" fmla="*/ 0 h 128"/>
                  <a:gd name="T2" fmla="*/ 122 w 128"/>
                  <a:gd name="T3" fmla="*/ 0 h 128"/>
                  <a:gd name="T4" fmla="*/ 100 w 128"/>
                  <a:gd name="T5" fmla="*/ 56 h 128"/>
                  <a:gd name="T6" fmla="*/ 78 w 128"/>
                  <a:gd name="T7" fmla="*/ 67 h 128"/>
                  <a:gd name="T8" fmla="*/ 56 w 128"/>
                  <a:gd name="T9" fmla="*/ 56 h 128"/>
                  <a:gd name="T10" fmla="*/ 45 w 128"/>
                  <a:gd name="T11" fmla="*/ 67 h 128"/>
                  <a:gd name="T12" fmla="*/ 22 w 128"/>
                  <a:gd name="T13" fmla="*/ 67 h 128"/>
                  <a:gd name="T14" fmla="*/ 11 w 128"/>
                  <a:gd name="T15" fmla="*/ 45 h 128"/>
                  <a:gd name="T16" fmla="*/ 0 w 128"/>
                  <a:gd name="T17" fmla="*/ 67 h 128"/>
                  <a:gd name="T18" fmla="*/ 0 w 128"/>
                  <a:gd name="T19" fmla="*/ 100 h 128"/>
                  <a:gd name="T20" fmla="*/ 11 w 128"/>
                  <a:gd name="T21" fmla="*/ 111 h 128"/>
                  <a:gd name="T22" fmla="*/ 22 w 128"/>
                  <a:gd name="T23" fmla="*/ 145 h 128"/>
                  <a:gd name="T24" fmla="*/ 45 w 128"/>
                  <a:gd name="T25" fmla="*/ 145 h 128"/>
                  <a:gd name="T26" fmla="*/ 45 w 128"/>
                  <a:gd name="T27" fmla="*/ 156 h 128"/>
                  <a:gd name="T28" fmla="*/ 78 w 128"/>
                  <a:gd name="T29" fmla="*/ 156 h 128"/>
                  <a:gd name="T30" fmla="*/ 89 w 128"/>
                  <a:gd name="T31" fmla="*/ 156 h 128"/>
                  <a:gd name="T32" fmla="*/ 100 w 128"/>
                  <a:gd name="T33" fmla="*/ 178 h 128"/>
                  <a:gd name="T34" fmla="*/ 111 w 128"/>
                  <a:gd name="T35" fmla="*/ 167 h 128"/>
                  <a:gd name="T36" fmla="*/ 133 w 128"/>
                  <a:gd name="T37" fmla="*/ 156 h 128"/>
                  <a:gd name="T38" fmla="*/ 133 w 128"/>
                  <a:gd name="T39" fmla="*/ 133 h 128"/>
                  <a:gd name="T40" fmla="*/ 133 w 128"/>
                  <a:gd name="T41" fmla="*/ 122 h 128"/>
                  <a:gd name="T42" fmla="*/ 145 w 128"/>
                  <a:gd name="T43" fmla="*/ 111 h 128"/>
                  <a:gd name="T44" fmla="*/ 167 w 128"/>
                  <a:gd name="T45" fmla="*/ 67 h 128"/>
                  <a:gd name="T46" fmla="*/ 178 w 128"/>
                  <a:gd name="T47" fmla="*/ 67 h 128"/>
                  <a:gd name="T48" fmla="*/ 156 w 128"/>
                  <a:gd name="T49" fmla="*/ 45 h 128"/>
                  <a:gd name="T50" fmla="*/ 167 w 128"/>
                  <a:gd name="T51" fmla="*/ 33 h 128"/>
                  <a:gd name="T52" fmla="*/ 156 w 128"/>
                  <a:gd name="T53" fmla="*/ 22 h 128"/>
                  <a:gd name="T54" fmla="*/ 156 w 128"/>
                  <a:gd name="T55" fmla="*/ 0 h 128"/>
                  <a:gd name="T56" fmla="*/ 133 w 128"/>
                  <a:gd name="T57" fmla="*/ 0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128"/>
                  <a:gd name="T89" fmla="*/ 128 w 128"/>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128">
                    <a:moveTo>
                      <a:pt x="96" y="0"/>
                    </a:moveTo>
                    <a:lnTo>
                      <a:pt x="88" y="0"/>
                    </a:lnTo>
                    <a:lnTo>
                      <a:pt x="72" y="40"/>
                    </a:lnTo>
                    <a:lnTo>
                      <a:pt x="56" y="48"/>
                    </a:lnTo>
                    <a:lnTo>
                      <a:pt x="40" y="40"/>
                    </a:lnTo>
                    <a:lnTo>
                      <a:pt x="32" y="48"/>
                    </a:lnTo>
                    <a:lnTo>
                      <a:pt x="16" y="48"/>
                    </a:lnTo>
                    <a:lnTo>
                      <a:pt x="8" y="32"/>
                    </a:lnTo>
                    <a:lnTo>
                      <a:pt x="0" y="48"/>
                    </a:lnTo>
                    <a:lnTo>
                      <a:pt x="0" y="72"/>
                    </a:lnTo>
                    <a:lnTo>
                      <a:pt x="8" y="80"/>
                    </a:lnTo>
                    <a:lnTo>
                      <a:pt x="16" y="104"/>
                    </a:lnTo>
                    <a:lnTo>
                      <a:pt x="32" y="104"/>
                    </a:lnTo>
                    <a:lnTo>
                      <a:pt x="32" y="112"/>
                    </a:lnTo>
                    <a:lnTo>
                      <a:pt x="56" y="112"/>
                    </a:lnTo>
                    <a:lnTo>
                      <a:pt x="64" y="112"/>
                    </a:lnTo>
                    <a:lnTo>
                      <a:pt x="72" y="128"/>
                    </a:lnTo>
                    <a:lnTo>
                      <a:pt x="80" y="120"/>
                    </a:lnTo>
                    <a:lnTo>
                      <a:pt x="96" y="112"/>
                    </a:lnTo>
                    <a:lnTo>
                      <a:pt x="96" y="96"/>
                    </a:lnTo>
                    <a:lnTo>
                      <a:pt x="96" y="88"/>
                    </a:lnTo>
                    <a:lnTo>
                      <a:pt x="104" y="80"/>
                    </a:lnTo>
                    <a:lnTo>
                      <a:pt x="120" y="48"/>
                    </a:lnTo>
                    <a:lnTo>
                      <a:pt x="128" y="48"/>
                    </a:lnTo>
                    <a:lnTo>
                      <a:pt x="112" y="32"/>
                    </a:lnTo>
                    <a:lnTo>
                      <a:pt x="120" y="24"/>
                    </a:lnTo>
                    <a:lnTo>
                      <a:pt x="112" y="16"/>
                    </a:lnTo>
                    <a:lnTo>
                      <a:pt x="112" y="0"/>
                    </a:lnTo>
                    <a:lnTo>
                      <a:pt x="96" y="0"/>
                    </a:lnTo>
                    <a:close/>
                  </a:path>
                </a:pathLst>
              </a:custGeom>
              <a:noFill/>
              <a:ln w="1270">
                <a:solidFill>
                  <a:schemeClr val="accent4"/>
                </a:solidFill>
                <a:round/>
                <a:headEnd/>
                <a:tailEnd/>
              </a:ln>
            </p:spPr>
            <p:txBody>
              <a:bodyPr/>
              <a:lstStyle/>
              <a:p>
                <a:endParaRPr lang="en-US" sz="1682"/>
              </a:p>
            </p:txBody>
          </p:sp>
          <p:sp>
            <p:nvSpPr>
              <p:cNvPr id="38" name="Freeform 47"/>
              <p:cNvSpPr>
                <a:spLocks/>
              </p:cNvSpPr>
              <p:nvPr/>
            </p:nvSpPr>
            <p:spPr bwMode="auto">
              <a:xfrm>
                <a:off x="8543037" y="5186502"/>
                <a:ext cx="147154" cy="114363"/>
              </a:xfrm>
              <a:custGeom>
                <a:avLst/>
                <a:gdLst>
                  <a:gd name="T0" fmla="*/ 167 w 128"/>
                  <a:gd name="T1" fmla="*/ 45 h 88"/>
                  <a:gd name="T2" fmla="*/ 156 w 128"/>
                  <a:gd name="T3" fmla="*/ 45 h 88"/>
                  <a:gd name="T4" fmla="*/ 178 w 128"/>
                  <a:gd name="T5" fmla="*/ 34 h 88"/>
                  <a:gd name="T6" fmla="*/ 145 w 128"/>
                  <a:gd name="T7" fmla="*/ 22 h 88"/>
                  <a:gd name="T8" fmla="*/ 145 w 128"/>
                  <a:gd name="T9" fmla="*/ 11 h 88"/>
                  <a:gd name="T10" fmla="*/ 133 w 128"/>
                  <a:gd name="T11" fmla="*/ 0 h 88"/>
                  <a:gd name="T12" fmla="*/ 100 w 128"/>
                  <a:gd name="T13" fmla="*/ 34 h 88"/>
                  <a:gd name="T14" fmla="*/ 100 w 128"/>
                  <a:gd name="T15" fmla="*/ 45 h 88"/>
                  <a:gd name="T16" fmla="*/ 89 w 128"/>
                  <a:gd name="T17" fmla="*/ 45 h 88"/>
                  <a:gd name="T18" fmla="*/ 89 w 128"/>
                  <a:gd name="T19" fmla="*/ 56 h 88"/>
                  <a:gd name="T20" fmla="*/ 78 w 128"/>
                  <a:gd name="T21" fmla="*/ 45 h 88"/>
                  <a:gd name="T22" fmla="*/ 56 w 128"/>
                  <a:gd name="T23" fmla="*/ 78 h 88"/>
                  <a:gd name="T24" fmla="*/ 33 w 128"/>
                  <a:gd name="T25" fmla="*/ 78 h 88"/>
                  <a:gd name="T26" fmla="*/ 22 w 128"/>
                  <a:gd name="T27" fmla="*/ 112 h 88"/>
                  <a:gd name="T28" fmla="*/ 0 w 128"/>
                  <a:gd name="T29" fmla="*/ 101 h 88"/>
                  <a:gd name="T30" fmla="*/ 11 w 128"/>
                  <a:gd name="T31" fmla="*/ 123 h 88"/>
                  <a:gd name="T32" fmla="*/ 33 w 128"/>
                  <a:gd name="T33" fmla="*/ 123 h 88"/>
                  <a:gd name="T34" fmla="*/ 45 w 128"/>
                  <a:gd name="T35" fmla="*/ 112 h 88"/>
                  <a:gd name="T36" fmla="*/ 67 w 128"/>
                  <a:gd name="T37" fmla="*/ 123 h 88"/>
                  <a:gd name="T38" fmla="*/ 89 w 128"/>
                  <a:gd name="T39" fmla="*/ 112 h 88"/>
                  <a:gd name="T40" fmla="*/ 111 w 128"/>
                  <a:gd name="T41" fmla="*/ 56 h 88"/>
                  <a:gd name="T42" fmla="*/ 122 w 128"/>
                  <a:gd name="T43" fmla="*/ 56 h 88"/>
                  <a:gd name="T44" fmla="*/ 145 w 128"/>
                  <a:gd name="T45" fmla="*/ 56 h 88"/>
                  <a:gd name="T46" fmla="*/ 167 w 128"/>
                  <a:gd name="T47" fmla="*/ 45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
                  <a:gd name="T73" fmla="*/ 0 h 88"/>
                  <a:gd name="T74" fmla="*/ 128 w 128"/>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 h="88">
                    <a:moveTo>
                      <a:pt x="120" y="32"/>
                    </a:moveTo>
                    <a:lnTo>
                      <a:pt x="112" y="32"/>
                    </a:lnTo>
                    <a:lnTo>
                      <a:pt x="128" y="24"/>
                    </a:lnTo>
                    <a:lnTo>
                      <a:pt x="104" y="16"/>
                    </a:lnTo>
                    <a:lnTo>
                      <a:pt x="104" y="8"/>
                    </a:lnTo>
                    <a:lnTo>
                      <a:pt x="96" y="0"/>
                    </a:lnTo>
                    <a:lnTo>
                      <a:pt x="72" y="24"/>
                    </a:lnTo>
                    <a:lnTo>
                      <a:pt x="72" y="32"/>
                    </a:lnTo>
                    <a:lnTo>
                      <a:pt x="64" y="32"/>
                    </a:lnTo>
                    <a:lnTo>
                      <a:pt x="64" y="40"/>
                    </a:lnTo>
                    <a:lnTo>
                      <a:pt x="56" y="32"/>
                    </a:lnTo>
                    <a:lnTo>
                      <a:pt x="40" y="56"/>
                    </a:lnTo>
                    <a:lnTo>
                      <a:pt x="24" y="56"/>
                    </a:lnTo>
                    <a:lnTo>
                      <a:pt x="16" y="80"/>
                    </a:lnTo>
                    <a:lnTo>
                      <a:pt x="0" y="72"/>
                    </a:lnTo>
                    <a:lnTo>
                      <a:pt x="8" y="88"/>
                    </a:lnTo>
                    <a:lnTo>
                      <a:pt x="24" y="88"/>
                    </a:lnTo>
                    <a:lnTo>
                      <a:pt x="32" y="80"/>
                    </a:lnTo>
                    <a:lnTo>
                      <a:pt x="48" y="88"/>
                    </a:lnTo>
                    <a:lnTo>
                      <a:pt x="64" y="80"/>
                    </a:lnTo>
                    <a:lnTo>
                      <a:pt x="80" y="40"/>
                    </a:lnTo>
                    <a:lnTo>
                      <a:pt x="88" y="40"/>
                    </a:lnTo>
                    <a:lnTo>
                      <a:pt x="104" y="40"/>
                    </a:lnTo>
                    <a:lnTo>
                      <a:pt x="120" y="32"/>
                    </a:lnTo>
                    <a:close/>
                  </a:path>
                </a:pathLst>
              </a:custGeom>
              <a:noFill/>
              <a:ln w="1270">
                <a:solidFill>
                  <a:schemeClr val="accent4"/>
                </a:solidFill>
                <a:round/>
                <a:headEnd/>
                <a:tailEnd/>
              </a:ln>
            </p:spPr>
            <p:txBody>
              <a:bodyPr/>
              <a:lstStyle/>
              <a:p>
                <a:endParaRPr lang="en-US" sz="1682"/>
              </a:p>
            </p:txBody>
          </p:sp>
          <p:sp>
            <p:nvSpPr>
              <p:cNvPr id="39" name="Freeform 48"/>
              <p:cNvSpPr>
                <a:spLocks/>
              </p:cNvSpPr>
              <p:nvPr/>
            </p:nvSpPr>
            <p:spPr bwMode="auto">
              <a:xfrm>
                <a:off x="8607520" y="5228342"/>
                <a:ext cx="19014" cy="10228"/>
              </a:xfrm>
              <a:custGeom>
                <a:avLst/>
                <a:gdLst>
                  <a:gd name="T0" fmla="*/ 23 w 16"/>
                  <a:gd name="T1" fmla="*/ 0 h 8"/>
                  <a:gd name="T2" fmla="*/ 12 w 16"/>
                  <a:gd name="T3" fmla="*/ 0 h 8"/>
                  <a:gd name="T4" fmla="*/ 12 w 16"/>
                  <a:gd name="T5" fmla="*/ 11 h 8"/>
                  <a:gd name="T6" fmla="*/ 0 w 16"/>
                  <a:gd name="T7" fmla="*/ 0 h 8"/>
                  <a:gd name="T8" fmla="*/ 23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16" y="0"/>
                    </a:moveTo>
                    <a:lnTo>
                      <a:pt x="8" y="0"/>
                    </a:lnTo>
                    <a:lnTo>
                      <a:pt x="8" y="8"/>
                    </a:lnTo>
                    <a:lnTo>
                      <a:pt x="0" y="0"/>
                    </a:lnTo>
                    <a:lnTo>
                      <a:pt x="16" y="0"/>
                    </a:lnTo>
                    <a:close/>
                  </a:path>
                </a:pathLst>
              </a:custGeom>
              <a:noFill/>
              <a:ln w="1270">
                <a:solidFill>
                  <a:schemeClr val="accent4"/>
                </a:solidFill>
                <a:round/>
                <a:headEnd/>
                <a:tailEnd/>
              </a:ln>
            </p:spPr>
            <p:txBody>
              <a:bodyPr/>
              <a:lstStyle/>
              <a:p>
                <a:endParaRPr lang="en-US" sz="1682"/>
              </a:p>
            </p:txBody>
          </p:sp>
          <p:sp>
            <p:nvSpPr>
              <p:cNvPr id="40" name="Freeform 49"/>
              <p:cNvSpPr>
                <a:spLocks/>
              </p:cNvSpPr>
              <p:nvPr/>
            </p:nvSpPr>
            <p:spPr bwMode="auto">
              <a:xfrm>
                <a:off x="8248730" y="4772749"/>
                <a:ext cx="138060" cy="362615"/>
              </a:xfrm>
              <a:custGeom>
                <a:avLst/>
                <a:gdLst>
                  <a:gd name="T0" fmla="*/ 156 w 120"/>
                  <a:gd name="T1" fmla="*/ 334 h 280"/>
                  <a:gd name="T2" fmla="*/ 145 w 120"/>
                  <a:gd name="T3" fmla="*/ 290 h 280"/>
                  <a:gd name="T4" fmla="*/ 122 w 120"/>
                  <a:gd name="T5" fmla="*/ 279 h 280"/>
                  <a:gd name="T6" fmla="*/ 134 w 120"/>
                  <a:gd name="T7" fmla="*/ 245 h 280"/>
                  <a:gd name="T8" fmla="*/ 111 w 120"/>
                  <a:gd name="T9" fmla="*/ 201 h 280"/>
                  <a:gd name="T10" fmla="*/ 111 w 120"/>
                  <a:gd name="T11" fmla="*/ 178 h 280"/>
                  <a:gd name="T12" fmla="*/ 145 w 120"/>
                  <a:gd name="T13" fmla="*/ 156 h 280"/>
                  <a:gd name="T14" fmla="*/ 167 w 120"/>
                  <a:gd name="T15" fmla="*/ 134 h 280"/>
                  <a:gd name="T16" fmla="*/ 145 w 120"/>
                  <a:gd name="T17" fmla="*/ 134 h 280"/>
                  <a:gd name="T18" fmla="*/ 122 w 120"/>
                  <a:gd name="T19" fmla="*/ 123 h 280"/>
                  <a:gd name="T20" fmla="*/ 122 w 120"/>
                  <a:gd name="T21" fmla="*/ 100 h 280"/>
                  <a:gd name="T22" fmla="*/ 111 w 120"/>
                  <a:gd name="T23" fmla="*/ 100 h 280"/>
                  <a:gd name="T24" fmla="*/ 111 w 120"/>
                  <a:gd name="T25" fmla="*/ 78 h 280"/>
                  <a:gd name="T26" fmla="*/ 89 w 120"/>
                  <a:gd name="T27" fmla="*/ 89 h 280"/>
                  <a:gd name="T28" fmla="*/ 100 w 120"/>
                  <a:gd name="T29" fmla="*/ 22 h 280"/>
                  <a:gd name="T30" fmla="*/ 89 w 120"/>
                  <a:gd name="T31" fmla="*/ 0 h 280"/>
                  <a:gd name="T32" fmla="*/ 67 w 120"/>
                  <a:gd name="T33" fmla="*/ 0 h 280"/>
                  <a:gd name="T34" fmla="*/ 67 w 120"/>
                  <a:gd name="T35" fmla="*/ 11 h 280"/>
                  <a:gd name="T36" fmla="*/ 56 w 120"/>
                  <a:gd name="T37" fmla="*/ 11 h 280"/>
                  <a:gd name="T38" fmla="*/ 33 w 120"/>
                  <a:gd name="T39" fmla="*/ 33 h 280"/>
                  <a:gd name="T40" fmla="*/ 22 w 120"/>
                  <a:gd name="T41" fmla="*/ 89 h 280"/>
                  <a:gd name="T42" fmla="*/ 11 w 120"/>
                  <a:gd name="T43" fmla="*/ 89 h 280"/>
                  <a:gd name="T44" fmla="*/ 11 w 120"/>
                  <a:gd name="T45" fmla="*/ 123 h 280"/>
                  <a:gd name="T46" fmla="*/ 0 w 120"/>
                  <a:gd name="T47" fmla="*/ 123 h 280"/>
                  <a:gd name="T48" fmla="*/ 0 w 120"/>
                  <a:gd name="T49" fmla="*/ 145 h 280"/>
                  <a:gd name="T50" fmla="*/ 22 w 120"/>
                  <a:gd name="T51" fmla="*/ 167 h 280"/>
                  <a:gd name="T52" fmla="*/ 33 w 120"/>
                  <a:gd name="T53" fmla="*/ 189 h 280"/>
                  <a:gd name="T54" fmla="*/ 45 w 120"/>
                  <a:gd name="T55" fmla="*/ 189 h 280"/>
                  <a:gd name="T56" fmla="*/ 56 w 120"/>
                  <a:gd name="T57" fmla="*/ 223 h 280"/>
                  <a:gd name="T58" fmla="*/ 45 w 120"/>
                  <a:gd name="T59" fmla="*/ 245 h 280"/>
                  <a:gd name="T60" fmla="*/ 78 w 120"/>
                  <a:gd name="T61" fmla="*/ 256 h 280"/>
                  <a:gd name="T62" fmla="*/ 100 w 120"/>
                  <a:gd name="T63" fmla="*/ 234 h 280"/>
                  <a:gd name="T64" fmla="*/ 111 w 120"/>
                  <a:gd name="T65" fmla="*/ 245 h 280"/>
                  <a:gd name="T66" fmla="*/ 145 w 120"/>
                  <a:gd name="T67" fmla="*/ 323 h 280"/>
                  <a:gd name="T68" fmla="*/ 134 w 120"/>
                  <a:gd name="T69" fmla="*/ 334 h 280"/>
                  <a:gd name="T70" fmla="*/ 145 w 120"/>
                  <a:gd name="T71" fmla="*/ 357 h 280"/>
                  <a:gd name="T72" fmla="*/ 134 w 120"/>
                  <a:gd name="T73" fmla="*/ 390 h 280"/>
                  <a:gd name="T74" fmla="*/ 156 w 120"/>
                  <a:gd name="T75" fmla="*/ 334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280"/>
                  <a:gd name="T116" fmla="*/ 120 w 120"/>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280">
                    <a:moveTo>
                      <a:pt x="112" y="240"/>
                    </a:moveTo>
                    <a:lnTo>
                      <a:pt x="104" y="208"/>
                    </a:lnTo>
                    <a:lnTo>
                      <a:pt x="88" y="200"/>
                    </a:lnTo>
                    <a:lnTo>
                      <a:pt x="96" y="176"/>
                    </a:lnTo>
                    <a:lnTo>
                      <a:pt x="80" y="144"/>
                    </a:lnTo>
                    <a:lnTo>
                      <a:pt x="80" y="128"/>
                    </a:lnTo>
                    <a:lnTo>
                      <a:pt x="104" y="112"/>
                    </a:lnTo>
                    <a:lnTo>
                      <a:pt x="120" y="96"/>
                    </a:lnTo>
                    <a:lnTo>
                      <a:pt x="104" y="96"/>
                    </a:lnTo>
                    <a:lnTo>
                      <a:pt x="88" y="88"/>
                    </a:lnTo>
                    <a:lnTo>
                      <a:pt x="88" y="72"/>
                    </a:lnTo>
                    <a:lnTo>
                      <a:pt x="80" y="72"/>
                    </a:lnTo>
                    <a:lnTo>
                      <a:pt x="80" y="56"/>
                    </a:lnTo>
                    <a:lnTo>
                      <a:pt x="64" y="64"/>
                    </a:lnTo>
                    <a:lnTo>
                      <a:pt x="72" y="16"/>
                    </a:lnTo>
                    <a:lnTo>
                      <a:pt x="64" y="0"/>
                    </a:lnTo>
                    <a:lnTo>
                      <a:pt x="48" y="0"/>
                    </a:lnTo>
                    <a:lnTo>
                      <a:pt x="48" y="8"/>
                    </a:lnTo>
                    <a:lnTo>
                      <a:pt x="40" y="8"/>
                    </a:lnTo>
                    <a:lnTo>
                      <a:pt x="24" y="24"/>
                    </a:lnTo>
                    <a:lnTo>
                      <a:pt x="16" y="64"/>
                    </a:lnTo>
                    <a:lnTo>
                      <a:pt x="8" y="64"/>
                    </a:lnTo>
                    <a:lnTo>
                      <a:pt x="8" y="88"/>
                    </a:lnTo>
                    <a:lnTo>
                      <a:pt x="0" y="88"/>
                    </a:lnTo>
                    <a:lnTo>
                      <a:pt x="0" y="104"/>
                    </a:lnTo>
                    <a:lnTo>
                      <a:pt x="16" y="120"/>
                    </a:lnTo>
                    <a:lnTo>
                      <a:pt x="24" y="136"/>
                    </a:lnTo>
                    <a:lnTo>
                      <a:pt x="32" y="136"/>
                    </a:lnTo>
                    <a:lnTo>
                      <a:pt x="40" y="160"/>
                    </a:lnTo>
                    <a:lnTo>
                      <a:pt x="32" y="176"/>
                    </a:lnTo>
                    <a:lnTo>
                      <a:pt x="56" y="184"/>
                    </a:lnTo>
                    <a:lnTo>
                      <a:pt x="72" y="168"/>
                    </a:lnTo>
                    <a:lnTo>
                      <a:pt x="80" y="176"/>
                    </a:lnTo>
                    <a:lnTo>
                      <a:pt x="104" y="232"/>
                    </a:lnTo>
                    <a:lnTo>
                      <a:pt x="96" y="240"/>
                    </a:lnTo>
                    <a:lnTo>
                      <a:pt x="104" y="256"/>
                    </a:lnTo>
                    <a:lnTo>
                      <a:pt x="96" y="280"/>
                    </a:lnTo>
                    <a:lnTo>
                      <a:pt x="112" y="240"/>
                    </a:lnTo>
                    <a:close/>
                  </a:path>
                </a:pathLst>
              </a:custGeom>
              <a:noFill/>
              <a:ln w="1270">
                <a:solidFill>
                  <a:schemeClr val="accent4"/>
                </a:solidFill>
                <a:round/>
                <a:headEnd/>
                <a:tailEnd/>
              </a:ln>
            </p:spPr>
            <p:txBody>
              <a:bodyPr/>
              <a:lstStyle/>
              <a:p>
                <a:endParaRPr lang="en-US" sz="1682"/>
              </a:p>
            </p:txBody>
          </p:sp>
          <p:sp>
            <p:nvSpPr>
              <p:cNvPr id="41" name="Freeform 50"/>
              <p:cNvSpPr>
                <a:spLocks/>
              </p:cNvSpPr>
              <p:nvPr/>
            </p:nvSpPr>
            <p:spPr bwMode="auto">
              <a:xfrm>
                <a:off x="8341321" y="4917795"/>
                <a:ext cx="119046" cy="289162"/>
              </a:xfrm>
              <a:custGeom>
                <a:avLst/>
                <a:gdLst>
                  <a:gd name="T0" fmla="*/ 66 w 104"/>
                  <a:gd name="T1" fmla="*/ 289 h 224"/>
                  <a:gd name="T2" fmla="*/ 78 w 104"/>
                  <a:gd name="T3" fmla="*/ 300 h 224"/>
                  <a:gd name="T4" fmla="*/ 78 w 104"/>
                  <a:gd name="T5" fmla="*/ 311 h 224"/>
                  <a:gd name="T6" fmla="*/ 89 w 104"/>
                  <a:gd name="T7" fmla="*/ 311 h 224"/>
                  <a:gd name="T8" fmla="*/ 100 w 104"/>
                  <a:gd name="T9" fmla="*/ 300 h 224"/>
                  <a:gd name="T10" fmla="*/ 89 w 104"/>
                  <a:gd name="T11" fmla="*/ 289 h 224"/>
                  <a:gd name="T12" fmla="*/ 66 w 104"/>
                  <a:gd name="T13" fmla="*/ 278 h 224"/>
                  <a:gd name="T14" fmla="*/ 55 w 104"/>
                  <a:gd name="T15" fmla="*/ 233 h 224"/>
                  <a:gd name="T16" fmla="*/ 44 w 104"/>
                  <a:gd name="T17" fmla="*/ 233 h 224"/>
                  <a:gd name="T18" fmla="*/ 44 w 104"/>
                  <a:gd name="T19" fmla="*/ 211 h 224"/>
                  <a:gd name="T20" fmla="*/ 55 w 104"/>
                  <a:gd name="T21" fmla="*/ 178 h 224"/>
                  <a:gd name="T22" fmla="*/ 44 w 104"/>
                  <a:gd name="T23" fmla="*/ 156 h 224"/>
                  <a:gd name="T24" fmla="*/ 66 w 104"/>
                  <a:gd name="T25" fmla="*/ 156 h 224"/>
                  <a:gd name="T26" fmla="*/ 66 w 104"/>
                  <a:gd name="T27" fmla="*/ 167 h 224"/>
                  <a:gd name="T28" fmla="*/ 89 w 104"/>
                  <a:gd name="T29" fmla="*/ 167 h 224"/>
                  <a:gd name="T30" fmla="*/ 100 w 104"/>
                  <a:gd name="T31" fmla="*/ 178 h 224"/>
                  <a:gd name="T32" fmla="*/ 89 w 104"/>
                  <a:gd name="T33" fmla="*/ 156 h 224"/>
                  <a:gd name="T34" fmla="*/ 100 w 104"/>
                  <a:gd name="T35" fmla="*/ 133 h 224"/>
                  <a:gd name="T36" fmla="*/ 144 w 104"/>
                  <a:gd name="T37" fmla="*/ 133 h 224"/>
                  <a:gd name="T38" fmla="*/ 144 w 104"/>
                  <a:gd name="T39" fmla="*/ 111 h 224"/>
                  <a:gd name="T40" fmla="*/ 133 w 104"/>
                  <a:gd name="T41" fmla="*/ 89 h 224"/>
                  <a:gd name="T42" fmla="*/ 122 w 104"/>
                  <a:gd name="T43" fmla="*/ 67 h 224"/>
                  <a:gd name="T44" fmla="*/ 100 w 104"/>
                  <a:gd name="T45" fmla="*/ 44 h 224"/>
                  <a:gd name="T46" fmla="*/ 89 w 104"/>
                  <a:gd name="T47" fmla="*/ 56 h 224"/>
                  <a:gd name="T48" fmla="*/ 78 w 104"/>
                  <a:gd name="T49" fmla="*/ 44 h 224"/>
                  <a:gd name="T50" fmla="*/ 55 w 104"/>
                  <a:gd name="T51" fmla="*/ 56 h 224"/>
                  <a:gd name="T52" fmla="*/ 55 w 104"/>
                  <a:gd name="T53" fmla="*/ 22 h 224"/>
                  <a:gd name="T54" fmla="*/ 44 w 104"/>
                  <a:gd name="T55" fmla="*/ 11 h 224"/>
                  <a:gd name="T56" fmla="*/ 33 w 104"/>
                  <a:gd name="T57" fmla="*/ 0 h 224"/>
                  <a:gd name="T58" fmla="*/ 0 w 104"/>
                  <a:gd name="T59" fmla="*/ 22 h 224"/>
                  <a:gd name="T60" fmla="*/ 0 w 104"/>
                  <a:gd name="T61" fmla="*/ 44 h 224"/>
                  <a:gd name="T62" fmla="*/ 22 w 104"/>
                  <a:gd name="T63" fmla="*/ 89 h 224"/>
                  <a:gd name="T64" fmla="*/ 11 w 104"/>
                  <a:gd name="T65" fmla="*/ 122 h 224"/>
                  <a:gd name="T66" fmla="*/ 33 w 104"/>
                  <a:gd name="T67" fmla="*/ 133 h 224"/>
                  <a:gd name="T68" fmla="*/ 44 w 104"/>
                  <a:gd name="T69" fmla="*/ 178 h 224"/>
                  <a:gd name="T70" fmla="*/ 22 w 104"/>
                  <a:gd name="T71" fmla="*/ 233 h 224"/>
                  <a:gd name="T72" fmla="*/ 22 w 104"/>
                  <a:gd name="T73" fmla="*/ 244 h 224"/>
                  <a:gd name="T74" fmla="*/ 33 w 104"/>
                  <a:gd name="T75" fmla="*/ 267 h 224"/>
                  <a:gd name="T76" fmla="*/ 33 w 104"/>
                  <a:gd name="T77" fmla="*/ 255 h 224"/>
                  <a:gd name="T78" fmla="*/ 66 w 104"/>
                  <a:gd name="T79" fmla="*/ 300 h 224"/>
                  <a:gd name="T80" fmla="*/ 66 w 104"/>
                  <a:gd name="T81" fmla="*/ 289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224"/>
                  <a:gd name="T125" fmla="*/ 104 w 104"/>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224">
                    <a:moveTo>
                      <a:pt x="48" y="208"/>
                    </a:moveTo>
                    <a:lnTo>
                      <a:pt x="56" y="216"/>
                    </a:lnTo>
                    <a:lnTo>
                      <a:pt x="56" y="224"/>
                    </a:lnTo>
                    <a:lnTo>
                      <a:pt x="64" y="224"/>
                    </a:lnTo>
                    <a:lnTo>
                      <a:pt x="72" y="216"/>
                    </a:lnTo>
                    <a:lnTo>
                      <a:pt x="64" y="208"/>
                    </a:lnTo>
                    <a:lnTo>
                      <a:pt x="48" y="200"/>
                    </a:lnTo>
                    <a:lnTo>
                      <a:pt x="40" y="168"/>
                    </a:lnTo>
                    <a:lnTo>
                      <a:pt x="32" y="168"/>
                    </a:lnTo>
                    <a:lnTo>
                      <a:pt x="32" y="152"/>
                    </a:lnTo>
                    <a:lnTo>
                      <a:pt x="40" y="128"/>
                    </a:lnTo>
                    <a:lnTo>
                      <a:pt x="32" y="112"/>
                    </a:lnTo>
                    <a:lnTo>
                      <a:pt x="48" y="112"/>
                    </a:lnTo>
                    <a:lnTo>
                      <a:pt x="48" y="120"/>
                    </a:lnTo>
                    <a:lnTo>
                      <a:pt x="64" y="120"/>
                    </a:lnTo>
                    <a:lnTo>
                      <a:pt x="72" y="128"/>
                    </a:lnTo>
                    <a:lnTo>
                      <a:pt x="64" y="112"/>
                    </a:lnTo>
                    <a:lnTo>
                      <a:pt x="72" y="96"/>
                    </a:lnTo>
                    <a:lnTo>
                      <a:pt x="104" y="96"/>
                    </a:lnTo>
                    <a:lnTo>
                      <a:pt x="104" y="80"/>
                    </a:lnTo>
                    <a:lnTo>
                      <a:pt x="96" y="64"/>
                    </a:lnTo>
                    <a:lnTo>
                      <a:pt x="88" y="48"/>
                    </a:lnTo>
                    <a:lnTo>
                      <a:pt x="72" y="32"/>
                    </a:lnTo>
                    <a:lnTo>
                      <a:pt x="64" y="40"/>
                    </a:lnTo>
                    <a:lnTo>
                      <a:pt x="56" y="32"/>
                    </a:lnTo>
                    <a:lnTo>
                      <a:pt x="40" y="40"/>
                    </a:lnTo>
                    <a:lnTo>
                      <a:pt x="40" y="16"/>
                    </a:lnTo>
                    <a:lnTo>
                      <a:pt x="32" y="8"/>
                    </a:lnTo>
                    <a:lnTo>
                      <a:pt x="24" y="0"/>
                    </a:lnTo>
                    <a:lnTo>
                      <a:pt x="0" y="16"/>
                    </a:lnTo>
                    <a:lnTo>
                      <a:pt x="0" y="32"/>
                    </a:lnTo>
                    <a:lnTo>
                      <a:pt x="16" y="64"/>
                    </a:lnTo>
                    <a:lnTo>
                      <a:pt x="8" y="88"/>
                    </a:lnTo>
                    <a:lnTo>
                      <a:pt x="24" y="96"/>
                    </a:lnTo>
                    <a:lnTo>
                      <a:pt x="32" y="128"/>
                    </a:lnTo>
                    <a:lnTo>
                      <a:pt x="16" y="168"/>
                    </a:lnTo>
                    <a:lnTo>
                      <a:pt x="16" y="176"/>
                    </a:lnTo>
                    <a:lnTo>
                      <a:pt x="24" y="192"/>
                    </a:lnTo>
                    <a:lnTo>
                      <a:pt x="24" y="184"/>
                    </a:lnTo>
                    <a:lnTo>
                      <a:pt x="48" y="216"/>
                    </a:lnTo>
                    <a:lnTo>
                      <a:pt x="48" y="208"/>
                    </a:lnTo>
                    <a:close/>
                  </a:path>
                </a:pathLst>
              </a:custGeom>
              <a:noFill/>
              <a:ln w="1270">
                <a:solidFill>
                  <a:schemeClr val="accent4"/>
                </a:solidFill>
                <a:round/>
                <a:headEnd/>
                <a:tailEnd/>
              </a:ln>
            </p:spPr>
            <p:txBody>
              <a:bodyPr/>
              <a:lstStyle/>
              <a:p>
                <a:endParaRPr lang="en-US" sz="1682"/>
              </a:p>
            </p:txBody>
          </p:sp>
          <p:sp>
            <p:nvSpPr>
              <p:cNvPr id="42" name="Freeform 51"/>
              <p:cNvSpPr>
                <a:spLocks/>
              </p:cNvSpPr>
              <p:nvPr/>
            </p:nvSpPr>
            <p:spPr bwMode="auto">
              <a:xfrm>
                <a:off x="8395884" y="5186502"/>
                <a:ext cx="64483" cy="104136"/>
              </a:xfrm>
              <a:custGeom>
                <a:avLst/>
                <a:gdLst>
                  <a:gd name="T0" fmla="*/ 0 w 56"/>
                  <a:gd name="T1" fmla="*/ 11 h 80"/>
                  <a:gd name="T2" fmla="*/ 0 w 56"/>
                  <a:gd name="T3" fmla="*/ 0 h 80"/>
                  <a:gd name="T4" fmla="*/ 11 w 56"/>
                  <a:gd name="T5" fmla="*/ 11 h 80"/>
                  <a:gd name="T6" fmla="*/ 11 w 56"/>
                  <a:gd name="T7" fmla="*/ 22 h 80"/>
                  <a:gd name="T8" fmla="*/ 22 w 56"/>
                  <a:gd name="T9" fmla="*/ 22 h 80"/>
                  <a:gd name="T10" fmla="*/ 33 w 56"/>
                  <a:gd name="T11" fmla="*/ 11 h 80"/>
                  <a:gd name="T12" fmla="*/ 56 w 56"/>
                  <a:gd name="T13" fmla="*/ 45 h 80"/>
                  <a:gd name="T14" fmla="*/ 56 w 56"/>
                  <a:gd name="T15" fmla="*/ 78 h 80"/>
                  <a:gd name="T16" fmla="*/ 78 w 56"/>
                  <a:gd name="T17" fmla="*/ 112 h 80"/>
                  <a:gd name="T18" fmla="*/ 56 w 56"/>
                  <a:gd name="T19" fmla="*/ 112 h 80"/>
                  <a:gd name="T20" fmla="*/ 22 w 56"/>
                  <a:gd name="T21" fmla="*/ 78 h 80"/>
                  <a:gd name="T22" fmla="*/ 0 w 56"/>
                  <a:gd name="T23" fmla="*/ 56 h 80"/>
                  <a:gd name="T24" fmla="*/ 0 w 56"/>
                  <a:gd name="T25" fmla="*/ 11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80"/>
                  <a:gd name="T41" fmla="*/ 56 w 56"/>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80">
                    <a:moveTo>
                      <a:pt x="0" y="8"/>
                    </a:moveTo>
                    <a:lnTo>
                      <a:pt x="0" y="0"/>
                    </a:lnTo>
                    <a:lnTo>
                      <a:pt x="8" y="8"/>
                    </a:lnTo>
                    <a:lnTo>
                      <a:pt x="8" y="16"/>
                    </a:lnTo>
                    <a:lnTo>
                      <a:pt x="16" y="16"/>
                    </a:lnTo>
                    <a:lnTo>
                      <a:pt x="24" y="8"/>
                    </a:lnTo>
                    <a:lnTo>
                      <a:pt x="40" y="32"/>
                    </a:lnTo>
                    <a:lnTo>
                      <a:pt x="40" y="56"/>
                    </a:lnTo>
                    <a:lnTo>
                      <a:pt x="56" y="80"/>
                    </a:lnTo>
                    <a:lnTo>
                      <a:pt x="40" y="80"/>
                    </a:lnTo>
                    <a:lnTo>
                      <a:pt x="16" y="56"/>
                    </a:lnTo>
                    <a:lnTo>
                      <a:pt x="0" y="40"/>
                    </a:lnTo>
                    <a:lnTo>
                      <a:pt x="0" y="8"/>
                    </a:lnTo>
                    <a:close/>
                  </a:path>
                </a:pathLst>
              </a:custGeom>
              <a:noFill/>
              <a:ln w="1270">
                <a:solidFill>
                  <a:schemeClr val="accent4"/>
                </a:solidFill>
                <a:round/>
                <a:headEnd/>
                <a:tailEnd/>
              </a:ln>
            </p:spPr>
            <p:txBody>
              <a:bodyPr/>
              <a:lstStyle/>
              <a:p>
                <a:endParaRPr lang="en-US" sz="1682"/>
              </a:p>
            </p:txBody>
          </p:sp>
          <p:sp>
            <p:nvSpPr>
              <p:cNvPr id="43" name="Freeform 52"/>
              <p:cNvSpPr>
                <a:spLocks/>
              </p:cNvSpPr>
              <p:nvPr/>
            </p:nvSpPr>
            <p:spPr bwMode="auto">
              <a:xfrm>
                <a:off x="8395884" y="4865727"/>
                <a:ext cx="128966" cy="279864"/>
              </a:xfrm>
              <a:custGeom>
                <a:avLst/>
                <a:gdLst>
                  <a:gd name="T0" fmla="*/ 0 w 112"/>
                  <a:gd name="T1" fmla="*/ 11 h 216"/>
                  <a:gd name="T2" fmla="*/ 22 w 112"/>
                  <a:gd name="T3" fmla="*/ 45 h 216"/>
                  <a:gd name="T4" fmla="*/ 45 w 112"/>
                  <a:gd name="T5" fmla="*/ 56 h 216"/>
                  <a:gd name="T6" fmla="*/ 56 w 112"/>
                  <a:gd name="T7" fmla="*/ 67 h 216"/>
                  <a:gd name="T8" fmla="*/ 45 w 112"/>
                  <a:gd name="T9" fmla="*/ 78 h 216"/>
                  <a:gd name="T10" fmla="*/ 89 w 112"/>
                  <a:gd name="T11" fmla="*/ 123 h 216"/>
                  <a:gd name="T12" fmla="*/ 89 w 112"/>
                  <a:gd name="T13" fmla="*/ 134 h 216"/>
                  <a:gd name="T14" fmla="*/ 111 w 112"/>
                  <a:gd name="T15" fmla="*/ 156 h 216"/>
                  <a:gd name="T16" fmla="*/ 123 w 112"/>
                  <a:gd name="T17" fmla="*/ 178 h 216"/>
                  <a:gd name="T18" fmla="*/ 123 w 112"/>
                  <a:gd name="T19" fmla="*/ 223 h 216"/>
                  <a:gd name="T20" fmla="*/ 100 w 112"/>
                  <a:gd name="T21" fmla="*/ 245 h 216"/>
                  <a:gd name="T22" fmla="*/ 89 w 112"/>
                  <a:gd name="T23" fmla="*/ 256 h 216"/>
                  <a:gd name="T24" fmla="*/ 67 w 112"/>
                  <a:gd name="T25" fmla="*/ 268 h 216"/>
                  <a:gd name="T26" fmla="*/ 78 w 112"/>
                  <a:gd name="T27" fmla="*/ 279 h 216"/>
                  <a:gd name="T28" fmla="*/ 78 w 112"/>
                  <a:gd name="T29" fmla="*/ 301 h 216"/>
                  <a:gd name="T30" fmla="*/ 111 w 112"/>
                  <a:gd name="T31" fmla="*/ 290 h 216"/>
                  <a:gd name="T32" fmla="*/ 111 w 112"/>
                  <a:gd name="T33" fmla="*/ 268 h 216"/>
                  <a:gd name="T34" fmla="*/ 123 w 112"/>
                  <a:gd name="T35" fmla="*/ 268 h 216"/>
                  <a:gd name="T36" fmla="*/ 156 w 112"/>
                  <a:gd name="T37" fmla="*/ 245 h 216"/>
                  <a:gd name="T38" fmla="*/ 156 w 112"/>
                  <a:gd name="T39" fmla="*/ 201 h 216"/>
                  <a:gd name="T40" fmla="*/ 145 w 112"/>
                  <a:gd name="T41" fmla="*/ 167 h 216"/>
                  <a:gd name="T42" fmla="*/ 78 w 112"/>
                  <a:gd name="T43" fmla="*/ 100 h 216"/>
                  <a:gd name="T44" fmla="*/ 67 w 112"/>
                  <a:gd name="T45" fmla="*/ 89 h 216"/>
                  <a:gd name="T46" fmla="*/ 78 w 112"/>
                  <a:gd name="T47" fmla="*/ 67 h 216"/>
                  <a:gd name="T48" fmla="*/ 89 w 112"/>
                  <a:gd name="T49" fmla="*/ 45 h 216"/>
                  <a:gd name="T50" fmla="*/ 111 w 112"/>
                  <a:gd name="T51" fmla="*/ 33 h 216"/>
                  <a:gd name="T52" fmla="*/ 89 w 112"/>
                  <a:gd name="T53" fmla="*/ 22 h 216"/>
                  <a:gd name="T54" fmla="*/ 78 w 112"/>
                  <a:gd name="T55" fmla="*/ 11 h 216"/>
                  <a:gd name="T56" fmla="*/ 56 w 112"/>
                  <a:gd name="T57" fmla="*/ 0 h 216"/>
                  <a:gd name="T58" fmla="*/ 11 w 112"/>
                  <a:gd name="T59" fmla="*/ 11 h 216"/>
                  <a:gd name="T60" fmla="*/ 0 w 112"/>
                  <a:gd name="T61" fmla="*/ 11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2"/>
                  <a:gd name="T94" fmla="*/ 0 h 216"/>
                  <a:gd name="T95" fmla="*/ 112 w 112"/>
                  <a:gd name="T96" fmla="*/ 216 h 2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2" h="216">
                    <a:moveTo>
                      <a:pt x="0" y="8"/>
                    </a:moveTo>
                    <a:lnTo>
                      <a:pt x="16" y="32"/>
                    </a:lnTo>
                    <a:lnTo>
                      <a:pt x="32" y="40"/>
                    </a:lnTo>
                    <a:lnTo>
                      <a:pt x="40" y="48"/>
                    </a:lnTo>
                    <a:lnTo>
                      <a:pt x="32" y="56"/>
                    </a:lnTo>
                    <a:lnTo>
                      <a:pt x="64" y="88"/>
                    </a:lnTo>
                    <a:lnTo>
                      <a:pt x="64" y="96"/>
                    </a:lnTo>
                    <a:lnTo>
                      <a:pt x="80" y="112"/>
                    </a:lnTo>
                    <a:lnTo>
                      <a:pt x="88" y="128"/>
                    </a:lnTo>
                    <a:lnTo>
                      <a:pt x="88" y="160"/>
                    </a:lnTo>
                    <a:lnTo>
                      <a:pt x="72" y="176"/>
                    </a:lnTo>
                    <a:lnTo>
                      <a:pt x="64" y="184"/>
                    </a:lnTo>
                    <a:lnTo>
                      <a:pt x="48" y="192"/>
                    </a:lnTo>
                    <a:lnTo>
                      <a:pt x="56" y="200"/>
                    </a:lnTo>
                    <a:lnTo>
                      <a:pt x="56" y="216"/>
                    </a:lnTo>
                    <a:lnTo>
                      <a:pt x="80" y="208"/>
                    </a:lnTo>
                    <a:lnTo>
                      <a:pt x="80" y="192"/>
                    </a:lnTo>
                    <a:lnTo>
                      <a:pt x="88" y="192"/>
                    </a:lnTo>
                    <a:lnTo>
                      <a:pt x="112" y="176"/>
                    </a:lnTo>
                    <a:lnTo>
                      <a:pt x="112" y="144"/>
                    </a:lnTo>
                    <a:lnTo>
                      <a:pt x="104" y="120"/>
                    </a:lnTo>
                    <a:lnTo>
                      <a:pt x="56" y="72"/>
                    </a:lnTo>
                    <a:lnTo>
                      <a:pt x="48" y="64"/>
                    </a:lnTo>
                    <a:lnTo>
                      <a:pt x="56" y="48"/>
                    </a:lnTo>
                    <a:lnTo>
                      <a:pt x="64" y="32"/>
                    </a:lnTo>
                    <a:lnTo>
                      <a:pt x="80" y="24"/>
                    </a:lnTo>
                    <a:lnTo>
                      <a:pt x="64" y="16"/>
                    </a:lnTo>
                    <a:lnTo>
                      <a:pt x="56" y="8"/>
                    </a:lnTo>
                    <a:lnTo>
                      <a:pt x="40" y="0"/>
                    </a:lnTo>
                    <a:lnTo>
                      <a:pt x="8" y="8"/>
                    </a:lnTo>
                    <a:lnTo>
                      <a:pt x="0" y="8"/>
                    </a:lnTo>
                    <a:close/>
                  </a:path>
                </a:pathLst>
              </a:custGeom>
              <a:noFill/>
              <a:ln w="1270">
                <a:solidFill>
                  <a:schemeClr val="accent4"/>
                </a:solidFill>
                <a:round/>
                <a:headEnd/>
                <a:tailEnd/>
              </a:ln>
            </p:spPr>
            <p:txBody>
              <a:bodyPr/>
              <a:lstStyle/>
              <a:p>
                <a:endParaRPr lang="en-US" sz="1682"/>
              </a:p>
            </p:txBody>
          </p:sp>
          <p:sp>
            <p:nvSpPr>
              <p:cNvPr id="44" name="Freeform 53"/>
              <p:cNvSpPr>
                <a:spLocks/>
              </p:cNvSpPr>
              <p:nvPr/>
            </p:nvSpPr>
            <p:spPr bwMode="auto">
              <a:xfrm>
                <a:off x="8414898" y="5031229"/>
                <a:ext cx="82671" cy="82751"/>
              </a:xfrm>
              <a:custGeom>
                <a:avLst/>
                <a:gdLst>
                  <a:gd name="T0" fmla="*/ 0 w 72"/>
                  <a:gd name="T1" fmla="*/ 33 h 64"/>
                  <a:gd name="T2" fmla="*/ 11 w 72"/>
                  <a:gd name="T3" fmla="*/ 11 h 64"/>
                  <a:gd name="T4" fmla="*/ 56 w 72"/>
                  <a:gd name="T5" fmla="*/ 11 h 64"/>
                  <a:gd name="T6" fmla="*/ 67 w 72"/>
                  <a:gd name="T7" fmla="*/ 11 h 64"/>
                  <a:gd name="T8" fmla="*/ 78 w 72"/>
                  <a:gd name="T9" fmla="*/ 11 h 64"/>
                  <a:gd name="T10" fmla="*/ 100 w 72"/>
                  <a:gd name="T11" fmla="*/ 0 h 64"/>
                  <a:gd name="T12" fmla="*/ 100 w 72"/>
                  <a:gd name="T13" fmla="*/ 45 h 64"/>
                  <a:gd name="T14" fmla="*/ 78 w 72"/>
                  <a:gd name="T15" fmla="*/ 67 h 64"/>
                  <a:gd name="T16" fmla="*/ 67 w 72"/>
                  <a:gd name="T17" fmla="*/ 78 h 64"/>
                  <a:gd name="T18" fmla="*/ 44 w 72"/>
                  <a:gd name="T19" fmla="*/ 89 h 64"/>
                  <a:gd name="T20" fmla="*/ 22 w 72"/>
                  <a:gd name="T21" fmla="*/ 78 h 64"/>
                  <a:gd name="T22" fmla="*/ 11 w 72"/>
                  <a:gd name="T23" fmla="*/ 56 h 64"/>
                  <a:gd name="T24" fmla="*/ 0 w 72"/>
                  <a:gd name="T25" fmla="*/ 3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64"/>
                  <a:gd name="T41" fmla="*/ 72 w 72"/>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64">
                    <a:moveTo>
                      <a:pt x="0" y="24"/>
                    </a:moveTo>
                    <a:lnTo>
                      <a:pt x="8" y="8"/>
                    </a:lnTo>
                    <a:lnTo>
                      <a:pt x="40" y="8"/>
                    </a:lnTo>
                    <a:lnTo>
                      <a:pt x="48" y="8"/>
                    </a:lnTo>
                    <a:lnTo>
                      <a:pt x="56" y="8"/>
                    </a:lnTo>
                    <a:lnTo>
                      <a:pt x="72" y="0"/>
                    </a:lnTo>
                    <a:lnTo>
                      <a:pt x="72" y="32"/>
                    </a:lnTo>
                    <a:lnTo>
                      <a:pt x="56" y="48"/>
                    </a:lnTo>
                    <a:lnTo>
                      <a:pt x="48" y="56"/>
                    </a:lnTo>
                    <a:lnTo>
                      <a:pt x="32" y="64"/>
                    </a:lnTo>
                    <a:lnTo>
                      <a:pt x="16" y="56"/>
                    </a:lnTo>
                    <a:lnTo>
                      <a:pt x="8" y="40"/>
                    </a:lnTo>
                    <a:lnTo>
                      <a:pt x="0" y="24"/>
                    </a:lnTo>
                    <a:close/>
                  </a:path>
                </a:pathLst>
              </a:custGeom>
              <a:noFill/>
              <a:ln w="1270">
                <a:solidFill>
                  <a:schemeClr val="accent4"/>
                </a:solidFill>
                <a:round/>
                <a:headEnd/>
                <a:tailEnd/>
              </a:ln>
            </p:spPr>
            <p:txBody>
              <a:bodyPr/>
              <a:lstStyle/>
              <a:p>
                <a:endParaRPr lang="en-US" sz="1682"/>
              </a:p>
            </p:txBody>
          </p:sp>
          <p:sp>
            <p:nvSpPr>
              <p:cNvPr id="45" name="Freeform 54"/>
              <p:cNvSpPr>
                <a:spLocks/>
              </p:cNvSpPr>
              <p:nvPr/>
            </p:nvSpPr>
            <p:spPr bwMode="auto">
              <a:xfrm>
                <a:off x="8368602" y="4875955"/>
                <a:ext cx="128966" cy="165501"/>
              </a:xfrm>
              <a:custGeom>
                <a:avLst/>
                <a:gdLst>
                  <a:gd name="T0" fmla="*/ 156 w 112"/>
                  <a:gd name="T1" fmla="*/ 167 h 128"/>
                  <a:gd name="T2" fmla="*/ 145 w 112"/>
                  <a:gd name="T3" fmla="*/ 145 h 128"/>
                  <a:gd name="T4" fmla="*/ 123 w 112"/>
                  <a:gd name="T5" fmla="*/ 122 h 128"/>
                  <a:gd name="T6" fmla="*/ 123 w 112"/>
                  <a:gd name="T7" fmla="*/ 111 h 128"/>
                  <a:gd name="T8" fmla="*/ 78 w 112"/>
                  <a:gd name="T9" fmla="*/ 67 h 128"/>
                  <a:gd name="T10" fmla="*/ 89 w 112"/>
                  <a:gd name="T11" fmla="*/ 56 h 128"/>
                  <a:gd name="T12" fmla="*/ 78 w 112"/>
                  <a:gd name="T13" fmla="*/ 45 h 128"/>
                  <a:gd name="T14" fmla="*/ 56 w 112"/>
                  <a:gd name="T15" fmla="*/ 33 h 128"/>
                  <a:gd name="T16" fmla="*/ 33 w 112"/>
                  <a:gd name="T17" fmla="*/ 0 h 128"/>
                  <a:gd name="T18" fmla="*/ 22 w 112"/>
                  <a:gd name="T19" fmla="*/ 0 h 128"/>
                  <a:gd name="T20" fmla="*/ 22 w 112"/>
                  <a:gd name="T21" fmla="*/ 22 h 128"/>
                  <a:gd name="T22" fmla="*/ 22 w 112"/>
                  <a:gd name="T23" fmla="*/ 33 h 128"/>
                  <a:gd name="T24" fmla="*/ 22 w 112"/>
                  <a:gd name="T25" fmla="*/ 22 h 128"/>
                  <a:gd name="T26" fmla="*/ 0 w 112"/>
                  <a:gd name="T27" fmla="*/ 45 h 128"/>
                  <a:gd name="T28" fmla="*/ 11 w 112"/>
                  <a:gd name="T29" fmla="*/ 56 h 128"/>
                  <a:gd name="T30" fmla="*/ 22 w 112"/>
                  <a:gd name="T31" fmla="*/ 67 h 128"/>
                  <a:gd name="T32" fmla="*/ 22 w 112"/>
                  <a:gd name="T33" fmla="*/ 100 h 128"/>
                  <a:gd name="T34" fmla="*/ 45 w 112"/>
                  <a:gd name="T35" fmla="*/ 89 h 128"/>
                  <a:gd name="T36" fmla="*/ 56 w 112"/>
                  <a:gd name="T37" fmla="*/ 100 h 128"/>
                  <a:gd name="T38" fmla="*/ 67 w 112"/>
                  <a:gd name="T39" fmla="*/ 89 h 128"/>
                  <a:gd name="T40" fmla="*/ 89 w 112"/>
                  <a:gd name="T41" fmla="*/ 111 h 128"/>
                  <a:gd name="T42" fmla="*/ 100 w 112"/>
                  <a:gd name="T43" fmla="*/ 133 h 128"/>
                  <a:gd name="T44" fmla="*/ 111 w 112"/>
                  <a:gd name="T45" fmla="*/ 156 h 128"/>
                  <a:gd name="T46" fmla="*/ 111 w 112"/>
                  <a:gd name="T47" fmla="*/ 178 h 128"/>
                  <a:gd name="T48" fmla="*/ 123 w 112"/>
                  <a:gd name="T49" fmla="*/ 178 h 128"/>
                  <a:gd name="T50" fmla="*/ 134 w 112"/>
                  <a:gd name="T51" fmla="*/ 178 h 128"/>
                  <a:gd name="T52" fmla="*/ 156 w 112"/>
                  <a:gd name="T53" fmla="*/ 167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28"/>
                  <a:gd name="T83" fmla="*/ 112 w 112"/>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28">
                    <a:moveTo>
                      <a:pt x="112" y="120"/>
                    </a:moveTo>
                    <a:lnTo>
                      <a:pt x="104" y="104"/>
                    </a:lnTo>
                    <a:lnTo>
                      <a:pt x="88" y="88"/>
                    </a:lnTo>
                    <a:lnTo>
                      <a:pt x="88" y="80"/>
                    </a:lnTo>
                    <a:lnTo>
                      <a:pt x="56" y="48"/>
                    </a:lnTo>
                    <a:lnTo>
                      <a:pt x="64" y="40"/>
                    </a:lnTo>
                    <a:lnTo>
                      <a:pt x="56" y="32"/>
                    </a:lnTo>
                    <a:lnTo>
                      <a:pt x="40" y="24"/>
                    </a:lnTo>
                    <a:lnTo>
                      <a:pt x="24" y="0"/>
                    </a:lnTo>
                    <a:lnTo>
                      <a:pt x="16" y="0"/>
                    </a:lnTo>
                    <a:lnTo>
                      <a:pt x="16" y="16"/>
                    </a:lnTo>
                    <a:lnTo>
                      <a:pt x="16" y="24"/>
                    </a:lnTo>
                    <a:lnTo>
                      <a:pt x="16" y="16"/>
                    </a:lnTo>
                    <a:lnTo>
                      <a:pt x="0" y="32"/>
                    </a:lnTo>
                    <a:lnTo>
                      <a:pt x="8" y="40"/>
                    </a:lnTo>
                    <a:lnTo>
                      <a:pt x="16" y="48"/>
                    </a:lnTo>
                    <a:lnTo>
                      <a:pt x="16" y="72"/>
                    </a:lnTo>
                    <a:lnTo>
                      <a:pt x="32" y="64"/>
                    </a:lnTo>
                    <a:lnTo>
                      <a:pt x="40" y="72"/>
                    </a:lnTo>
                    <a:lnTo>
                      <a:pt x="48" y="64"/>
                    </a:lnTo>
                    <a:lnTo>
                      <a:pt x="64" y="80"/>
                    </a:lnTo>
                    <a:lnTo>
                      <a:pt x="72" y="96"/>
                    </a:lnTo>
                    <a:lnTo>
                      <a:pt x="80" y="112"/>
                    </a:lnTo>
                    <a:lnTo>
                      <a:pt x="80" y="128"/>
                    </a:lnTo>
                    <a:lnTo>
                      <a:pt x="88" y="128"/>
                    </a:lnTo>
                    <a:lnTo>
                      <a:pt x="96" y="128"/>
                    </a:lnTo>
                    <a:lnTo>
                      <a:pt x="112" y="120"/>
                    </a:lnTo>
                    <a:close/>
                  </a:path>
                </a:pathLst>
              </a:custGeom>
              <a:noFill/>
              <a:ln w="1270">
                <a:solidFill>
                  <a:schemeClr val="accent4"/>
                </a:solidFill>
                <a:round/>
                <a:headEnd/>
                <a:tailEnd/>
              </a:ln>
            </p:spPr>
            <p:txBody>
              <a:bodyPr/>
              <a:lstStyle/>
              <a:p>
                <a:endParaRPr lang="en-US" sz="1682"/>
              </a:p>
            </p:txBody>
          </p:sp>
          <p:sp>
            <p:nvSpPr>
              <p:cNvPr id="46" name="Freeform 55"/>
              <p:cNvSpPr>
                <a:spLocks/>
              </p:cNvSpPr>
              <p:nvPr/>
            </p:nvSpPr>
            <p:spPr bwMode="auto">
              <a:xfrm>
                <a:off x="7918048" y="4275316"/>
                <a:ext cx="791157" cy="642479"/>
              </a:xfrm>
              <a:custGeom>
                <a:avLst/>
                <a:gdLst>
                  <a:gd name="T0" fmla="*/ 189 w 688"/>
                  <a:gd name="T1" fmla="*/ 111 h 496"/>
                  <a:gd name="T2" fmla="*/ 245 w 688"/>
                  <a:gd name="T3" fmla="*/ 167 h 496"/>
                  <a:gd name="T4" fmla="*/ 434 w 688"/>
                  <a:gd name="T5" fmla="*/ 223 h 496"/>
                  <a:gd name="T6" fmla="*/ 590 w 688"/>
                  <a:gd name="T7" fmla="*/ 223 h 496"/>
                  <a:gd name="T8" fmla="*/ 612 w 688"/>
                  <a:gd name="T9" fmla="*/ 178 h 496"/>
                  <a:gd name="T10" fmla="*/ 657 w 688"/>
                  <a:gd name="T11" fmla="*/ 156 h 496"/>
                  <a:gd name="T12" fmla="*/ 690 w 688"/>
                  <a:gd name="T13" fmla="*/ 123 h 496"/>
                  <a:gd name="T14" fmla="*/ 634 w 688"/>
                  <a:gd name="T15" fmla="*/ 123 h 496"/>
                  <a:gd name="T16" fmla="*/ 645 w 688"/>
                  <a:gd name="T17" fmla="*/ 78 h 496"/>
                  <a:gd name="T18" fmla="*/ 668 w 688"/>
                  <a:gd name="T19" fmla="*/ 33 h 496"/>
                  <a:gd name="T20" fmla="*/ 690 w 688"/>
                  <a:gd name="T21" fmla="*/ 0 h 496"/>
                  <a:gd name="T22" fmla="*/ 801 w 688"/>
                  <a:gd name="T23" fmla="*/ 78 h 496"/>
                  <a:gd name="T24" fmla="*/ 890 w 688"/>
                  <a:gd name="T25" fmla="*/ 123 h 496"/>
                  <a:gd name="T26" fmla="*/ 946 w 688"/>
                  <a:gd name="T27" fmla="*/ 123 h 496"/>
                  <a:gd name="T28" fmla="*/ 935 w 688"/>
                  <a:gd name="T29" fmla="*/ 167 h 496"/>
                  <a:gd name="T30" fmla="*/ 946 w 688"/>
                  <a:gd name="T31" fmla="*/ 223 h 496"/>
                  <a:gd name="T32" fmla="*/ 912 w 688"/>
                  <a:gd name="T33" fmla="*/ 245 h 496"/>
                  <a:gd name="T34" fmla="*/ 857 w 688"/>
                  <a:gd name="T35" fmla="*/ 290 h 496"/>
                  <a:gd name="T36" fmla="*/ 823 w 688"/>
                  <a:gd name="T37" fmla="*/ 301 h 496"/>
                  <a:gd name="T38" fmla="*/ 812 w 688"/>
                  <a:gd name="T39" fmla="*/ 267 h 496"/>
                  <a:gd name="T40" fmla="*/ 779 w 688"/>
                  <a:gd name="T41" fmla="*/ 290 h 496"/>
                  <a:gd name="T42" fmla="*/ 757 w 688"/>
                  <a:gd name="T43" fmla="*/ 312 h 496"/>
                  <a:gd name="T44" fmla="*/ 823 w 688"/>
                  <a:gd name="T45" fmla="*/ 323 h 496"/>
                  <a:gd name="T46" fmla="*/ 846 w 688"/>
                  <a:gd name="T47" fmla="*/ 346 h 496"/>
                  <a:gd name="T48" fmla="*/ 846 w 688"/>
                  <a:gd name="T49" fmla="*/ 401 h 496"/>
                  <a:gd name="T50" fmla="*/ 879 w 688"/>
                  <a:gd name="T51" fmla="*/ 457 h 496"/>
                  <a:gd name="T52" fmla="*/ 901 w 688"/>
                  <a:gd name="T53" fmla="*/ 490 h 496"/>
                  <a:gd name="T54" fmla="*/ 879 w 688"/>
                  <a:gd name="T55" fmla="*/ 557 h 496"/>
                  <a:gd name="T56" fmla="*/ 857 w 688"/>
                  <a:gd name="T57" fmla="*/ 602 h 496"/>
                  <a:gd name="T58" fmla="*/ 801 w 688"/>
                  <a:gd name="T59" fmla="*/ 646 h 496"/>
                  <a:gd name="T60" fmla="*/ 790 w 688"/>
                  <a:gd name="T61" fmla="*/ 658 h 496"/>
                  <a:gd name="T62" fmla="*/ 734 w 688"/>
                  <a:gd name="T63" fmla="*/ 680 h 496"/>
                  <a:gd name="T64" fmla="*/ 723 w 688"/>
                  <a:gd name="T65" fmla="*/ 669 h 496"/>
                  <a:gd name="T66" fmla="*/ 657 w 688"/>
                  <a:gd name="T67" fmla="*/ 646 h 496"/>
                  <a:gd name="T68" fmla="*/ 579 w 688"/>
                  <a:gd name="T69" fmla="*/ 646 h 496"/>
                  <a:gd name="T70" fmla="*/ 568 w 688"/>
                  <a:gd name="T71" fmla="*/ 680 h 496"/>
                  <a:gd name="T72" fmla="*/ 523 w 688"/>
                  <a:gd name="T73" fmla="*/ 658 h 496"/>
                  <a:gd name="T74" fmla="*/ 512 w 688"/>
                  <a:gd name="T75" fmla="*/ 613 h 496"/>
                  <a:gd name="T76" fmla="*/ 490 w 688"/>
                  <a:gd name="T77" fmla="*/ 535 h 496"/>
                  <a:gd name="T78" fmla="*/ 412 w 688"/>
                  <a:gd name="T79" fmla="*/ 502 h 496"/>
                  <a:gd name="T80" fmla="*/ 334 w 688"/>
                  <a:gd name="T81" fmla="*/ 524 h 496"/>
                  <a:gd name="T82" fmla="*/ 300 w 688"/>
                  <a:gd name="T83" fmla="*/ 535 h 496"/>
                  <a:gd name="T84" fmla="*/ 211 w 688"/>
                  <a:gd name="T85" fmla="*/ 513 h 496"/>
                  <a:gd name="T86" fmla="*/ 134 w 688"/>
                  <a:gd name="T87" fmla="*/ 468 h 496"/>
                  <a:gd name="T88" fmla="*/ 134 w 688"/>
                  <a:gd name="T89" fmla="*/ 435 h 496"/>
                  <a:gd name="T90" fmla="*/ 134 w 688"/>
                  <a:gd name="T91" fmla="*/ 379 h 496"/>
                  <a:gd name="T92" fmla="*/ 56 w 688"/>
                  <a:gd name="T93" fmla="*/ 368 h 496"/>
                  <a:gd name="T94" fmla="*/ 22 w 688"/>
                  <a:gd name="T95" fmla="*/ 334 h 496"/>
                  <a:gd name="T96" fmla="*/ 0 w 688"/>
                  <a:gd name="T97" fmla="*/ 301 h 496"/>
                  <a:gd name="T98" fmla="*/ 11 w 688"/>
                  <a:gd name="T99" fmla="*/ 267 h 496"/>
                  <a:gd name="T100" fmla="*/ 67 w 688"/>
                  <a:gd name="T101" fmla="*/ 256 h 496"/>
                  <a:gd name="T102" fmla="*/ 89 w 688"/>
                  <a:gd name="T103" fmla="*/ 212 h 496"/>
                  <a:gd name="T104" fmla="*/ 100 w 688"/>
                  <a:gd name="T105" fmla="*/ 134 h 496"/>
                  <a:gd name="T106" fmla="*/ 145 w 688"/>
                  <a:gd name="T107" fmla="*/ 111 h 4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496"/>
                  <a:gd name="T164" fmla="*/ 688 w 688"/>
                  <a:gd name="T165" fmla="*/ 496 h 4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496">
                    <a:moveTo>
                      <a:pt x="112" y="72"/>
                    </a:moveTo>
                    <a:lnTo>
                      <a:pt x="120" y="64"/>
                    </a:lnTo>
                    <a:lnTo>
                      <a:pt x="136" y="80"/>
                    </a:lnTo>
                    <a:lnTo>
                      <a:pt x="152" y="88"/>
                    </a:lnTo>
                    <a:lnTo>
                      <a:pt x="168" y="96"/>
                    </a:lnTo>
                    <a:lnTo>
                      <a:pt x="176" y="120"/>
                    </a:lnTo>
                    <a:lnTo>
                      <a:pt x="232" y="136"/>
                    </a:lnTo>
                    <a:lnTo>
                      <a:pt x="264" y="160"/>
                    </a:lnTo>
                    <a:lnTo>
                      <a:pt x="312" y="160"/>
                    </a:lnTo>
                    <a:lnTo>
                      <a:pt x="368" y="176"/>
                    </a:lnTo>
                    <a:lnTo>
                      <a:pt x="400" y="168"/>
                    </a:lnTo>
                    <a:lnTo>
                      <a:pt x="424" y="160"/>
                    </a:lnTo>
                    <a:lnTo>
                      <a:pt x="440" y="144"/>
                    </a:lnTo>
                    <a:lnTo>
                      <a:pt x="432" y="136"/>
                    </a:lnTo>
                    <a:lnTo>
                      <a:pt x="440" y="128"/>
                    </a:lnTo>
                    <a:lnTo>
                      <a:pt x="456" y="128"/>
                    </a:lnTo>
                    <a:lnTo>
                      <a:pt x="464" y="120"/>
                    </a:lnTo>
                    <a:lnTo>
                      <a:pt x="472" y="112"/>
                    </a:lnTo>
                    <a:lnTo>
                      <a:pt x="480" y="104"/>
                    </a:lnTo>
                    <a:lnTo>
                      <a:pt x="504" y="104"/>
                    </a:lnTo>
                    <a:lnTo>
                      <a:pt x="496" y="88"/>
                    </a:lnTo>
                    <a:lnTo>
                      <a:pt x="488" y="80"/>
                    </a:lnTo>
                    <a:lnTo>
                      <a:pt x="472" y="88"/>
                    </a:lnTo>
                    <a:lnTo>
                      <a:pt x="456" y="88"/>
                    </a:lnTo>
                    <a:lnTo>
                      <a:pt x="440" y="64"/>
                    </a:lnTo>
                    <a:lnTo>
                      <a:pt x="448" y="56"/>
                    </a:lnTo>
                    <a:lnTo>
                      <a:pt x="464" y="56"/>
                    </a:lnTo>
                    <a:lnTo>
                      <a:pt x="480" y="48"/>
                    </a:lnTo>
                    <a:lnTo>
                      <a:pt x="472" y="32"/>
                    </a:lnTo>
                    <a:lnTo>
                      <a:pt x="480" y="24"/>
                    </a:lnTo>
                    <a:lnTo>
                      <a:pt x="464" y="16"/>
                    </a:lnTo>
                    <a:lnTo>
                      <a:pt x="472" y="8"/>
                    </a:lnTo>
                    <a:lnTo>
                      <a:pt x="496" y="0"/>
                    </a:lnTo>
                    <a:lnTo>
                      <a:pt x="528" y="8"/>
                    </a:lnTo>
                    <a:lnTo>
                      <a:pt x="560" y="40"/>
                    </a:lnTo>
                    <a:lnTo>
                      <a:pt x="576" y="56"/>
                    </a:lnTo>
                    <a:lnTo>
                      <a:pt x="600" y="64"/>
                    </a:lnTo>
                    <a:lnTo>
                      <a:pt x="624" y="72"/>
                    </a:lnTo>
                    <a:lnTo>
                      <a:pt x="640" y="88"/>
                    </a:lnTo>
                    <a:lnTo>
                      <a:pt x="648" y="88"/>
                    </a:lnTo>
                    <a:lnTo>
                      <a:pt x="672" y="72"/>
                    </a:lnTo>
                    <a:lnTo>
                      <a:pt x="680" y="88"/>
                    </a:lnTo>
                    <a:lnTo>
                      <a:pt x="680" y="96"/>
                    </a:lnTo>
                    <a:lnTo>
                      <a:pt x="688" y="128"/>
                    </a:lnTo>
                    <a:lnTo>
                      <a:pt x="672" y="120"/>
                    </a:lnTo>
                    <a:lnTo>
                      <a:pt x="664" y="128"/>
                    </a:lnTo>
                    <a:lnTo>
                      <a:pt x="680" y="152"/>
                    </a:lnTo>
                    <a:lnTo>
                      <a:pt x="680" y="160"/>
                    </a:lnTo>
                    <a:lnTo>
                      <a:pt x="664" y="160"/>
                    </a:lnTo>
                    <a:lnTo>
                      <a:pt x="664" y="168"/>
                    </a:lnTo>
                    <a:lnTo>
                      <a:pt x="656" y="176"/>
                    </a:lnTo>
                    <a:lnTo>
                      <a:pt x="656" y="184"/>
                    </a:lnTo>
                    <a:lnTo>
                      <a:pt x="640" y="176"/>
                    </a:lnTo>
                    <a:lnTo>
                      <a:pt x="616" y="208"/>
                    </a:lnTo>
                    <a:lnTo>
                      <a:pt x="608" y="208"/>
                    </a:lnTo>
                    <a:lnTo>
                      <a:pt x="592" y="224"/>
                    </a:lnTo>
                    <a:lnTo>
                      <a:pt x="592" y="216"/>
                    </a:lnTo>
                    <a:lnTo>
                      <a:pt x="584" y="208"/>
                    </a:lnTo>
                    <a:lnTo>
                      <a:pt x="592" y="192"/>
                    </a:lnTo>
                    <a:lnTo>
                      <a:pt x="584" y="192"/>
                    </a:lnTo>
                    <a:lnTo>
                      <a:pt x="576" y="184"/>
                    </a:lnTo>
                    <a:lnTo>
                      <a:pt x="568" y="200"/>
                    </a:lnTo>
                    <a:lnTo>
                      <a:pt x="560" y="208"/>
                    </a:lnTo>
                    <a:lnTo>
                      <a:pt x="560" y="216"/>
                    </a:lnTo>
                    <a:lnTo>
                      <a:pt x="544" y="216"/>
                    </a:lnTo>
                    <a:lnTo>
                      <a:pt x="544" y="224"/>
                    </a:lnTo>
                    <a:lnTo>
                      <a:pt x="576" y="248"/>
                    </a:lnTo>
                    <a:lnTo>
                      <a:pt x="584" y="248"/>
                    </a:lnTo>
                    <a:lnTo>
                      <a:pt x="592" y="232"/>
                    </a:lnTo>
                    <a:lnTo>
                      <a:pt x="616" y="240"/>
                    </a:lnTo>
                    <a:lnTo>
                      <a:pt x="616" y="248"/>
                    </a:lnTo>
                    <a:lnTo>
                      <a:pt x="608" y="248"/>
                    </a:lnTo>
                    <a:lnTo>
                      <a:pt x="600" y="256"/>
                    </a:lnTo>
                    <a:lnTo>
                      <a:pt x="584" y="280"/>
                    </a:lnTo>
                    <a:lnTo>
                      <a:pt x="608" y="288"/>
                    </a:lnTo>
                    <a:lnTo>
                      <a:pt x="624" y="312"/>
                    </a:lnTo>
                    <a:lnTo>
                      <a:pt x="640" y="328"/>
                    </a:lnTo>
                    <a:lnTo>
                      <a:pt x="632" y="328"/>
                    </a:lnTo>
                    <a:lnTo>
                      <a:pt x="640" y="336"/>
                    </a:lnTo>
                    <a:lnTo>
                      <a:pt x="624" y="344"/>
                    </a:lnTo>
                    <a:lnTo>
                      <a:pt x="648" y="352"/>
                    </a:lnTo>
                    <a:lnTo>
                      <a:pt x="648" y="376"/>
                    </a:lnTo>
                    <a:lnTo>
                      <a:pt x="640" y="384"/>
                    </a:lnTo>
                    <a:lnTo>
                      <a:pt x="632" y="400"/>
                    </a:lnTo>
                    <a:lnTo>
                      <a:pt x="632" y="416"/>
                    </a:lnTo>
                    <a:lnTo>
                      <a:pt x="624" y="432"/>
                    </a:lnTo>
                    <a:lnTo>
                      <a:pt x="616" y="432"/>
                    </a:lnTo>
                    <a:lnTo>
                      <a:pt x="616" y="440"/>
                    </a:lnTo>
                    <a:lnTo>
                      <a:pt x="600" y="456"/>
                    </a:lnTo>
                    <a:lnTo>
                      <a:pt x="576" y="464"/>
                    </a:lnTo>
                    <a:lnTo>
                      <a:pt x="576" y="472"/>
                    </a:lnTo>
                    <a:lnTo>
                      <a:pt x="568" y="464"/>
                    </a:lnTo>
                    <a:lnTo>
                      <a:pt x="568" y="472"/>
                    </a:lnTo>
                    <a:lnTo>
                      <a:pt x="560" y="464"/>
                    </a:lnTo>
                    <a:lnTo>
                      <a:pt x="560" y="472"/>
                    </a:lnTo>
                    <a:lnTo>
                      <a:pt x="528" y="488"/>
                    </a:lnTo>
                    <a:lnTo>
                      <a:pt x="528" y="496"/>
                    </a:lnTo>
                    <a:lnTo>
                      <a:pt x="520" y="496"/>
                    </a:lnTo>
                    <a:lnTo>
                      <a:pt x="520" y="480"/>
                    </a:lnTo>
                    <a:lnTo>
                      <a:pt x="496" y="480"/>
                    </a:lnTo>
                    <a:lnTo>
                      <a:pt x="480" y="472"/>
                    </a:lnTo>
                    <a:lnTo>
                      <a:pt x="472" y="464"/>
                    </a:lnTo>
                    <a:lnTo>
                      <a:pt x="456" y="456"/>
                    </a:lnTo>
                    <a:lnTo>
                      <a:pt x="424" y="464"/>
                    </a:lnTo>
                    <a:lnTo>
                      <a:pt x="416" y="464"/>
                    </a:lnTo>
                    <a:lnTo>
                      <a:pt x="408" y="464"/>
                    </a:lnTo>
                    <a:lnTo>
                      <a:pt x="408" y="480"/>
                    </a:lnTo>
                    <a:lnTo>
                      <a:pt x="408" y="488"/>
                    </a:lnTo>
                    <a:lnTo>
                      <a:pt x="408" y="480"/>
                    </a:lnTo>
                    <a:lnTo>
                      <a:pt x="392" y="480"/>
                    </a:lnTo>
                    <a:lnTo>
                      <a:pt x="376" y="472"/>
                    </a:lnTo>
                    <a:lnTo>
                      <a:pt x="376" y="456"/>
                    </a:lnTo>
                    <a:lnTo>
                      <a:pt x="368" y="456"/>
                    </a:lnTo>
                    <a:lnTo>
                      <a:pt x="368" y="440"/>
                    </a:lnTo>
                    <a:lnTo>
                      <a:pt x="352" y="448"/>
                    </a:lnTo>
                    <a:lnTo>
                      <a:pt x="360" y="400"/>
                    </a:lnTo>
                    <a:lnTo>
                      <a:pt x="352" y="384"/>
                    </a:lnTo>
                    <a:lnTo>
                      <a:pt x="336" y="384"/>
                    </a:lnTo>
                    <a:lnTo>
                      <a:pt x="312" y="360"/>
                    </a:lnTo>
                    <a:lnTo>
                      <a:pt x="296" y="360"/>
                    </a:lnTo>
                    <a:lnTo>
                      <a:pt x="280" y="376"/>
                    </a:lnTo>
                    <a:lnTo>
                      <a:pt x="264" y="384"/>
                    </a:lnTo>
                    <a:lnTo>
                      <a:pt x="240" y="376"/>
                    </a:lnTo>
                    <a:lnTo>
                      <a:pt x="232" y="392"/>
                    </a:lnTo>
                    <a:lnTo>
                      <a:pt x="224" y="384"/>
                    </a:lnTo>
                    <a:lnTo>
                      <a:pt x="216" y="384"/>
                    </a:lnTo>
                    <a:lnTo>
                      <a:pt x="192" y="384"/>
                    </a:lnTo>
                    <a:lnTo>
                      <a:pt x="160" y="360"/>
                    </a:lnTo>
                    <a:lnTo>
                      <a:pt x="152" y="368"/>
                    </a:lnTo>
                    <a:lnTo>
                      <a:pt x="136" y="352"/>
                    </a:lnTo>
                    <a:lnTo>
                      <a:pt x="120" y="352"/>
                    </a:lnTo>
                    <a:lnTo>
                      <a:pt x="96" y="336"/>
                    </a:lnTo>
                    <a:lnTo>
                      <a:pt x="80" y="320"/>
                    </a:lnTo>
                    <a:lnTo>
                      <a:pt x="80" y="312"/>
                    </a:lnTo>
                    <a:lnTo>
                      <a:pt x="96" y="312"/>
                    </a:lnTo>
                    <a:lnTo>
                      <a:pt x="88" y="296"/>
                    </a:lnTo>
                    <a:lnTo>
                      <a:pt x="96" y="280"/>
                    </a:lnTo>
                    <a:lnTo>
                      <a:pt x="96" y="272"/>
                    </a:lnTo>
                    <a:lnTo>
                      <a:pt x="80" y="264"/>
                    </a:lnTo>
                    <a:lnTo>
                      <a:pt x="64" y="272"/>
                    </a:lnTo>
                    <a:lnTo>
                      <a:pt x="40" y="264"/>
                    </a:lnTo>
                    <a:lnTo>
                      <a:pt x="32" y="248"/>
                    </a:lnTo>
                    <a:lnTo>
                      <a:pt x="16" y="248"/>
                    </a:lnTo>
                    <a:lnTo>
                      <a:pt x="16" y="240"/>
                    </a:lnTo>
                    <a:lnTo>
                      <a:pt x="16" y="224"/>
                    </a:lnTo>
                    <a:lnTo>
                      <a:pt x="8" y="224"/>
                    </a:lnTo>
                    <a:lnTo>
                      <a:pt x="0" y="216"/>
                    </a:lnTo>
                    <a:lnTo>
                      <a:pt x="0" y="208"/>
                    </a:lnTo>
                    <a:lnTo>
                      <a:pt x="0" y="200"/>
                    </a:lnTo>
                    <a:lnTo>
                      <a:pt x="8" y="192"/>
                    </a:lnTo>
                    <a:lnTo>
                      <a:pt x="32" y="192"/>
                    </a:lnTo>
                    <a:lnTo>
                      <a:pt x="32" y="184"/>
                    </a:lnTo>
                    <a:lnTo>
                      <a:pt x="48" y="184"/>
                    </a:lnTo>
                    <a:lnTo>
                      <a:pt x="64" y="176"/>
                    </a:lnTo>
                    <a:lnTo>
                      <a:pt x="64" y="168"/>
                    </a:lnTo>
                    <a:lnTo>
                      <a:pt x="64" y="152"/>
                    </a:lnTo>
                    <a:lnTo>
                      <a:pt x="56" y="128"/>
                    </a:lnTo>
                    <a:lnTo>
                      <a:pt x="72" y="120"/>
                    </a:lnTo>
                    <a:lnTo>
                      <a:pt x="72" y="96"/>
                    </a:lnTo>
                    <a:lnTo>
                      <a:pt x="96" y="96"/>
                    </a:lnTo>
                    <a:lnTo>
                      <a:pt x="104" y="96"/>
                    </a:lnTo>
                    <a:lnTo>
                      <a:pt x="104" y="80"/>
                    </a:lnTo>
                    <a:lnTo>
                      <a:pt x="112" y="72"/>
                    </a:lnTo>
                    <a:close/>
                  </a:path>
                </a:pathLst>
              </a:custGeom>
              <a:noFill/>
              <a:ln w="1270">
                <a:solidFill>
                  <a:schemeClr val="accent4"/>
                </a:solidFill>
                <a:round/>
                <a:headEnd/>
                <a:tailEnd/>
              </a:ln>
            </p:spPr>
            <p:txBody>
              <a:bodyPr/>
              <a:lstStyle/>
              <a:p>
                <a:endParaRPr lang="en-US" sz="1682"/>
              </a:p>
            </p:txBody>
          </p:sp>
          <p:sp>
            <p:nvSpPr>
              <p:cNvPr id="47" name="Freeform 56"/>
              <p:cNvSpPr>
                <a:spLocks/>
              </p:cNvSpPr>
              <p:nvPr/>
            </p:nvSpPr>
            <p:spPr bwMode="auto">
              <a:xfrm>
                <a:off x="8175153" y="4803432"/>
                <a:ext cx="73577" cy="104136"/>
              </a:xfrm>
              <a:custGeom>
                <a:avLst/>
                <a:gdLst>
                  <a:gd name="T0" fmla="*/ 11 w 64"/>
                  <a:gd name="T1" fmla="*/ 45 h 80"/>
                  <a:gd name="T2" fmla="*/ 0 w 64"/>
                  <a:gd name="T3" fmla="*/ 34 h 80"/>
                  <a:gd name="T4" fmla="*/ 11 w 64"/>
                  <a:gd name="T5" fmla="*/ 22 h 80"/>
                  <a:gd name="T6" fmla="*/ 0 w 64"/>
                  <a:gd name="T7" fmla="*/ 11 h 80"/>
                  <a:gd name="T8" fmla="*/ 0 w 64"/>
                  <a:gd name="T9" fmla="*/ 0 h 80"/>
                  <a:gd name="T10" fmla="*/ 11 w 64"/>
                  <a:gd name="T11" fmla="*/ 0 h 80"/>
                  <a:gd name="T12" fmla="*/ 22 w 64"/>
                  <a:gd name="T13" fmla="*/ 0 h 80"/>
                  <a:gd name="T14" fmla="*/ 33 w 64"/>
                  <a:gd name="T15" fmla="*/ 22 h 80"/>
                  <a:gd name="T16" fmla="*/ 78 w 64"/>
                  <a:gd name="T17" fmla="*/ 22 h 80"/>
                  <a:gd name="T18" fmla="*/ 56 w 64"/>
                  <a:gd name="T19" fmla="*/ 45 h 80"/>
                  <a:gd name="T20" fmla="*/ 56 w 64"/>
                  <a:gd name="T21" fmla="*/ 56 h 80"/>
                  <a:gd name="T22" fmla="*/ 78 w 64"/>
                  <a:gd name="T23" fmla="*/ 67 h 80"/>
                  <a:gd name="T24" fmla="*/ 78 w 64"/>
                  <a:gd name="T25" fmla="*/ 56 h 80"/>
                  <a:gd name="T26" fmla="*/ 89 w 64"/>
                  <a:gd name="T27" fmla="*/ 90 h 80"/>
                  <a:gd name="T28" fmla="*/ 89 w 64"/>
                  <a:gd name="T29" fmla="*/ 112 h 80"/>
                  <a:gd name="T30" fmla="*/ 67 w 64"/>
                  <a:gd name="T31" fmla="*/ 78 h 80"/>
                  <a:gd name="T32" fmla="*/ 56 w 64"/>
                  <a:gd name="T33" fmla="*/ 101 h 80"/>
                  <a:gd name="T34" fmla="*/ 22 w 64"/>
                  <a:gd name="T35" fmla="*/ 101 h 80"/>
                  <a:gd name="T36" fmla="*/ 11 w 64"/>
                  <a:gd name="T37" fmla="*/ 45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80"/>
                  <a:gd name="T59" fmla="*/ 64 w 64"/>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80">
                    <a:moveTo>
                      <a:pt x="8" y="32"/>
                    </a:moveTo>
                    <a:lnTo>
                      <a:pt x="0" y="24"/>
                    </a:lnTo>
                    <a:lnTo>
                      <a:pt x="8" y="16"/>
                    </a:lnTo>
                    <a:lnTo>
                      <a:pt x="0" y="8"/>
                    </a:lnTo>
                    <a:lnTo>
                      <a:pt x="0" y="0"/>
                    </a:lnTo>
                    <a:lnTo>
                      <a:pt x="8" y="0"/>
                    </a:lnTo>
                    <a:lnTo>
                      <a:pt x="16" y="0"/>
                    </a:lnTo>
                    <a:lnTo>
                      <a:pt x="24" y="16"/>
                    </a:lnTo>
                    <a:lnTo>
                      <a:pt x="56" y="16"/>
                    </a:lnTo>
                    <a:lnTo>
                      <a:pt x="40" y="32"/>
                    </a:lnTo>
                    <a:lnTo>
                      <a:pt x="40" y="40"/>
                    </a:lnTo>
                    <a:lnTo>
                      <a:pt x="56" y="48"/>
                    </a:lnTo>
                    <a:lnTo>
                      <a:pt x="56" y="40"/>
                    </a:lnTo>
                    <a:lnTo>
                      <a:pt x="64" y="64"/>
                    </a:lnTo>
                    <a:lnTo>
                      <a:pt x="64" y="80"/>
                    </a:lnTo>
                    <a:lnTo>
                      <a:pt x="48" y="56"/>
                    </a:lnTo>
                    <a:lnTo>
                      <a:pt x="40" y="72"/>
                    </a:lnTo>
                    <a:lnTo>
                      <a:pt x="16" y="72"/>
                    </a:lnTo>
                    <a:lnTo>
                      <a:pt x="8" y="32"/>
                    </a:lnTo>
                    <a:close/>
                  </a:path>
                </a:pathLst>
              </a:custGeom>
              <a:noFill/>
              <a:ln w="1270">
                <a:solidFill>
                  <a:schemeClr val="accent4"/>
                </a:solidFill>
                <a:round/>
                <a:headEnd/>
                <a:tailEnd/>
              </a:ln>
            </p:spPr>
            <p:txBody>
              <a:bodyPr/>
              <a:lstStyle/>
              <a:p>
                <a:endParaRPr lang="en-US" sz="1682"/>
              </a:p>
            </p:txBody>
          </p:sp>
          <p:sp>
            <p:nvSpPr>
              <p:cNvPr id="48" name="Freeform 57"/>
              <p:cNvSpPr>
                <a:spLocks/>
              </p:cNvSpPr>
              <p:nvPr/>
            </p:nvSpPr>
            <p:spPr bwMode="auto">
              <a:xfrm>
                <a:off x="8185074" y="4762522"/>
                <a:ext cx="45469" cy="30683"/>
              </a:xfrm>
              <a:custGeom>
                <a:avLst/>
                <a:gdLst>
                  <a:gd name="T0" fmla="*/ 44 w 40"/>
                  <a:gd name="T1" fmla="*/ 11 h 24"/>
                  <a:gd name="T2" fmla="*/ 11 w 40"/>
                  <a:gd name="T3" fmla="*/ 0 h 24"/>
                  <a:gd name="T4" fmla="*/ 0 w 40"/>
                  <a:gd name="T5" fmla="*/ 22 h 24"/>
                  <a:gd name="T6" fmla="*/ 0 w 40"/>
                  <a:gd name="T7" fmla="*/ 33 h 24"/>
                  <a:gd name="T8" fmla="*/ 11 w 40"/>
                  <a:gd name="T9" fmla="*/ 33 h 24"/>
                  <a:gd name="T10" fmla="*/ 55 w 40"/>
                  <a:gd name="T11" fmla="*/ 33 h 24"/>
                  <a:gd name="T12" fmla="*/ 55 w 40"/>
                  <a:gd name="T13" fmla="*/ 22 h 24"/>
                  <a:gd name="T14" fmla="*/ 44 w 40"/>
                  <a:gd name="T15" fmla="*/ 11 h 24"/>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4"/>
                  <a:gd name="T26" fmla="*/ 40 w 4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4">
                    <a:moveTo>
                      <a:pt x="32" y="8"/>
                    </a:moveTo>
                    <a:lnTo>
                      <a:pt x="8" y="0"/>
                    </a:lnTo>
                    <a:lnTo>
                      <a:pt x="0" y="16"/>
                    </a:lnTo>
                    <a:lnTo>
                      <a:pt x="0" y="24"/>
                    </a:lnTo>
                    <a:lnTo>
                      <a:pt x="8" y="24"/>
                    </a:lnTo>
                    <a:lnTo>
                      <a:pt x="40" y="24"/>
                    </a:lnTo>
                    <a:lnTo>
                      <a:pt x="40" y="16"/>
                    </a:lnTo>
                    <a:lnTo>
                      <a:pt x="32" y="8"/>
                    </a:lnTo>
                    <a:close/>
                  </a:path>
                </a:pathLst>
              </a:custGeom>
              <a:noFill/>
              <a:ln w="1270">
                <a:solidFill>
                  <a:schemeClr val="accent4"/>
                </a:solidFill>
                <a:round/>
                <a:headEnd/>
                <a:tailEnd/>
              </a:ln>
            </p:spPr>
            <p:txBody>
              <a:bodyPr/>
              <a:lstStyle/>
              <a:p>
                <a:endParaRPr lang="en-US" sz="1682"/>
              </a:p>
            </p:txBody>
          </p:sp>
          <p:sp>
            <p:nvSpPr>
              <p:cNvPr id="49" name="Freeform 58"/>
              <p:cNvSpPr>
                <a:spLocks/>
              </p:cNvSpPr>
              <p:nvPr/>
            </p:nvSpPr>
            <p:spPr bwMode="auto">
              <a:xfrm>
                <a:off x="7880846" y="4617476"/>
                <a:ext cx="423273" cy="548571"/>
              </a:xfrm>
              <a:custGeom>
                <a:avLst/>
                <a:gdLst>
                  <a:gd name="T0" fmla="*/ 367 w 368"/>
                  <a:gd name="T1" fmla="*/ 178 h 424"/>
                  <a:gd name="T2" fmla="*/ 378 w 368"/>
                  <a:gd name="T3" fmla="*/ 189 h 424"/>
                  <a:gd name="T4" fmla="*/ 423 w 368"/>
                  <a:gd name="T5" fmla="*/ 178 h 424"/>
                  <a:gd name="T6" fmla="*/ 434 w 368"/>
                  <a:gd name="T7" fmla="*/ 156 h 424"/>
                  <a:gd name="T8" fmla="*/ 479 w 368"/>
                  <a:gd name="T9" fmla="*/ 134 h 424"/>
                  <a:gd name="T10" fmla="*/ 512 w 368"/>
                  <a:gd name="T11" fmla="*/ 178 h 424"/>
                  <a:gd name="T12" fmla="*/ 479 w 368"/>
                  <a:gd name="T13" fmla="*/ 200 h 424"/>
                  <a:gd name="T14" fmla="*/ 456 w 368"/>
                  <a:gd name="T15" fmla="*/ 256 h 424"/>
                  <a:gd name="T16" fmla="*/ 445 w 368"/>
                  <a:gd name="T17" fmla="*/ 289 h 424"/>
                  <a:gd name="T18" fmla="*/ 434 w 368"/>
                  <a:gd name="T19" fmla="*/ 267 h 424"/>
                  <a:gd name="T20" fmla="*/ 412 w 368"/>
                  <a:gd name="T21" fmla="*/ 245 h 424"/>
                  <a:gd name="T22" fmla="*/ 390 w 368"/>
                  <a:gd name="T23" fmla="*/ 223 h 424"/>
                  <a:gd name="T24" fmla="*/ 367 w 368"/>
                  <a:gd name="T25" fmla="*/ 200 h 424"/>
                  <a:gd name="T26" fmla="*/ 356 w 368"/>
                  <a:gd name="T27" fmla="*/ 212 h 424"/>
                  <a:gd name="T28" fmla="*/ 356 w 368"/>
                  <a:gd name="T29" fmla="*/ 234 h 424"/>
                  <a:gd name="T30" fmla="*/ 378 w 368"/>
                  <a:gd name="T31" fmla="*/ 301 h 424"/>
                  <a:gd name="T32" fmla="*/ 367 w 368"/>
                  <a:gd name="T33" fmla="*/ 301 h 424"/>
                  <a:gd name="T34" fmla="*/ 345 w 368"/>
                  <a:gd name="T35" fmla="*/ 334 h 424"/>
                  <a:gd name="T36" fmla="*/ 312 w 368"/>
                  <a:gd name="T37" fmla="*/ 367 h 424"/>
                  <a:gd name="T38" fmla="*/ 267 w 368"/>
                  <a:gd name="T39" fmla="*/ 412 h 424"/>
                  <a:gd name="T40" fmla="*/ 256 w 368"/>
                  <a:gd name="T41" fmla="*/ 423 h 424"/>
                  <a:gd name="T42" fmla="*/ 234 w 368"/>
                  <a:gd name="T43" fmla="*/ 434 h 424"/>
                  <a:gd name="T44" fmla="*/ 234 w 368"/>
                  <a:gd name="T45" fmla="*/ 512 h 424"/>
                  <a:gd name="T46" fmla="*/ 223 w 368"/>
                  <a:gd name="T47" fmla="*/ 557 h 424"/>
                  <a:gd name="T48" fmla="*/ 200 w 368"/>
                  <a:gd name="T49" fmla="*/ 590 h 424"/>
                  <a:gd name="T50" fmla="*/ 134 w 368"/>
                  <a:gd name="T51" fmla="*/ 445 h 424"/>
                  <a:gd name="T52" fmla="*/ 89 w 368"/>
                  <a:gd name="T53" fmla="*/ 289 h 424"/>
                  <a:gd name="T54" fmla="*/ 78 w 368"/>
                  <a:gd name="T55" fmla="*/ 312 h 424"/>
                  <a:gd name="T56" fmla="*/ 56 w 368"/>
                  <a:gd name="T57" fmla="*/ 323 h 424"/>
                  <a:gd name="T58" fmla="*/ 45 w 368"/>
                  <a:gd name="T59" fmla="*/ 278 h 424"/>
                  <a:gd name="T60" fmla="*/ 22 w 368"/>
                  <a:gd name="T61" fmla="*/ 278 h 424"/>
                  <a:gd name="T62" fmla="*/ 11 w 368"/>
                  <a:gd name="T63" fmla="*/ 245 h 424"/>
                  <a:gd name="T64" fmla="*/ 45 w 368"/>
                  <a:gd name="T65" fmla="*/ 234 h 424"/>
                  <a:gd name="T66" fmla="*/ 33 w 368"/>
                  <a:gd name="T67" fmla="*/ 212 h 424"/>
                  <a:gd name="T68" fmla="*/ 22 w 368"/>
                  <a:gd name="T69" fmla="*/ 189 h 424"/>
                  <a:gd name="T70" fmla="*/ 33 w 368"/>
                  <a:gd name="T71" fmla="*/ 167 h 424"/>
                  <a:gd name="T72" fmla="*/ 56 w 368"/>
                  <a:gd name="T73" fmla="*/ 167 h 424"/>
                  <a:gd name="T74" fmla="*/ 89 w 368"/>
                  <a:gd name="T75" fmla="*/ 78 h 424"/>
                  <a:gd name="T76" fmla="*/ 78 w 368"/>
                  <a:gd name="T77" fmla="*/ 56 h 424"/>
                  <a:gd name="T78" fmla="*/ 67 w 368"/>
                  <a:gd name="T79" fmla="*/ 22 h 424"/>
                  <a:gd name="T80" fmla="*/ 122 w 368"/>
                  <a:gd name="T81" fmla="*/ 22 h 424"/>
                  <a:gd name="T82" fmla="*/ 156 w 368"/>
                  <a:gd name="T83" fmla="*/ 0 h 424"/>
                  <a:gd name="T84" fmla="*/ 178 w 368"/>
                  <a:gd name="T85" fmla="*/ 22 h 424"/>
                  <a:gd name="T86" fmla="*/ 178 w 368"/>
                  <a:gd name="T87" fmla="*/ 67 h 424"/>
                  <a:gd name="T88" fmla="*/ 156 w 368"/>
                  <a:gd name="T89" fmla="*/ 78 h 424"/>
                  <a:gd name="T90" fmla="*/ 211 w 368"/>
                  <a:gd name="T91" fmla="*/ 122 h 424"/>
                  <a:gd name="T92" fmla="*/ 256 w 368"/>
                  <a:gd name="T93" fmla="*/ 178 h 424"/>
                  <a:gd name="T94" fmla="*/ 301 w 368"/>
                  <a:gd name="T95" fmla="*/ 189 h 424"/>
                  <a:gd name="T96" fmla="*/ 356 w 368"/>
                  <a:gd name="T97" fmla="*/ 200 h 424"/>
                  <a:gd name="T98" fmla="*/ 345 w 368"/>
                  <a:gd name="T99" fmla="*/ 167 h 4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8"/>
                  <a:gd name="T151" fmla="*/ 0 h 424"/>
                  <a:gd name="T152" fmla="*/ 368 w 368"/>
                  <a:gd name="T153" fmla="*/ 424 h 4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8" h="424">
                    <a:moveTo>
                      <a:pt x="256" y="120"/>
                    </a:moveTo>
                    <a:lnTo>
                      <a:pt x="264" y="128"/>
                    </a:lnTo>
                    <a:lnTo>
                      <a:pt x="264" y="136"/>
                    </a:lnTo>
                    <a:lnTo>
                      <a:pt x="272" y="136"/>
                    </a:lnTo>
                    <a:lnTo>
                      <a:pt x="304" y="136"/>
                    </a:lnTo>
                    <a:lnTo>
                      <a:pt x="304" y="128"/>
                    </a:lnTo>
                    <a:lnTo>
                      <a:pt x="296" y="120"/>
                    </a:lnTo>
                    <a:lnTo>
                      <a:pt x="312" y="112"/>
                    </a:lnTo>
                    <a:lnTo>
                      <a:pt x="328" y="96"/>
                    </a:lnTo>
                    <a:lnTo>
                      <a:pt x="344" y="96"/>
                    </a:lnTo>
                    <a:lnTo>
                      <a:pt x="368" y="120"/>
                    </a:lnTo>
                    <a:lnTo>
                      <a:pt x="368" y="128"/>
                    </a:lnTo>
                    <a:lnTo>
                      <a:pt x="360" y="128"/>
                    </a:lnTo>
                    <a:lnTo>
                      <a:pt x="344" y="144"/>
                    </a:lnTo>
                    <a:lnTo>
                      <a:pt x="336" y="184"/>
                    </a:lnTo>
                    <a:lnTo>
                      <a:pt x="328" y="184"/>
                    </a:lnTo>
                    <a:lnTo>
                      <a:pt x="328" y="208"/>
                    </a:lnTo>
                    <a:lnTo>
                      <a:pt x="320" y="208"/>
                    </a:lnTo>
                    <a:lnTo>
                      <a:pt x="312" y="184"/>
                    </a:lnTo>
                    <a:lnTo>
                      <a:pt x="312" y="192"/>
                    </a:lnTo>
                    <a:lnTo>
                      <a:pt x="296" y="184"/>
                    </a:lnTo>
                    <a:lnTo>
                      <a:pt x="296" y="176"/>
                    </a:lnTo>
                    <a:lnTo>
                      <a:pt x="312" y="160"/>
                    </a:lnTo>
                    <a:lnTo>
                      <a:pt x="280" y="160"/>
                    </a:lnTo>
                    <a:lnTo>
                      <a:pt x="272" y="144"/>
                    </a:lnTo>
                    <a:lnTo>
                      <a:pt x="264" y="144"/>
                    </a:lnTo>
                    <a:lnTo>
                      <a:pt x="256" y="144"/>
                    </a:lnTo>
                    <a:lnTo>
                      <a:pt x="256" y="152"/>
                    </a:lnTo>
                    <a:lnTo>
                      <a:pt x="264" y="160"/>
                    </a:lnTo>
                    <a:lnTo>
                      <a:pt x="256" y="168"/>
                    </a:lnTo>
                    <a:lnTo>
                      <a:pt x="264" y="176"/>
                    </a:lnTo>
                    <a:lnTo>
                      <a:pt x="272" y="216"/>
                    </a:lnTo>
                    <a:lnTo>
                      <a:pt x="264" y="208"/>
                    </a:lnTo>
                    <a:lnTo>
                      <a:pt x="264" y="216"/>
                    </a:lnTo>
                    <a:lnTo>
                      <a:pt x="248" y="216"/>
                    </a:lnTo>
                    <a:lnTo>
                      <a:pt x="248" y="240"/>
                    </a:lnTo>
                    <a:lnTo>
                      <a:pt x="232" y="248"/>
                    </a:lnTo>
                    <a:lnTo>
                      <a:pt x="224" y="264"/>
                    </a:lnTo>
                    <a:lnTo>
                      <a:pt x="200" y="288"/>
                    </a:lnTo>
                    <a:lnTo>
                      <a:pt x="192" y="296"/>
                    </a:lnTo>
                    <a:lnTo>
                      <a:pt x="184" y="296"/>
                    </a:lnTo>
                    <a:lnTo>
                      <a:pt x="184" y="304"/>
                    </a:lnTo>
                    <a:lnTo>
                      <a:pt x="176" y="304"/>
                    </a:lnTo>
                    <a:lnTo>
                      <a:pt x="168" y="312"/>
                    </a:lnTo>
                    <a:lnTo>
                      <a:pt x="176" y="344"/>
                    </a:lnTo>
                    <a:lnTo>
                      <a:pt x="168" y="368"/>
                    </a:lnTo>
                    <a:lnTo>
                      <a:pt x="168" y="384"/>
                    </a:lnTo>
                    <a:lnTo>
                      <a:pt x="160" y="400"/>
                    </a:lnTo>
                    <a:lnTo>
                      <a:pt x="152" y="408"/>
                    </a:lnTo>
                    <a:lnTo>
                      <a:pt x="144" y="424"/>
                    </a:lnTo>
                    <a:lnTo>
                      <a:pt x="128" y="408"/>
                    </a:lnTo>
                    <a:lnTo>
                      <a:pt x="96" y="320"/>
                    </a:lnTo>
                    <a:lnTo>
                      <a:pt x="80" y="296"/>
                    </a:lnTo>
                    <a:lnTo>
                      <a:pt x="64" y="208"/>
                    </a:lnTo>
                    <a:lnTo>
                      <a:pt x="56" y="208"/>
                    </a:lnTo>
                    <a:lnTo>
                      <a:pt x="56" y="224"/>
                    </a:lnTo>
                    <a:lnTo>
                      <a:pt x="48" y="224"/>
                    </a:lnTo>
                    <a:lnTo>
                      <a:pt x="40" y="232"/>
                    </a:lnTo>
                    <a:lnTo>
                      <a:pt x="16" y="208"/>
                    </a:lnTo>
                    <a:lnTo>
                      <a:pt x="32" y="200"/>
                    </a:lnTo>
                    <a:lnTo>
                      <a:pt x="32" y="192"/>
                    </a:lnTo>
                    <a:lnTo>
                      <a:pt x="16" y="200"/>
                    </a:lnTo>
                    <a:lnTo>
                      <a:pt x="0" y="184"/>
                    </a:lnTo>
                    <a:lnTo>
                      <a:pt x="8" y="176"/>
                    </a:lnTo>
                    <a:lnTo>
                      <a:pt x="32" y="176"/>
                    </a:lnTo>
                    <a:lnTo>
                      <a:pt x="32" y="168"/>
                    </a:lnTo>
                    <a:lnTo>
                      <a:pt x="32" y="152"/>
                    </a:lnTo>
                    <a:lnTo>
                      <a:pt x="24" y="152"/>
                    </a:lnTo>
                    <a:lnTo>
                      <a:pt x="24" y="144"/>
                    </a:lnTo>
                    <a:lnTo>
                      <a:pt x="16" y="136"/>
                    </a:lnTo>
                    <a:lnTo>
                      <a:pt x="16" y="128"/>
                    </a:lnTo>
                    <a:lnTo>
                      <a:pt x="24" y="120"/>
                    </a:lnTo>
                    <a:lnTo>
                      <a:pt x="32" y="120"/>
                    </a:lnTo>
                    <a:lnTo>
                      <a:pt x="40" y="120"/>
                    </a:lnTo>
                    <a:lnTo>
                      <a:pt x="72" y="72"/>
                    </a:lnTo>
                    <a:lnTo>
                      <a:pt x="64" y="56"/>
                    </a:lnTo>
                    <a:lnTo>
                      <a:pt x="72" y="56"/>
                    </a:lnTo>
                    <a:lnTo>
                      <a:pt x="56" y="40"/>
                    </a:lnTo>
                    <a:lnTo>
                      <a:pt x="56" y="24"/>
                    </a:lnTo>
                    <a:lnTo>
                      <a:pt x="48" y="16"/>
                    </a:lnTo>
                    <a:lnTo>
                      <a:pt x="72" y="16"/>
                    </a:lnTo>
                    <a:lnTo>
                      <a:pt x="88" y="16"/>
                    </a:lnTo>
                    <a:lnTo>
                      <a:pt x="96" y="8"/>
                    </a:lnTo>
                    <a:lnTo>
                      <a:pt x="112" y="0"/>
                    </a:lnTo>
                    <a:lnTo>
                      <a:pt x="128" y="8"/>
                    </a:lnTo>
                    <a:lnTo>
                      <a:pt x="128" y="16"/>
                    </a:lnTo>
                    <a:lnTo>
                      <a:pt x="120" y="32"/>
                    </a:lnTo>
                    <a:lnTo>
                      <a:pt x="128" y="48"/>
                    </a:lnTo>
                    <a:lnTo>
                      <a:pt x="112" y="48"/>
                    </a:lnTo>
                    <a:lnTo>
                      <a:pt x="112" y="56"/>
                    </a:lnTo>
                    <a:lnTo>
                      <a:pt x="128" y="72"/>
                    </a:lnTo>
                    <a:lnTo>
                      <a:pt x="152" y="88"/>
                    </a:lnTo>
                    <a:lnTo>
                      <a:pt x="144" y="104"/>
                    </a:lnTo>
                    <a:lnTo>
                      <a:pt x="184" y="128"/>
                    </a:lnTo>
                    <a:lnTo>
                      <a:pt x="200" y="128"/>
                    </a:lnTo>
                    <a:lnTo>
                      <a:pt x="216" y="136"/>
                    </a:lnTo>
                    <a:lnTo>
                      <a:pt x="240" y="144"/>
                    </a:lnTo>
                    <a:lnTo>
                      <a:pt x="256" y="144"/>
                    </a:lnTo>
                    <a:lnTo>
                      <a:pt x="248" y="136"/>
                    </a:lnTo>
                    <a:lnTo>
                      <a:pt x="248" y="120"/>
                    </a:lnTo>
                    <a:lnTo>
                      <a:pt x="256" y="120"/>
                    </a:lnTo>
                    <a:close/>
                  </a:path>
                </a:pathLst>
              </a:custGeom>
              <a:noFill/>
              <a:ln w="1270">
                <a:solidFill>
                  <a:schemeClr val="accent4"/>
                </a:solidFill>
                <a:round/>
                <a:headEnd/>
                <a:tailEnd/>
              </a:ln>
            </p:spPr>
            <p:txBody>
              <a:bodyPr/>
              <a:lstStyle/>
              <a:p>
                <a:endParaRPr lang="en-US" sz="1682"/>
              </a:p>
            </p:txBody>
          </p:sp>
          <p:sp>
            <p:nvSpPr>
              <p:cNvPr id="50" name="Freeform 59"/>
              <p:cNvSpPr>
                <a:spLocks/>
              </p:cNvSpPr>
              <p:nvPr/>
            </p:nvSpPr>
            <p:spPr bwMode="auto">
              <a:xfrm>
                <a:off x="8047014" y="4730909"/>
                <a:ext cx="128139" cy="72523"/>
              </a:xfrm>
              <a:custGeom>
                <a:avLst/>
                <a:gdLst>
                  <a:gd name="T0" fmla="*/ 144 w 112"/>
                  <a:gd name="T1" fmla="*/ 67 h 56"/>
                  <a:gd name="T2" fmla="*/ 144 w 112"/>
                  <a:gd name="T3" fmla="*/ 45 h 56"/>
                  <a:gd name="T4" fmla="*/ 111 w 112"/>
                  <a:gd name="T5" fmla="*/ 45 h 56"/>
                  <a:gd name="T6" fmla="*/ 66 w 112"/>
                  <a:gd name="T7" fmla="*/ 11 h 56"/>
                  <a:gd name="T8" fmla="*/ 55 w 112"/>
                  <a:gd name="T9" fmla="*/ 22 h 56"/>
                  <a:gd name="T10" fmla="*/ 33 w 112"/>
                  <a:gd name="T11" fmla="*/ 0 h 56"/>
                  <a:gd name="T12" fmla="*/ 11 w 112"/>
                  <a:gd name="T13" fmla="*/ 0 h 56"/>
                  <a:gd name="T14" fmla="*/ 0 w 112"/>
                  <a:gd name="T15" fmla="*/ 22 h 56"/>
                  <a:gd name="T16" fmla="*/ 55 w 112"/>
                  <a:gd name="T17" fmla="*/ 56 h 56"/>
                  <a:gd name="T18" fmla="*/ 78 w 112"/>
                  <a:gd name="T19" fmla="*/ 56 h 56"/>
                  <a:gd name="T20" fmla="*/ 100 w 112"/>
                  <a:gd name="T21" fmla="*/ 67 h 56"/>
                  <a:gd name="T22" fmla="*/ 133 w 112"/>
                  <a:gd name="T23" fmla="*/ 78 h 56"/>
                  <a:gd name="T24" fmla="*/ 155 w 112"/>
                  <a:gd name="T25" fmla="*/ 78 h 56"/>
                  <a:gd name="T26" fmla="*/ 144 w 112"/>
                  <a:gd name="T27" fmla="*/ 6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56"/>
                  <a:gd name="T44" fmla="*/ 112 w 112"/>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56">
                    <a:moveTo>
                      <a:pt x="104" y="48"/>
                    </a:moveTo>
                    <a:lnTo>
                      <a:pt x="104" y="32"/>
                    </a:lnTo>
                    <a:lnTo>
                      <a:pt x="80" y="32"/>
                    </a:lnTo>
                    <a:lnTo>
                      <a:pt x="48" y="8"/>
                    </a:lnTo>
                    <a:lnTo>
                      <a:pt x="40" y="16"/>
                    </a:lnTo>
                    <a:lnTo>
                      <a:pt x="24" y="0"/>
                    </a:lnTo>
                    <a:lnTo>
                      <a:pt x="8" y="0"/>
                    </a:lnTo>
                    <a:lnTo>
                      <a:pt x="0" y="16"/>
                    </a:lnTo>
                    <a:lnTo>
                      <a:pt x="40" y="40"/>
                    </a:lnTo>
                    <a:lnTo>
                      <a:pt x="56" y="40"/>
                    </a:lnTo>
                    <a:lnTo>
                      <a:pt x="72" y="48"/>
                    </a:lnTo>
                    <a:lnTo>
                      <a:pt x="96" y="56"/>
                    </a:lnTo>
                    <a:lnTo>
                      <a:pt x="112" y="56"/>
                    </a:lnTo>
                    <a:lnTo>
                      <a:pt x="104" y="48"/>
                    </a:lnTo>
                    <a:close/>
                  </a:path>
                </a:pathLst>
              </a:custGeom>
              <a:noFill/>
              <a:ln w="1270">
                <a:solidFill>
                  <a:schemeClr val="accent4"/>
                </a:solidFill>
                <a:round/>
                <a:headEnd/>
                <a:tailEnd/>
              </a:ln>
            </p:spPr>
            <p:txBody>
              <a:bodyPr/>
              <a:lstStyle/>
              <a:p>
                <a:endParaRPr lang="en-US" sz="1682"/>
              </a:p>
            </p:txBody>
          </p:sp>
          <p:sp>
            <p:nvSpPr>
              <p:cNvPr id="51" name="Freeform 60"/>
              <p:cNvSpPr>
                <a:spLocks/>
              </p:cNvSpPr>
              <p:nvPr/>
            </p:nvSpPr>
            <p:spPr bwMode="auto">
              <a:xfrm>
                <a:off x="7494775" y="4534725"/>
                <a:ext cx="303401" cy="289162"/>
              </a:xfrm>
              <a:custGeom>
                <a:avLst/>
                <a:gdLst>
                  <a:gd name="T0" fmla="*/ 267 w 264"/>
                  <a:gd name="T1" fmla="*/ 300 h 224"/>
                  <a:gd name="T2" fmla="*/ 256 w 264"/>
                  <a:gd name="T3" fmla="*/ 278 h 224"/>
                  <a:gd name="T4" fmla="*/ 222 w 264"/>
                  <a:gd name="T5" fmla="*/ 289 h 224"/>
                  <a:gd name="T6" fmla="*/ 200 w 264"/>
                  <a:gd name="T7" fmla="*/ 289 h 224"/>
                  <a:gd name="T8" fmla="*/ 156 w 264"/>
                  <a:gd name="T9" fmla="*/ 255 h 224"/>
                  <a:gd name="T10" fmla="*/ 133 w 264"/>
                  <a:gd name="T11" fmla="*/ 211 h 224"/>
                  <a:gd name="T12" fmla="*/ 111 w 264"/>
                  <a:gd name="T13" fmla="*/ 200 h 224"/>
                  <a:gd name="T14" fmla="*/ 100 w 264"/>
                  <a:gd name="T15" fmla="*/ 211 h 224"/>
                  <a:gd name="T16" fmla="*/ 78 w 264"/>
                  <a:gd name="T17" fmla="*/ 189 h 224"/>
                  <a:gd name="T18" fmla="*/ 78 w 264"/>
                  <a:gd name="T19" fmla="*/ 156 h 224"/>
                  <a:gd name="T20" fmla="*/ 44 w 264"/>
                  <a:gd name="T21" fmla="*/ 144 h 224"/>
                  <a:gd name="T22" fmla="*/ 33 w 264"/>
                  <a:gd name="T23" fmla="*/ 122 h 224"/>
                  <a:gd name="T24" fmla="*/ 44 w 264"/>
                  <a:gd name="T25" fmla="*/ 100 h 224"/>
                  <a:gd name="T26" fmla="*/ 22 w 264"/>
                  <a:gd name="T27" fmla="*/ 56 h 224"/>
                  <a:gd name="T28" fmla="*/ 0 w 264"/>
                  <a:gd name="T29" fmla="*/ 11 h 224"/>
                  <a:gd name="T30" fmla="*/ 11 w 264"/>
                  <a:gd name="T31" fmla="*/ 0 h 224"/>
                  <a:gd name="T32" fmla="*/ 22 w 264"/>
                  <a:gd name="T33" fmla="*/ 22 h 224"/>
                  <a:gd name="T34" fmla="*/ 33 w 264"/>
                  <a:gd name="T35" fmla="*/ 22 h 224"/>
                  <a:gd name="T36" fmla="*/ 44 w 264"/>
                  <a:gd name="T37" fmla="*/ 22 h 224"/>
                  <a:gd name="T38" fmla="*/ 67 w 264"/>
                  <a:gd name="T39" fmla="*/ 11 h 224"/>
                  <a:gd name="T40" fmla="*/ 67 w 264"/>
                  <a:gd name="T41" fmla="*/ 22 h 224"/>
                  <a:gd name="T42" fmla="*/ 89 w 264"/>
                  <a:gd name="T43" fmla="*/ 33 h 224"/>
                  <a:gd name="T44" fmla="*/ 89 w 264"/>
                  <a:gd name="T45" fmla="*/ 56 h 224"/>
                  <a:gd name="T46" fmla="*/ 133 w 264"/>
                  <a:gd name="T47" fmla="*/ 78 h 224"/>
                  <a:gd name="T48" fmla="*/ 178 w 264"/>
                  <a:gd name="T49" fmla="*/ 67 h 224"/>
                  <a:gd name="T50" fmla="*/ 178 w 264"/>
                  <a:gd name="T51" fmla="*/ 56 h 224"/>
                  <a:gd name="T52" fmla="*/ 200 w 264"/>
                  <a:gd name="T53" fmla="*/ 44 h 224"/>
                  <a:gd name="T54" fmla="*/ 222 w 264"/>
                  <a:gd name="T55" fmla="*/ 33 h 224"/>
                  <a:gd name="T56" fmla="*/ 311 w 264"/>
                  <a:gd name="T57" fmla="*/ 78 h 224"/>
                  <a:gd name="T58" fmla="*/ 311 w 264"/>
                  <a:gd name="T59" fmla="*/ 89 h 224"/>
                  <a:gd name="T60" fmla="*/ 311 w 264"/>
                  <a:gd name="T61" fmla="*/ 111 h 224"/>
                  <a:gd name="T62" fmla="*/ 300 w 264"/>
                  <a:gd name="T63" fmla="*/ 122 h 224"/>
                  <a:gd name="T64" fmla="*/ 300 w 264"/>
                  <a:gd name="T65" fmla="*/ 133 h 224"/>
                  <a:gd name="T66" fmla="*/ 311 w 264"/>
                  <a:gd name="T67" fmla="*/ 178 h 224"/>
                  <a:gd name="T68" fmla="*/ 334 w 264"/>
                  <a:gd name="T69" fmla="*/ 178 h 224"/>
                  <a:gd name="T70" fmla="*/ 334 w 264"/>
                  <a:gd name="T71" fmla="*/ 189 h 224"/>
                  <a:gd name="T72" fmla="*/ 323 w 264"/>
                  <a:gd name="T73" fmla="*/ 211 h 224"/>
                  <a:gd name="T74" fmla="*/ 345 w 264"/>
                  <a:gd name="T75" fmla="*/ 244 h 224"/>
                  <a:gd name="T76" fmla="*/ 356 w 264"/>
                  <a:gd name="T77" fmla="*/ 244 h 224"/>
                  <a:gd name="T78" fmla="*/ 367 w 264"/>
                  <a:gd name="T79" fmla="*/ 267 h 224"/>
                  <a:gd name="T80" fmla="*/ 367 w 264"/>
                  <a:gd name="T81" fmla="*/ 278 h 224"/>
                  <a:gd name="T82" fmla="*/ 345 w 264"/>
                  <a:gd name="T83" fmla="*/ 289 h 224"/>
                  <a:gd name="T84" fmla="*/ 345 w 264"/>
                  <a:gd name="T85" fmla="*/ 311 h 224"/>
                  <a:gd name="T86" fmla="*/ 267 w 264"/>
                  <a:gd name="T87" fmla="*/ 300 h 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4"/>
                  <a:gd name="T133" fmla="*/ 0 h 224"/>
                  <a:gd name="T134" fmla="*/ 264 w 264"/>
                  <a:gd name="T135" fmla="*/ 224 h 2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4" h="224">
                    <a:moveTo>
                      <a:pt x="192" y="216"/>
                    </a:moveTo>
                    <a:lnTo>
                      <a:pt x="184" y="200"/>
                    </a:lnTo>
                    <a:lnTo>
                      <a:pt x="160" y="208"/>
                    </a:lnTo>
                    <a:lnTo>
                      <a:pt x="144" y="208"/>
                    </a:lnTo>
                    <a:lnTo>
                      <a:pt x="112" y="184"/>
                    </a:lnTo>
                    <a:lnTo>
                      <a:pt x="96" y="152"/>
                    </a:lnTo>
                    <a:lnTo>
                      <a:pt x="80" y="144"/>
                    </a:lnTo>
                    <a:lnTo>
                      <a:pt x="72" y="152"/>
                    </a:lnTo>
                    <a:lnTo>
                      <a:pt x="56" y="136"/>
                    </a:lnTo>
                    <a:lnTo>
                      <a:pt x="56" y="112"/>
                    </a:lnTo>
                    <a:lnTo>
                      <a:pt x="32" y="104"/>
                    </a:lnTo>
                    <a:lnTo>
                      <a:pt x="24" y="88"/>
                    </a:lnTo>
                    <a:lnTo>
                      <a:pt x="32" y="72"/>
                    </a:lnTo>
                    <a:lnTo>
                      <a:pt x="16" y="40"/>
                    </a:lnTo>
                    <a:lnTo>
                      <a:pt x="0" y="8"/>
                    </a:lnTo>
                    <a:lnTo>
                      <a:pt x="8" y="0"/>
                    </a:lnTo>
                    <a:lnTo>
                      <a:pt x="16" y="16"/>
                    </a:lnTo>
                    <a:lnTo>
                      <a:pt x="24" y="16"/>
                    </a:lnTo>
                    <a:lnTo>
                      <a:pt x="32" y="16"/>
                    </a:lnTo>
                    <a:lnTo>
                      <a:pt x="48" y="8"/>
                    </a:lnTo>
                    <a:lnTo>
                      <a:pt x="48" y="16"/>
                    </a:lnTo>
                    <a:lnTo>
                      <a:pt x="64" y="24"/>
                    </a:lnTo>
                    <a:lnTo>
                      <a:pt x="64" y="40"/>
                    </a:lnTo>
                    <a:lnTo>
                      <a:pt x="96" y="56"/>
                    </a:lnTo>
                    <a:lnTo>
                      <a:pt x="128" y="48"/>
                    </a:lnTo>
                    <a:lnTo>
                      <a:pt x="128" y="40"/>
                    </a:lnTo>
                    <a:lnTo>
                      <a:pt x="144" y="32"/>
                    </a:lnTo>
                    <a:lnTo>
                      <a:pt x="160" y="24"/>
                    </a:lnTo>
                    <a:lnTo>
                      <a:pt x="224" y="56"/>
                    </a:lnTo>
                    <a:lnTo>
                      <a:pt x="224" y="64"/>
                    </a:lnTo>
                    <a:lnTo>
                      <a:pt x="224" y="80"/>
                    </a:lnTo>
                    <a:lnTo>
                      <a:pt x="216" y="88"/>
                    </a:lnTo>
                    <a:lnTo>
                      <a:pt x="216" y="96"/>
                    </a:lnTo>
                    <a:lnTo>
                      <a:pt x="224" y="128"/>
                    </a:lnTo>
                    <a:lnTo>
                      <a:pt x="240" y="128"/>
                    </a:lnTo>
                    <a:lnTo>
                      <a:pt x="240" y="136"/>
                    </a:lnTo>
                    <a:lnTo>
                      <a:pt x="232" y="152"/>
                    </a:lnTo>
                    <a:lnTo>
                      <a:pt x="248" y="176"/>
                    </a:lnTo>
                    <a:lnTo>
                      <a:pt x="256" y="176"/>
                    </a:lnTo>
                    <a:lnTo>
                      <a:pt x="264" y="192"/>
                    </a:lnTo>
                    <a:lnTo>
                      <a:pt x="264" y="200"/>
                    </a:lnTo>
                    <a:lnTo>
                      <a:pt x="248" y="208"/>
                    </a:lnTo>
                    <a:lnTo>
                      <a:pt x="248" y="224"/>
                    </a:lnTo>
                    <a:lnTo>
                      <a:pt x="192" y="216"/>
                    </a:lnTo>
                    <a:close/>
                  </a:path>
                </a:pathLst>
              </a:custGeom>
              <a:noFill/>
              <a:ln w="1270">
                <a:solidFill>
                  <a:schemeClr val="accent4"/>
                </a:solidFill>
                <a:round/>
                <a:headEnd/>
                <a:tailEnd/>
              </a:ln>
            </p:spPr>
            <p:txBody>
              <a:bodyPr/>
              <a:lstStyle/>
              <a:p>
                <a:endParaRPr lang="en-US" sz="1682"/>
              </a:p>
            </p:txBody>
          </p:sp>
          <p:sp>
            <p:nvSpPr>
              <p:cNvPr id="52" name="Freeform 61"/>
              <p:cNvSpPr>
                <a:spLocks/>
              </p:cNvSpPr>
              <p:nvPr/>
            </p:nvSpPr>
            <p:spPr bwMode="auto">
              <a:xfrm>
                <a:off x="7761801" y="4597020"/>
                <a:ext cx="229824" cy="258479"/>
              </a:xfrm>
              <a:custGeom>
                <a:avLst/>
                <a:gdLst>
                  <a:gd name="T0" fmla="*/ 156 w 200"/>
                  <a:gd name="T1" fmla="*/ 267 h 200"/>
                  <a:gd name="T2" fmla="*/ 189 w 200"/>
                  <a:gd name="T3" fmla="*/ 267 h 200"/>
                  <a:gd name="T4" fmla="*/ 189 w 200"/>
                  <a:gd name="T5" fmla="*/ 256 h 200"/>
                  <a:gd name="T6" fmla="*/ 189 w 200"/>
                  <a:gd name="T7" fmla="*/ 234 h 200"/>
                  <a:gd name="T8" fmla="*/ 178 w 200"/>
                  <a:gd name="T9" fmla="*/ 234 h 200"/>
                  <a:gd name="T10" fmla="*/ 178 w 200"/>
                  <a:gd name="T11" fmla="*/ 222 h 200"/>
                  <a:gd name="T12" fmla="*/ 167 w 200"/>
                  <a:gd name="T13" fmla="*/ 211 h 200"/>
                  <a:gd name="T14" fmla="*/ 167 w 200"/>
                  <a:gd name="T15" fmla="*/ 200 h 200"/>
                  <a:gd name="T16" fmla="*/ 178 w 200"/>
                  <a:gd name="T17" fmla="*/ 189 h 200"/>
                  <a:gd name="T18" fmla="*/ 189 w 200"/>
                  <a:gd name="T19" fmla="*/ 189 h 200"/>
                  <a:gd name="T20" fmla="*/ 200 w 200"/>
                  <a:gd name="T21" fmla="*/ 189 h 200"/>
                  <a:gd name="T22" fmla="*/ 245 w 200"/>
                  <a:gd name="T23" fmla="*/ 122 h 200"/>
                  <a:gd name="T24" fmla="*/ 234 w 200"/>
                  <a:gd name="T25" fmla="*/ 100 h 200"/>
                  <a:gd name="T26" fmla="*/ 245 w 200"/>
                  <a:gd name="T27" fmla="*/ 100 h 200"/>
                  <a:gd name="T28" fmla="*/ 222 w 200"/>
                  <a:gd name="T29" fmla="*/ 78 h 200"/>
                  <a:gd name="T30" fmla="*/ 222 w 200"/>
                  <a:gd name="T31" fmla="*/ 56 h 200"/>
                  <a:gd name="T32" fmla="*/ 211 w 200"/>
                  <a:gd name="T33" fmla="*/ 44 h 200"/>
                  <a:gd name="T34" fmla="*/ 245 w 200"/>
                  <a:gd name="T35" fmla="*/ 44 h 200"/>
                  <a:gd name="T36" fmla="*/ 267 w 200"/>
                  <a:gd name="T37" fmla="*/ 44 h 200"/>
                  <a:gd name="T38" fmla="*/ 278 w 200"/>
                  <a:gd name="T39" fmla="*/ 33 h 200"/>
                  <a:gd name="T40" fmla="*/ 245 w 200"/>
                  <a:gd name="T41" fmla="*/ 22 h 200"/>
                  <a:gd name="T42" fmla="*/ 234 w 200"/>
                  <a:gd name="T43" fmla="*/ 0 h 200"/>
                  <a:gd name="T44" fmla="*/ 211 w 200"/>
                  <a:gd name="T45" fmla="*/ 0 h 200"/>
                  <a:gd name="T46" fmla="*/ 200 w 200"/>
                  <a:gd name="T47" fmla="*/ 0 h 200"/>
                  <a:gd name="T48" fmla="*/ 189 w 200"/>
                  <a:gd name="T49" fmla="*/ 0 h 200"/>
                  <a:gd name="T50" fmla="*/ 167 w 200"/>
                  <a:gd name="T51" fmla="*/ 11 h 200"/>
                  <a:gd name="T52" fmla="*/ 167 w 200"/>
                  <a:gd name="T53" fmla="*/ 44 h 200"/>
                  <a:gd name="T54" fmla="*/ 167 w 200"/>
                  <a:gd name="T55" fmla="*/ 56 h 200"/>
                  <a:gd name="T56" fmla="*/ 145 w 200"/>
                  <a:gd name="T57" fmla="*/ 56 h 200"/>
                  <a:gd name="T58" fmla="*/ 156 w 200"/>
                  <a:gd name="T59" fmla="*/ 67 h 200"/>
                  <a:gd name="T60" fmla="*/ 145 w 200"/>
                  <a:gd name="T61" fmla="*/ 78 h 200"/>
                  <a:gd name="T62" fmla="*/ 145 w 200"/>
                  <a:gd name="T63" fmla="*/ 111 h 200"/>
                  <a:gd name="T64" fmla="*/ 100 w 200"/>
                  <a:gd name="T65" fmla="*/ 122 h 200"/>
                  <a:gd name="T66" fmla="*/ 100 w 200"/>
                  <a:gd name="T67" fmla="*/ 145 h 200"/>
                  <a:gd name="T68" fmla="*/ 22 w 200"/>
                  <a:gd name="T69" fmla="*/ 156 h 200"/>
                  <a:gd name="T70" fmla="*/ 0 w 200"/>
                  <a:gd name="T71" fmla="*/ 145 h 200"/>
                  <a:gd name="T72" fmla="*/ 22 w 200"/>
                  <a:gd name="T73" fmla="*/ 178 h 200"/>
                  <a:gd name="T74" fmla="*/ 33 w 200"/>
                  <a:gd name="T75" fmla="*/ 178 h 200"/>
                  <a:gd name="T76" fmla="*/ 44 w 200"/>
                  <a:gd name="T77" fmla="*/ 200 h 200"/>
                  <a:gd name="T78" fmla="*/ 44 w 200"/>
                  <a:gd name="T79" fmla="*/ 211 h 200"/>
                  <a:gd name="T80" fmla="*/ 22 w 200"/>
                  <a:gd name="T81" fmla="*/ 222 h 200"/>
                  <a:gd name="T82" fmla="*/ 22 w 200"/>
                  <a:gd name="T83" fmla="*/ 245 h 200"/>
                  <a:gd name="T84" fmla="*/ 67 w 200"/>
                  <a:gd name="T85" fmla="*/ 245 h 200"/>
                  <a:gd name="T86" fmla="*/ 78 w 200"/>
                  <a:gd name="T87" fmla="*/ 245 h 200"/>
                  <a:gd name="T88" fmla="*/ 111 w 200"/>
                  <a:gd name="T89" fmla="*/ 245 h 200"/>
                  <a:gd name="T90" fmla="*/ 133 w 200"/>
                  <a:gd name="T91" fmla="*/ 278 h 200"/>
                  <a:gd name="T92" fmla="*/ 145 w 200"/>
                  <a:gd name="T93" fmla="*/ 278 h 200"/>
                  <a:gd name="T94" fmla="*/ 156 w 200"/>
                  <a:gd name="T95" fmla="*/ 267 h 2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
                  <a:gd name="T145" fmla="*/ 0 h 200"/>
                  <a:gd name="T146" fmla="*/ 200 w 200"/>
                  <a:gd name="T147" fmla="*/ 200 h 2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 h="200">
                    <a:moveTo>
                      <a:pt x="112" y="192"/>
                    </a:moveTo>
                    <a:lnTo>
                      <a:pt x="136" y="192"/>
                    </a:lnTo>
                    <a:lnTo>
                      <a:pt x="136" y="184"/>
                    </a:lnTo>
                    <a:lnTo>
                      <a:pt x="136" y="168"/>
                    </a:lnTo>
                    <a:lnTo>
                      <a:pt x="128" y="168"/>
                    </a:lnTo>
                    <a:lnTo>
                      <a:pt x="128" y="160"/>
                    </a:lnTo>
                    <a:lnTo>
                      <a:pt x="120" y="152"/>
                    </a:lnTo>
                    <a:lnTo>
                      <a:pt x="120" y="144"/>
                    </a:lnTo>
                    <a:lnTo>
                      <a:pt x="128" y="136"/>
                    </a:lnTo>
                    <a:lnTo>
                      <a:pt x="136" y="136"/>
                    </a:lnTo>
                    <a:lnTo>
                      <a:pt x="144" y="136"/>
                    </a:lnTo>
                    <a:lnTo>
                      <a:pt x="176" y="88"/>
                    </a:lnTo>
                    <a:lnTo>
                      <a:pt x="168" y="72"/>
                    </a:lnTo>
                    <a:lnTo>
                      <a:pt x="176" y="72"/>
                    </a:lnTo>
                    <a:lnTo>
                      <a:pt x="160" y="56"/>
                    </a:lnTo>
                    <a:lnTo>
                      <a:pt x="160" y="40"/>
                    </a:lnTo>
                    <a:lnTo>
                      <a:pt x="152" y="32"/>
                    </a:lnTo>
                    <a:lnTo>
                      <a:pt x="176" y="32"/>
                    </a:lnTo>
                    <a:lnTo>
                      <a:pt x="192" y="32"/>
                    </a:lnTo>
                    <a:lnTo>
                      <a:pt x="200" y="24"/>
                    </a:lnTo>
                    <a:lnTo>
                      <a:pt x="176" y="16"/>
                    </a:lnTo>
                    <a:lnTo>
                      <a:pt x="168" y="0"/>
                    </a:lnTo>
                    <a:lnTo>
                      <a:pt x="152" y="0"/>
                    </a:lnTo>
                    <a:lnTo>
                      <a:pt x="144" y="0"/>
                    </a:lnTo>
                    <a:lnTo>
                      <a:pt x="136" y="0"/>
                    </a:lnTo>
                    <a:lnTo>
                      <a:pt x="120" y="8"/>
                    </a:lnTo>
                    <a:lnTo>
                      <a:pt x="120" y="32"/>
                    </a:lnTo>
                    <a:lnTo>
                      <a:pt x="120" y="40"/>
                    </a:lnTo>
                    <a:lnTo>
                      <a:pt x="104" y="40"/>
                    </a:lnTo>
                    <a:lnTo>
                      <a:pt x="112" y="48"/>
                    </a:lnTo>
                    <a:lnTo>
                      <a:pt x="104" y="56"/>
                    </a:lnTo>
                    <a:lnTo>
                      <a:pt x="104" y="80"/>
                    </a:lnTo>
                    <a:lnTo>
                      <a:pt x="72" y="88"/>
                    </a:lnTo>
                    <a:lnTo>
                      <a:pt x="72" y="104"/>
                    </a:lnTo>
                    <a:lnTo>
                      <a:pt x="16" y="112"/>
                    </a:lnTo>
                    <a:lnTo>
                      <a:pt x="0" y="104"/>
                    </a:lnTo>
                    <a:lnTo>
                      <a:pt x="16" y="128"/>
                    </a:lnTo>
                    <a:lnTo>
                      <a:pt x="24" y="128"/>
                    </a:lnTo>
                    <a:lnTo>
                      <a:pt x="32" y="144"/>
                    </a:lnTo>
                    <a:lnTo>
                      <a:pt x="32" y="152"/>
                    </a:lnTo>
                    <a:lnTo>
                      <a:pt x="16" y="160"/>
                    </a:lnTo>
                    <a:lnTo>
                      <a:pt x="16" y="176"/>
                    </a:lnTo>
                    <a:lnTo>
                      <a:pt x="48" y="176"/>
                    </a:lnTo>
                    <a:lnTo>
                      <a:pt x="56" y="176"/>
                    </a:lnTo>
                    <a:lnTo>
                      <a:pt x="80" y="176"/>
                    </a:lnTo>
                    <a:lnTo>
                      <a:pt x="96" y="200"/>
                    </a:lnTo>
                    <a:lnTo>
                      <a:pt x="104" y="200"/>
                    </a:lnTo>
                    <a:lnTo>
                      <a:pt x="112" y="192"/>
                    </a:lnTo>
                    <a:close/>
                  </a:path>
                </a:pathLst>
              </a:custGeom>
              <a:noFill/>
              <a:ln w="1270">
                <a:solidFill>
                  <a:schemeClr val="accent4"/>
                </a:solidFill>
                <a:round/>
                <a:headEnd/>
                <a:tailEnd/>
              </a:ln>
            </p:spPr>
            <p:txBody>
              <a:bodyPr/>
              <a:lstStyle/>
              <a:p>
                <a:endParaRPr lang="en-US" sz="1682"/>
              </a:p>
            </p:txBody>
          </p:sp>
          <p:sp>
            <p:nvSpPr>
              <p:cNvPr id="53" name="Freeform 62"/>
              <p:cNvSpPr>
                <a:spLocks/>
              </p:cNvSpPr>
              <p:nvPr/>
            </p:nvSpPr>
            <p:spPr bwMode="auto">
              <a:xfrm>
                <a:off x="7743613" y="4565408"/>
                <a:ext cx="192622" cy="175729"/>
              </a:xfrm>
              <a:custGeom>
                <a:avLst/>
                <a:gdLst>
                  <a:gd name="T0" fmla="*/ 89 w 168"/>
                  <a:gd name="T1" fmla="*/ 22 h 136"/>
                  <a:gd name="T2" fmla="*/ 111 w 168"/>
                  <a:gd name="T3" fmla="*/ 33 h 136"/>
                  <a:gd name="T4" fmla="*/ 122 w 168"/>
                  <a:gd name="T5" fmla="*/ 33 h 136"/>
                  <a:gd name="T6" fmla="*/ 144 w 168"/>
                  <a:gd name="T7" fmla="*/ 22 h 136"/>
                  <a:gd name="T8" fmla="*/ 155 w 168"/>
                  <a:gd name="T9" fmla="*/ 22 h 136"/>
                  <a:gd name="T10" fmla="*/ 166 w 168"/>
                  <a:gd name="T11" fmla="*/ 0 h 136"/>
                  <a:gd name="T12" fmla="*/ 178 w 168"/>
                  <a:gd name="T13" fmla="*/ 11 h 136"/>
                  <a:gd name="T14" fmla="*/ 189 w 168"/>
                  <a:gd name="T15" fmla="*/ 33 h 136"/>
                  <a:gd name="T16" fmla="*/ 211 w 168"/>
                  <a:gd name="T17" fmla="*/ 22 h 136"/>
                  <a:gd name="T18" fmla="*/ 233 w 168"/>
                  <a:gd name="T19" fmla="*/ 22 h 136"/>
                  <a:gd name="T20" fmla="*/ 233 w 168"/>
                  <a:gd name="T21" fmla="*/ 33 h 136"/>
                  <a:gd name="T22" fmla="*/ 222 w 168"/>
                  <a:gd name="T23" fmla="*/ 33 h 136"/>
                  <a:gd name="T24" fmla="*/ 211 w 168"/>
                  <a:gd name="T25" fmla="*/ 33 h 136"/>
                  <a:gd name="T26" fmla="*/ 189 w 168"/>
                  <a:gd name="T27" fmla="*/ 44 h 136"/>
                  <a:gd name="T28" fmla="*/ 189 w 168"/>
                  <a:gd name="T29" fmla="*/ 78 h 136"/>
                  <a:gd name="T30" fmla="*/ 189 w 168"/>
                  <a:gd name="T31" fmla="*/ 89 h 136"/>
                  <a:gd name="T32" fmla="*/ 166 w 168"/>
                  <a:gd name="T33" fmla="*/ 89 h 136"/>
                  <a:gd name="T34" fmla="*/ 178 w 168"/>
                  <a:gd name="T35" fmla="*/ 100 h 136"/>
                  <a:gd name="T36" fmla="*/ 166 w 168"/>
                  <a:gd name="T37" fmla="*/ 111 h 136"/>
                  <a:gd name="T38" fmla="*/ 166 w 168"/>
                  <a:gd name="T39" fmla="*/ 145 h 136"/>
                  <a:gd name="T40" fmla="*/ 122 w 168"/>
                  <a:gd name="T41" fmla="*/ 156 h 136"/>
                  <a:gd name="T42" fmla="*/ 122 w 168"/>
                  <a:gd name="T43" fmla="*/ 178 h 136"/>
                  <a:gd name="T44" fmla="*/ 44 w 168"/>
                  <a:gd name="T45" fmla="*/ 189 h 136"/>
                  <a:gd name="T46" fmla="*/ 22 w 168"/>
                  <a:gd name="T47" fmla="*/ 178 h 136"/>
                  <a:gd name="T48" fmla="*/ 33 w 168"/>
                  <a:gd name="T49" fmla="*/ 156 h 136"/>
                  <a:gd name="T50" fmla="*/ 33 w 168"/>
                  <a:gd name="T51" fmla="*/ 145 h 136"/>
                  <a:gd name="T52" fmla="*/ 11 w 168"/>
                  <a:gd name="T53" fmla="*/ 145 h 136"/>
                  <a:gd name="T54" fmla="*/ 0 w 168"/>
                  <a:gd name="T55" fmla="*/ 100 h 136"/>
                  <a:gd name="T56" fmla="*/ 0 w 168"/>
                  <a:gd name="T57" fmla="*/ 89 h 136"/>
                  <a:gd name="T58" fmla="*/ 11 w 168"/>
                  <a:gd name="T59" fmla="*/ 78 h 136"/>
                  <a:gd name="T60" fmla="*/ 11 w 168"/>
                  <a:gd name="T61" fmla="*/ 56 h 136"/>
                  <a:gd name="T62" fmla="*/ 33 w 168"/>
                  <a:gd name="T63" fmla="*/ 67 h 136"/>
                  <a:gd name="T64" fmla="*/ 44 w 168"/>
                  <a:gd name="T65" fmla="*/ 56 h 136"/>
                  <a:gd name="T66" fmla="*/ 67 w 168"/>
                  <a:gd name="T67" fmla="*/ 44 h 136"/>
                  <a:gd name="T68" fmla="*/ 67 w 168"/>
                  <a:gd name="T69" fmla="*/ 22 h 136"/>
                  <a:gd name="T70" fmla="*/ 78 w 168"/>
                  <a:gd name="T71" fmla="*/ 22 h 136"/>
                  <a:gd name="T72" fmla="*/ 89 w 168"/>
                  <a:gd name="T73" fmla="*/ 22 h 1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
                  <a:gd name="T112" fmla="*/ 0 h 136"/>
                  <a:gd name="T113" fmla="*/ 168 w 168"/>
                  <a:gd name="T114" fmla="*/ 136 h 1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 h="136">
                    <a:moveTo>
                      <a:pt x="64" y="16"/>
                    </a:moveTo>
                    <a:lnTo>
                      <a:pt x="80" y="24"/>
                    </a:lnTo>
                    <a:lnTo>
                      <a:pt x="88" y="24"/>
                    </a:lnTo>
                    <a:lnTo>
                      <a:pt x="104" y="16"/>
                    </a:lnTo>
                    <a:lnTo>
                      <a:pt x="112" y="16"/>
                    </a:lnTo>
                    <a:lnTo>
                      <a:pt x="120" y="0"/>
                    </a:lnTo>
                    <a:lnTo>
                      <a:pt x="128" y="8"/>
                    </a:lnTo>
                    <a:lnTo>
                      <a:pt x="136" y="24"/>
                    </a:lnTo>
                    <a:lnTo>
                      <a:pt x="152" y="16"/>
                    </a:lnTo>
                    <a:lnTo>
                      <a:pt x="168" y="16"/>
                    </a:lnTo>
                    <a:lnTo>
                      <a:pt x="168" y="24"/>
                    </a:lnTo>
                    <a:lnTo>
                      <a:pt x="160" y="24"/>
                    </a:lnTo>
                    <a:lnTo>
                      <a:pt x="152" y="24"/>
                    </a:lnTo>
                    <a:lnTo>
                      <a:pt x="136" y="32"/>
                    </a:lnTo>
                    <a:lnTo>
                      <a:pt x="136" y="56"/>
                    </a:lnTo>
                    <a:lnTo>
                      <a:pt x="136" y="64"/>
                    </a:lnTo>
                    <a:lnTo>
                      <a:pt x="120" y="64"/>
                    </a:lnTo>
                    <a:lnTo>
                      <a:pt x="128" y="72"/>
                    </a:lnTo>
                    <a:lnTo>
                      <a:pt x="120" y="80"/>
                    </a:lnTo>
                    <a:lnTo>
                      <a:pt x="120" y="104"/>
                    </a:lnTo>
                    <a:lnTo>
                      <a:pt x="88" y="112"/>
                    </a:lnTo>
                    <a:lnTo>
                      <a:pt x="88" y="128"/>
                    </a:lnTo>
                    <a:lnTo>
                      <a:pt x="32" y="136"/>
                    </a:lnTo>
                    <a:lnTo>
                      <a:pt x="16" y="128"/>
                    </a:lnTo>
                    <a:lnTo>
                      <a:pt x="24" y="112"/>
                    </a:lnTo>
                    <a:lnTo>
                      <a:pt x="24" y="104"/>
                    </a:lnTo>
                    <a:lnTo>
                      <a:pt x="8" y="104"/>
                    </a:lnTo>
                    <a:lnTo>
                      <a:pt x="0" y="72"/>
                    </a:lnTo>
                    <a:lnTo>
                      <a:pt x="0" y="64"/>
                    </a:lnTo>
                    <a:lnTo>
                      <a:pt x="8" y="56"/>
                    </a:lnTo>
                    <a:lnTo>
                      <a:pt x="8" y="40"/>
                    </a:lnTo>
                    <a:lnTo>
                      <a:pt x="24" y="48"/>
                    </a:lnTo>
                    <a:lnTo>
                      <a:pt x="32" y="40"/>
                    </a:lnTo>
                    <a:lnTo>
                      <a:pt x="48" y="32"/>
                    </a:lnTo>
                    <a:lnTo>
                      <a:pt x="48" y="16"/>
                    </a:lnTo>
                    <a:lnTo>
                      <a:pt x="56" y="16"/>
                    </a:lnTo>
                    <a:lnTo>
                      <a:pt x="64" y="16"/>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54" name="Freeform 63"/>
              <p:cNvSpPr>
                <a:spLocks/>
              </p:cNvSpPr>
              <p:nvPr/>
            </p:nvSpPr>
            <p:spPr bwMode="auto">
              <a:xfrm>
                <a:off x="8626534" y="4482657"/>
                <a:ext cx="73577" cy="92978"/>
              </a:xfrm>
              <a:custGeom>
                <a:avLst/>
                <a:gdLst>
                  <a:gd name="T0" fmla="*/ 67 w 64"/>
                  <a:gd name="T1" fmla="*/ 0 h 72"/>
                  <a:gd name="T2" fmla="*/ 67 w 64"/>
                  <a:gd name="T3" fmla="*/ 11 h 72"/>
                  <a:gd name="T4" fmla="*/ 56 w 64"/>
                  <a:gd name="T5" fmla="*/ 22 h 72"/>
                  <a:gd name="T6" fmla="*/ 56 w 64"/>
                  <a:gd name="T7" fmla="*/ 33 h 72"/>
                  <a:gd name="T8" fmla="*/ 33 w 64"/>
                  <a:gd name="T9" fmla="*/ 22 h 72"/>
                  <a:gd name="T10" fmla="*/ 0 w 64"/>
                  <a:gd name="T11" fmla="*/ 67 h 72"/>
                  <a:gd name="T12" fmla="*/ 33 w 64"/>
                  <a:gd name="T13" fmla="*/ 67 h 72"/>
                  <a:gd name="T14" fmla="*/ 33 w 64"/>
                  <a:gd name="T15" fmla="*/ 100 h 72"/>
                  <a:gd name="T16" fmla="*/ 67 w 64"/>
                  <a:gd name="T17" fmla="*/ 100 h 72"/>
                  <a:gd name="T18" fmla="*/ 78 w 64"/>
                  <a:gd name="T19" fmla="*/ 100 h 72"/>
                  <a:gd name="T20" fmla="*/ 89 w 64"/>
                  <a:gd name="T21" fmla="*/ 89 h 72"/>
                  <a:gd name="T22" fmla="*/ 67 w 64"/>
                  <a:gd name="T23" fmla="*/ 78 h 72"/>
                  <a:gd name="T24" fmla="*/ 56 w 64"/>
                  <a:gd name="T25" fmla="*/ 56 h 72"/>
                  <a:gd name="T26" fmla="*/ 89 w 64"/>
                  <a:gd name="T27" fmla="*/ 44 h 72"/>
                  <a:gd name="T28" fmla="*/ 78 w 64"/>
                  <a:gd name="T29" fmla="*/ 22 h 72"/>
                  <a:gd name="T30" fmla="*/ 89 w 64"/>
                  <a:gd name="T31" fmla="*/ 0 h 72"/>
                  <a:gd name="T32" fmla="*/ 67 w 64"/>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72"/>
                  <a:gd name="T53" fmla="*/ 64 w 6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72">
                    <a:moveTo>
                      <a:pt x="48" y="0"/>
                    </a:moveTo>
                    <a:lnTo>
                      <a:pt x="48" y="8"/>
                    </a:lnTo>
                    <a:lnTo>
                      <a:pt x="40" y="16"/>
                    </a:lnTo>
                    <a:lnTo>
                      <a:pt x="40" y="24"/>
                    </a:lnTo>
                    <a:lnTo>
                      <a:pt x="24" y="16"/>
                    </a:lnTo>
                    <a:lnTo>
                      <a:pt x="0" y="48"/>
                    </a:lnTo>
                    <a:lnTo>
                      <a:pt x="24" y="48"/>
                    </a:lnTo>
                    <a:lnTo>
                      <a:pt x="24" y="72"/>
                    </a:lnTo>
                    <a:lnTo>
                      <a:pt x="48" y="72"/>
                    </a:lnTo>
                    <a:lnTo>
                      <a:pt x="56" y="72"/>
                    </a:lnTo>
                    <a:lnTo>
                      <a:pt x="64" y="64"/>
                    </a:lnTo>
                    <a:lnTo>
                      <a:pt x="48" y="56"/>
                    </a:lnTo>
                    <a:lnTo>
                      <a:pt x="40" y="40"/>
                    </a:lnTo>
                    <a:lnTo>
                      <a:pt x="64" y="32"/>
                    </a:lnTo>
                    <a:lnTo>
                      <a:pt x="56" y="16"/>
                    </a:lnTo>
                    <a:lnTo>
                      <a:pt x="64" y="0"/>
                    </a:lnTo>
                    <a:lnTo>
                      <a:pt x="48" y="0"/>
                    </a:lnTo>
                    <a:close/>
                  </a:path>
                </a:pathLst>
              </a:custGeom>
              <a:noFill/>
              <a:ln w="1270">
                <a:solidFill>
                  <a:schemeClr val="accent4"/>
                </a:solidFill>
                <a:round/>
                <a:headEnd/>
                <a:tailEnd/>
              </a:ln>
            </p:spPr>
            <p:txBody>
              <a:bodyPr/>
              <a:lstStyle/>
              <a:p>
                <a:endParaRPr lang="en-US" sz="1682"/>
              </a:p>
            </p:txBody>
          </p:sp>
          <p:sp>
            <p:nvSpPr>
              <p:cNvPr id="55" name="Freeform 64"/>
              <p:cNvSpPr>
                <a:spLocks/>
              </p:cNvSpPr>
              <p:nvPr/>
            </p:nvSpPr>
            <p:spPr bwMode="auto">
              <a:xfrm>
                <a:off x="8681097" y="4565408"/>
                <a:ext cx="55389" cy="82751"/>
              </a:xfrm>
              <a:custGeom>
                <a:avLst/>
                <a:gdLst>
                  <a:gd name="T0" fmla="*/ 0 w 48"/>
                  <a:gd name="T1" fmla="*/ 11 h 64"/>
                  <a:gd name="T2" fmla="*/ 11 w 48"/>
                  <a:gd name="T3" fmla="*/ 11 h 64"/>
                  <a:gd name="T4" fmla="*/ 22 w 48"/>
                  <a:gd name="T5" fmla="*/ 0 h 64"/>
                  <a:gd name="T6" fmla="*/ 45 w 48"/>
                  <a:gd name="T7" fmla="*/ 22 h 64"/>
                  <a:gd name="T8" fmla="*/ 67 w 48"/>
                  <a:gd name="T9" fmla="*/ 56 h 64"/>
                  <a:gd name="T10" fmla="*/ 67 w 48"/>
                  <a:gd name="T11" fmla="*/ 67 h 64"/>
                  <a:gd name="T12" fmla="*/ 34 w 48"/>
                  <a:gd name="T13" fmla="*/ 89 h 64"/>
                  <a:gd name="T14" fmla="*/ 11 w 48"/>
                  <a:gd name="T15" fmla="*/ 67 h 64"/>
                  <a:gd name="T16" fmla="*/ 22 w 48"/>
                  <a:gd name="T17" fmla="*/ 56 h 64"/>
                  <a:gd name="T18" fmla="*/ 0 w 48"/>
                  <a:gd name="T19" fmla="*/ 33 h 64"/>
                  <a:gd name="T20" fmla="*/ 11 w 48"/>
                  <a:gd name="T21" fmla="*/ 33 h 64"/>
                  <a:gd name="T22" fmla="*/ 0 w 48"/>
                  <a:gd name="T23" fmla="*/ 22 h 64"/>
                  <a:gd name="T24" fmla="*/ 0 w 48"/>
                  <a:gd name="T25" fmla="*/ 1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64"/>
                  <a:gd name="T41" fmla="*/ 48 w 48"/>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64">
                    <a:moveTo>
                      <a:pt x="0" y="8"/>
                    </a:moveTo>
                    <a:lnTo>
                      <a:pt x="8" y="8"/>
                    </a:lnTo>
                    <a:lnTo>
                      <a:pt x="16" y="0"/>
                    </a:lnTo>
                    <a:lnTo>
                      <a:pt x="32" y="16"/>
                    </a:lnTo>
                    <a:lnTo>
                      <a:pt x="48" y="40"/>
                    </a:lnTo>
                    <a:lnTo>
                      <a:pt x="48" y="48"/>
                    </a:lnTo>
                    <a:lnTo>
                      <a:pt x="24" y="64"/>
                    </a:lnTo>
                    <a:lnTo>
                      <a:pt x="8" y="48"/>
                    </a:lnTo>
                    <a:lnTo>
                      <a:pt x="16" y="40"/>
                    </a:lnTo>
                    <a:lnTo>
                      <a:pt x="0" y="24"/>
                    </a:lnTo>
                    <a:lnTo>
                      <a:pt x="8" y="24"/>
                    </a:lnTo>
                    <a:lnTo>
                      <a:pt x="0" y="16"/>
                    </a:lnTo>
                    <a:lnTo>
                      <a:pt x="0" y="8"/>
                    </a:lnTo>
                    <a:close/>
                  </a:path>
                </a:pathLst>
              </a:custGeom>
              <a:noFill/>
              <a:ln w="1270">
                <a:solidFill>
                  <a:schemeClr val="accent4"/>
                </a:solidFill>
                <a:round/>
                <a:headEnd/>
                <a:tailEnd/>
              </a:ln>
            </p:spPr>
            <p:txBody>
              <a:bodyPr/>
              <a:lstStyle/>
              <a:p>
                <a:endParaRPr lang="en-US" sz="1682"/>
              </a:p>
            </p:txBody>
          </p:sp>
          <p:sp>
            <p:nvSpPr>
              <p:cNvPr id="56" name="Freeform 65"/>
              <p:cNvSpPr>
                <a:spLocks/>
              </p:cNvSpPr>
              <p:nvPr/>
            </p:nvSpPr>
            <p:spPr bwMode="auto">
              <a:xfrm>
                <a:off x="8056108" y="4306929"/>
                <a:ext cx="441461" cy="196184"/>
              </a:xfrm>
              <a:custGeom>
                <a:avLst/>
                <a:gdLst>
                  <a:gd name="T0" fmla="*/ 445 w 384"/>
                  <a:gd name="T1" fmla="*/ 56 h 152"/>
                  <a:gd name="T2" fmla="*/ 467 w 384"/>
                  <a:gd name="T3" fmla="*/ 89 h 152"/>
                  <a:gd name="T4" fmla="*/ 490 w 384"/>
                  <a:gd name="T5" fmla="*/ 89 h 152"/>
                  <a:gd name="T6" fmla="*/ 512 w 384"/>
                  <a:gd name="T7" fmla="*/ 78 h 152"/>
                  <a:gd name="T8" fmla="*/ 523 w 384"/>
                  <a:gd name="T9" fmla="*/ 89 h 152"/>
                  <a:gd name="T10" fmla="*/ 534 w 384"/>
                  <a:gd name="T11" fmla="*/ 111 h 152"/>
                  <a:gd name="T12" fmla="*/ 501 w 384"/>
                  <a:gd name="T13" fmla="*/ 111 h 152"/>
                  <a:gd name="T14" fmla="*/ 490 w 384"/>
                  <a:gd name="T15" fmla="*/ 122 h 152"/>
                  <a:gd name="T16" fmla="*/ 478 w 384"/>
                  <a:gd name="T17" fmla="*/ 133 h 152"/>
                  <a:gd name="T18" fmla="*/ 467 w 384"/>
                  <a:gd name="T19" fmla="*/ 144 h 152"/>
                  <a:gd name="T20" fmla="*/ 445 w 384"/>
                  <a:gd name="T21" fmla="*/ 144 h 152"/>
                  <a:gd name="T22" fmla="*/ 434 w 384"/>
                  <a:gd name="T23" fmla="*/ 155 h 152"/>
                  <a:gd name="T24" fmla="*/ 445 w 384"/>
                  <a:gd name="T25" fmla="*/ 167 h 152"/>
                  <a:gd name="T26" fmla="*/ 423 w 384"/>
                  <a:gd name="T27" fmla="*/ 189 h 152"/>
                  <a:gd name="T28" fmla="*/ 389 w 384"/>
                  <a:gd name="T29" fmla="*/ 200 h 152"/>
                  <a:gd name="T30" fmla="*/ 345 w 384"/>
                  <a:gd name="T31" fmla="*/ 211 h 152"/>
                  <a:gd name="T32" fmla="*/ 267 w 384"/>
                  <a:gd name="T33" fmla="*/ 189 h 152"/>
                  <a:gd name="T34" fmla="*/ 200 w 384"/>
                  <a:gd name="T35" fmla="*/ 189 h 152"/>
                  <a:gd name="T36" fmla="*/ 156 w 384"/>
                  <a:gd name="T37" fmla="*/ 155 h 152"/>
                  <a:gd name="T38" fmla="*/ 78 w 384"/>
                  <a:gd name="T39" fmla="*/ 133 h 152"/>
                  <a:gd name="T40" fmla="*/ 67 w 384"/>
                  <a:gd name="T41" fmla="*/ 100 h 152"/>
                  <a:gd name="T42" fmla="*/ 45 w 384"/>
                  <a:gd name="T43" fmla="*/ 89 h 152"/>
                  <a:gd name="T44" fmla="*/ 22 w 384"/>
                  <a:gd name="T45" fmla="*/ 78 h 152"/>
                  <a:gd name="T46" fmla="*/ 0 w 384"/>
                  <a:gd name="T47" fmla="*/ 56 h 152"/>
                  <a:gd name="T48" fmla="*/ 56 w 384"/>
                  <a:gd name="T49" fmla="*/ 22 h 152"/>
                  <a:gd name="T50" fmla="*/ 89 w 384"/>
                  <a:gd name="T51" fmla="*/ 33 h 152"/>
                  <a:gd name="T52" fmla="*/ 111 w 384"/>
                  <a:gd name="T53" fmla="*/ 44 h 152"/>
                  <a:gd name="T54" fmla="*/ 156 w 384"/>
                  <a:gd name="T55" fmla="*/ 44 h 152"/>
                  <a:gd name="T56" fmla="*/ 156 w 384"/>
                  <a:gd name="T57" fmla="*/ 22 h 152"/>
                  <a:gd name="T58" fmla="*/ 145 w 384"/>
                  <a:gd name="T59" fmla="*/ 11 h 152"/>
                  <a:gd name="T60" fmla="*/ 156 w 384"/>
                  <a:gd name="T61" fmla="*/ 0 h 152"/>
                  <a:gd name="T62" fmla="*/ 200 w 384"/>
                  <a:gd name="T63" fmla="*/ 11 h 152"/>
                  <a:gd name="T64" fmla="*/ 234 w 384"/>
                  <a:gd name="T65" fmla="*/ 33 h 152"/>
                  <a:gd name="T66" fmla="*/ 278 w 384"/>
                  <a:gd name="T67" fmla="*/ 33 h 152"/>
                  <a:gd name="T68" fmla="*/ 356 w 384"/>
                  <a:gd name="T69" fmla="*/ 56 h 152"/>
                  <a:gd name="T70" fmla="*/ 401 w 384"/>
                  <a:gd name="T71" fmla="*/ 44 h 152"/>
                  <a:gd name="T72" fmla="*/ 423 w 384"/>
                  <a:gd name="T73" fmla="*/ 33 h 152"/>
                  <a:gd name="T74" fmla="*/ 456 w 384"/>
                  <a:gd name="T75" fmla="*/ 44 h 152"/>
                  <a:gd name="T76" fmla="*/ 445 w 384"/>
                  <a:gd name="T77" fmla="*/ 56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4"/>
                  <a:gd name="T118" fmla="*/ 0 h 152"/>
                  <a:gd name="T119" fmla="*/ 384 w 384"/>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4" h="152">
                    <a:moveTo>
                      <a:pt x="320" y="40"/>
                    </a:moveTo>
                    <a:lnTo>
                      <a:pt x="336" y="64"/>
                    </a:lnTo>
                    <a:lnTo>
                      <a:pt x="352" y="64"/>
                    </a:lnTo>
                    <a:lnTo>
                      <a:pt x="368" y="56"/>
                    </a:lnTo>
                    <a:lnTo>
                      <a:pt x="376" y="64"/>
                    </a:lnTo>
                    <a:lnTo>
                      <a:pt x="384" y="80"/>
                    </a:lnTo>
                    <a:lnTo>
                      <a:pt x="360" y="80"/>
                    </a:lnTo>
                    <a:lnTo>
                      <a:pt x="352" y="88"/>
                    </a:lnTo>
                    <a:lnTo>
                      <a:pt x="344" y="96"/>
                    </a:lnTo>
                    <a:lnTo>
                      <a:pt x="336" y="104"/>
                    </a:lnTo>
                    <a:lnTo>
                      <a:pt x="320" y="104"/>
                    </a:lnTo>
                    <a:lnTo>
                      <a:pt x="312" y="112"/>
                    </a:lnTo>
                    <a:lnTo>
                      <a:pt x="320" y="120"/>
                    </a:lnTo>
                    <a:lnTo>
                      <a:pt x="304" y="136"/>
                    </a:lnTo>
                    <a:lnTo>
                      <a:pt x="280" y="144"/>
                    </a:lnTo>
                    <a:lnTo>
                      <a:pt x="248" y="152"/>
                    </a:lnTo>
                    <a:lnTo>
                      <a:pt x="192" y="136"/>
                    </a:lnTo>
                    <a:lnTo>
                      <a:pt x="144" y="136"/>
                    </a:lnTo>
                    <a:lnTo>
                      <a:pt x="112" y="112"/>
                    </a:lnTo>
                    <a:lnTo>
                      <a:pt x="56" y="96"/>
                    </a:lnTo>
                    <a:lnTo>
                      <a:pt x="48" y="72"/>
                    </a:lnTo>
                    <a:lnTo>
                      <a:pt x="32" y="64"/>
                    </a:lnTo>
                    <a:lnTo>
                      <a:pt x="16" y="56"/>
                    </a:lnTo>
                    <a:lnTo>
                      <a:pt x="0" y="40"/>
                    </a:lnTo>
                    <a:lnTo>
                      <a:pt x="40" y="16"/>
                    </a:lnTo>
                    <a:lnTo>
                      <a:pt x="64" y="24"/>
                    </a:lnTo>
                    <a:lnTo>
                      <a:pt x="80" y="32"/>
                    </a:lnTo>
                    <a:lnTo>
                      <a:pt x="112" y="32"/>
                    </a:lnTo>
                    <a:lnTo>
                      <a:pt x="112" y="16"/>
                    </a:lnTo>
                    <a:lnTo>
                      <a:pt x="104" y="8"/>
                    </a:lnTo>
                    <a:lnTo>
                      <a:pt x="112" y="0"/>
                    </a:lnTo>
                    <a:lnTo>
                      <a:pt x="144" y="8"/>
                    </a:lnTo>
                    <a:lnTo>
                      <a:pt x="168" y="24"/>
                    </a:lnTo>
                    <a:lnTo>
                      <a:pt x="200" y="24"/>
                    </a:lnTo>
                    <a:lnTo>
                      <a:pt x="256" y="40"/>
                    </a:lnTo>
                    <a:lnTo>
                      <a:pt x="288" y="32"/>
                    </a:lnTo>
                    <a:lnTo>
                      <a:pt x="304" y="24"/>
                    </a:lnTo>
                    <a:lnTo>
                      <a:pt x="328" y="32"/>
                    </a:lnTo>
                    <a:lnTo>
                      <a:pt x="320" y="40"/>
                    </a:lnTo>
                    <a:close/>
                  </a:path>
                </a:pathLst>
              </a:custGeom>
              <a:noFill/>
              <a:ln w="1270">
                <a:solidFill>
                  <a:schemeClr val="accent4"/>
                </a:solidFill>
                <a:round/>
                <a:headEnd/>
                <a:tailEnd/>
              </a:ln>
            </p:spPr>
            <p:txBody>
              <a:bodyPr/>
              <a:lstStyle/>
              <a:p>
                <a:endParaRPr lang="en-US" sz="1682"/>
              </a:p>
            </p:txBody>
          </p:sp>
          <p:sp>
            <p:nvSpPr>
              <p:cNvPr id="57" name="Freeform 66"/>
              <p:cNvSpPr>
                <a:spLocks/>
              </p:cNvSpPr>
              <p:nvPr/>
            </p:nvSpPr>
            <p:spPr bwMode="auto">
              <a:xfrm>
                <a:off x="7237670" y="4492885"/>
                <a:ext cx="275293" cy="124591"/>
              </a:xfrm>
              <a:custGeom>
                <a:avLst/>
                <a:gdLst>
                  <a:gd name="T0" fmla="*/ 289 w 240"/>
                  <a:gd name="T1" fmla="*/ 22 h 96"/>
                  <a:gd name="T2" fmla="*/ 289 w 240"/>
                  <a:gd name="T3" fmla="*/ 11 h 96"/>
                  <a:gd name="T4" fmla="*/ 266 w 240"/>
                  <a:gd name="T5" fmla="*/ 11 h 96"/>
                  <a:gd name="T6" fmla="*/ 233 w 240"/>
                  <a:gd name="T7" fmla="*/ 22 h 96"/>
                  <a:gd name="T8" fmla="*/ 189 w 240"/>
                  <a:gd name="T9" fmla="*/ 22 h 96"/>
                  <a:gd name="T10" fmla="*/ 144 w 240"/>
                  <a:gd name="T11" fmla="*/ 0 h 96"/>
                  <a:gd name="T12" fmla="*/ 122 w 240"/>
                  <a:gd name="T13" fmla="*/ 0 h 96"/>
                  <a:gd name="T14" fmla="*/ 89 w 240"/>
                  <a:gd name="T15" fmla="*/ 22 h 96"/>
                  <a:gd name="T16" fmla="*/ 67 w 240"/>
                  <a:gd name="T17" fmla="*/ 22 h 96"/>
                  <a:gd name="T18" fmla="*/ 44 w 240"/>
                  <a:gd name="T19" fmla="*/ 22 h 96"/>
                  <a:gd name="T20" fmla="*/ 33 w 240"/>
                  <a:gd name="T21" fmla="*/ 11 h 96"/>
                  <a:gd name="T22" fmla="*/ 0 w 240"/>
                  <a:gd name="T23" fmla="*/ 11 h 96"/>
                  <a:gd name="T24" fmla="*/ 0 w 240"/>
                  <a:gd name="T25" fmla="*/ 34 h 96"/>
                  <a:gd name="T26" fmla="*/ 11 w 240"/>
                  <a:gd name="T27" fmla="*/ 34 h 96"/>
                  <a:gd name="T28" fmla="*/ 0 w 240"/>
                  <a:gd name="T29" fmla="*/ 45 h 96"/>
                  <a:gd name="T30" fmla="*/ 22 w 240"/>
                  <a:gd name="T31" fmla="*/ 22 h 96"/>
                  <a:gd name="T32" fmla="*/ 44 w 240"/>
                  <a:gd name="T33" fmla="*/ 22 h 96"/>
                  <a:gd name="T34" fmla="*/ 56 w 240"/>
                  <a:gd name="T35" fmla="*/ 34 h 96"/>
                  <a:gd name="T36" fmla="*/ 44 w 240"/>
                  <a:gd name="T37" fmla="*/ 34 h 96"/>
                  <a:gd name="T38" fmla="*/ 56 w 240"/>
                  <a:gd name="T39" fmla="*/ 45 h 96"/>
                  <a:gd name="T40" fmla="*/ 11 w 240"/>
                  <a:gd name="T41" fmla="*/ 45 h 96"/>
                  <a:gd name="T42" fmla="*/ 0 w 240"/>
                  <a:gd name="T43" fmla="*/ 45 h 96"/>
                  <a:gd name="T44" fmla="*/ 0 w 240"/>
                  <a:gd name="T45" fmla="*/ 56 h 96"/>
                  <a:gd name="T46" fmla="*/ 11 w 240"/>
                  <a:gd name="T47" fmla="*/ 56 h 96"/>
                  <a:gd name="T48" fmla="*/ 22 w 240"/>
                  <a:gd name="T49" fmla="*/ 78 h 96"/>
                  <a:gd name="T50" fmla="*/ 11 w 240"/>
                  <a:gd name="T51" fmla="*/ 78 h 96"/>
                  <a:gd name="T52" fmla="*/ 22 w 240"/>
                  <a:gd name="T53" fmla="*/ 89 h 96"/>
                  <a:gd name="T54" fmla="*/ 22 w 240"/>
                  <a:gd name="T55" fmla="*/ 101 h 96"/>
                  <a:gd name="T56" fmla="*/ 33 w 240"/>
                  <a:gd name="T57" fmla="*/ 101 h 96"/>
                  <a:gd name="T58" fmla="*/ 22 w 240"/>
                  <a:gd name="T59" fmla="*/ 112 h 96"/>
                  <a:gd name="T60" fmla="*/ 44 w 240"/>
                  <a:gd name="T61" fmla="*/ 112 h 96"/>
                  <a:gd name="T62" fmla="*/ 33 w 240"/>
                  <a:gd name="T63" fmla="*/ 112 h 96"/>
                  <a:gd name="T64" fmla="*/ 67 w 240"/>
                  <a:gd name="T65" fmla="*/ 123 h 96"/>
                  <a:gd name="T66" fmla="*/ 78 w 240"/>
                  <a:gd name="T67" fmla="*/ 123 h 96"/>
                  <a:gd name="T68" fmla="*/ 89 w 240"/>
                  <a:gd name="T69" fmla="*/ 112 h 96"/>
                  <a:gd name="T70" fmla="*/ 100 w 240"/>
                  <a:gd name="T71" fmla="*/ 112 h 96"/>
                  <a:gd name="T72" fmla="*/ 122 w 240"/>
                  <a:gd name="T73" fmla="*/ 134 h 96"/>
                  <a:gd name="T74" fmla="*/ 133 w 240"/>
                  <a:gd name="T75" fmla="*/ 123 h 96"/>
                  <a:gd name="T76" fmla="*/ 155 w 240"/>
                  <a:gd name="T77" fmla="*/ 112 h 96"/>
                  <a:gd name="T78" fmla="*/ 167 w 240"/>
                  <a:gd name="T79" fmla="*/ 123 h 96"/>
                  <a:gd name="T80" fmla="*/ 178 w 240"/>
                  <a:gd name="T81" fmla="*/ 112 h 96"/>
                  <a:gd name="T82" fmla="*/ 178 w 240"/>
                  <a:gd name="T83" fmla="*/ 134 h 96"/>
                  <a:gd name="T84" fmla="*/ 189 w 240"/>
                  <a:gd name="T85" fmla="*/ 123 h 96"/>
                  <a:gd name="T86" fmla="*/ 189 w 240"/>
                  <a:gd name="T87" fmla="*/ 112 h 96"/>
                  <a:gd name="T88" fmla="*/ 222 w 240"/>
                  <a:gd name="T89" fmla="*/ 112 h 96"/>
                  <a:gd name="T90" fmla="*/ 233 w 240"/>
                  <a:gd name="T91" fmla="*/ 112 h 96"/>
                  <a:gd name="T92" fmla="*/ 255 w 240"/>
                  <a:gd name="T93" fmla="*/ 112 h 96"/>
                  <a:gd name="T94" fmla="*/ 289 w 240"/>
                  <a:gd name="T95" fmla="*/ 101 h 96"/>
                  <a:gd name="T96" fmla="*/ 300 w 240"/>
                  <a:gd name="T97" fmla="*/ 101 h 96"/>
                  <a:gd name="T98" fmla="*/ 333 w 240"/>
                  <a:gd name="T99" fmla="*/ 101 h 96"/>
                  <a:gd name="T100" fmla="*/ 311 w 240"/>
                  <a:gd name="T101" fmla="*/ 56 h 96"/>
                  <a:gd name="T102" fmla="*/ 322 w 240"/>
                  <a:gd name="T103" fmla="*/ 45 h 96"/>
                  <a:gd name="T104" fmla="*/ 300 w 240"/>
                  <a:gd name="T105" fmla="*/ 45 h 96"/>
                  <a:gd name="T106" fmla="*/ 289 w 240"/>
                  <a:gd name="T107" fmla="*/ 22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96"/>
                  <a:gd name="T164" fmla="*/ 240 w 240"/>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96">
                    <a:moveTo>
                      <a:pt x="208" y="16"/>
                    </a:moveTo>
                    <a:lnTo>
                      <a:pt x="208" y="8"/>
                    </a:lnTo>
                    <a:lnTo>
                      <a:pt x="192" y="8"/>
                    </a:lnTo>
                    <a:lnTo>
                      <a:pt x="168" y="16"/>
                    </a:lnTo>
                    <a:lnTo>
                      <a:pt x="136" y="16"/>
                    </a:lnTo>
                    <a:lnTo>
                      <a:pt x="104" y="0"/>
                    </a:lnTo>
                    <a:lnTo>
                      <a:pt x="88" y="0"/>
                    </a:lnTo>
                    <a:lnTo>
                      <a:pt x="64" y="16"/>
                    </a:lnTo>
                    <a:lnTo>
                      <a:pt x="48" y="16"/>
                    </a:lnTo>
                    <a:lnTo>
                      <a:pt x="32" y="16"/>
                    </a:lnTo>
                    <a:lnTo>
                      <a:pt x="24" y="8"/>
                    </a:lnTo>
                    <a:lnTo>
                      <a:pt x="0" y="8"/>
                    </a:lnTo>
                    <a:lnTo>
                      <a:pt x="0" y="24"/>
                    </a:lnTo>
                    <a:lnTo>
                      <a:pt x="8" y="24"/>
                    </a:lnTo>
                    <a:lnTo>
                      <a:pt x="0" y="32"/>
                    </a:lnTo>
                    <a:lnTo>
                      <a:pt x="16" y="16"/>
                    </a:lnTo>
                    <a:lnTo>
                      <a:pt x="32" y="16"/>
                    </a:lnTo>
                    <a:lnTo>
                      <a:pt x="40" y="24"/>
                    </a:lnTo>
                    <a:lnTo>
                      <a:pt x="32" y="24"/>
                    </a:lnTo>
                    <a:lnTo>
                      <a:pt x="40" y="32"/>
                    </a:lnTo>
                    <a:lnTo>
                      <a:pt x="8" y="32"/>
                    </a:lnTo>
                    <a:lnTo>
                      <a:pt x="0" y="32"/>
                    </a:lnTo>
                    <a:lnTo>
                      <a:pt x="0" y="40"/>
                    </a:lnTo>
                    <a:lnTo>
                      <a:pt x="8" y="40"/>
                    </a:lnTo>
                    <a:lnTo>
                      <a:pt x="16" y="56"/>
                    </a:lnTo>
                    <a:lnTo>
                      <a:pt x="8" y="56"/>
                    </a:lnTo>
                    <a:lnTo>
                      <a:pt x="16" y="64"/>
                    </a:lnTo>
                    <a:lnTo>
                      <a:pt x="16" y="72"/>
                    </a:lnTo>
                    <a:lnTo>
                      <a:pt x="24" y="72"/>
                    </a:lnTo>
                    <a:lnTo>
                      <a:pt x="16" y="80"/>
                    </a:lnTo>
                    <a:lnTo>
                      <a:pt x="32" y="80"/>
                    </a:lnTo>
                    <a:lnTo>
                      <a:pt x="24" y="80"/>
                    </a:lnTo>
                    <a:lnTo>
                      <a:pt x="48" y="88"/>
                    </a:lnTo>
                    <a:lnTo>
                      <a:pt x="56" y="88"/>
                    </a:lnTo>
                    <a:lnTo>
                      <a:pt x="64" y="80"/>
                    </a:lnTo>
                    <a:lnTo>
                      <a:pt x="72" y="80"/>
                    </a:lnTo>
                    <a:lnTo>
                      <a:pt x="88" y="96"/>
                    </a:lnTo>
                    <a:lnTo>
                      <a:pt x="96" y="88"/>
                    </a:lnTo>
                    <a:lnTo>
                      <a:pt x="112" y="80"/>
                    </a:lnTo>
                    <a:lnTo>
                      <a:pt x="120" y="88"/>
                    </a:lnTo>
                    <a:lnTo>
                      <a:pt x="128" y="80"/>
                    </a:lnTo>
                    <a:lnTo>
                      <a:pt x="128" y="96"/>
                    </a:lnTo>
                    <a:lnTo>
                      <a:pt x="136" y="88"/>
                    </a:lnTo>
                    <a:lnTo>
                      <a:pt x="136" y="80"/>
                    </a:lnTo>
                    <a:lnTo>
                      <a:pt x="160" y="80"/>
                    </a:lnTo>
                    <a:lnTo>
                      <a:pt x="168" y="80"/>
                    </a:lnTo>
                    <a:lnTo>
                      <a:pt x="184" y="80"/>
                    </a:lnTo>
                    <a:lnTo>
                      <a:pt x="208" y="72"/>
                    </a:lnTo>
                    <a:lnTo>
                      <a:pt x="216" y="72"/>
                    </a:lnTo>
                    <a:lnTo>
                      <a:pt x="240" y="72"/>
                    </a:lnTo>
                    <a:lnTo>
                      <a:pt x="224" y="40"/>
                    </a:lnTo>
                    <a:lnTo>
                      <a:pt x="232" y="32"/>
                    </a:lnTo>
                    <a:lnTo>
                      <a:pt x="216" y="32"/>
                    </a:lnTo>
                    <a:lnTo>
                      <a:pt x="208" y="16"/>
                    </a:lnTo>
                    <a:close/>
                  </a:path>
                </a:pathLst>
              </a:custGeom>
              <a:noFill/>
              <a:ln w="1270">
                <a:solidFill>
                  <a:schemeClr val="accent4"/>
                </a:solidFill>
                <a:round/>
                <a:headEnd/>
                <a:tailEnd/>
              </a:ln>
            </p:spPr>
            <p:txBody>
              <a:bodyPr/>
              <a:lstStyle/>
              <a:p>
                <a:endParaRPr lang="en-US" sz="1682"/>
              </a:p>
            </p:txBody>
          </p:sp>
          <p:sp>
            <p:nvSpPr>
              <p:cNvPr id="58" name="Freeform 67"/>
              <p:cNvSpPr>
                <a:spLocks/>
              </p:cNvSpPr>
              <p:nvPr/>
            </p:nvSpPr>
            <p:spPr bwMode="auto">
              <a:xfrm>
                <a:off x="7384823" y="4585863"/>
                <a:ext cx="91764" cy="104136"/>
              </a:xfrm>
              <a:custGeom>
                <a:avLst/>
                <a:gdLst>
                  <a:gd name="T0" fmla="*/ 111 w 80"/>
                  <a:gd name="T1" fmla="*/ 0 h 80"/>
                  <a:gd name="T2" fmla="*/ 78 w 80"/>
                  <a:gd name="T3" fmla="*/ 11 h 80"/>
                  <a:gd name="T4" fmla="*/ 56 w 80"/>
                  <a:gd name="T5" fmla="*/ 11 h 80"/>
                  <a:gd name="T6" fmla="*/ 44 w 80"/>
                  <a:gd name="T7" fmla="*/ 11 h 80"/>
                  <a:gd name="T8" fmla="*/ 11 w 80"/>
                  <a:gd name="T9" fmla="*/ 11 h 80"/>
                  <a:gd name="T10" fmla="*/ 11 w 80"/>
                  <a:gd name="T11" fmla="*/ 22 h 80"/>
                  <a:gd name="T12" fmla="*/ 0 w 80"/>
                  <a:gd name="T13" fmla="*/ 34 h 80"/>
                  <a:gd name="T14" fmla="*/ 0 w 80"/>
                  <a:gd name="T15" fmla="*/ 67 h 80"/>
                  <a:gd name="T16" fmla="*/ 11 w 80"/>
                  <a:gd name="T17" fmla="*/ 67 h 80"/>
                  <a:gd name="T18" fmla="*/ 0 w 80"/>
                  <a:gd name="T19" fmla="*/ 90 h 80"/>
                  <a:gd name="T20" fmla="*/ 0 w 80"/>
                  <a:gd name="T21" fmla="*/ 101 h 80"/>
                  <a:gd name="T22" fmla="*/ 11 w 80"/>
                  <a:gd name="T23" fmla="*/ 112 h 80"/>
                  <a:gd name="T24" fmla="*/ 56 w 80"/>
                  <a:gd name="T25" fmla="*/ 90 h 80"/>
                  <a:gd name="T26" fmla="*/ 89 w 80"/>
                  <a:gd name="T27" fmla="*/ 67 h 80"/>
                  <a:gd name="T28" fmla="*/ 89 w 80"/>
                  <a:gd name="T29" fmla="*/ 22 h 80"/>
                  <a:gd name="T30" fmla="*/ 111 w 80"/>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80"/>
                  <a:gd name="T50" fmla="*/ 80 w 80"/>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80">
                    <a:moveTo>
                      <a:pt x="80" y="0"/>
                    </a:moveTo>
                    <a:lnTo>
                      <a:pt x="56" y="8"/>
                    </a:lnTo>
                    <a:lnTo>
                      <a:pt x="40" y="8"/>
                    </a:lnTo>
                    <a:lnTo>
                      <a:pt x="32" y="8"/>
                    </a:lnTo>
                    <a:lnTo>
                      <a:pt x="8" y="8"/>
                    </a:lnTo>
                    <a:lnTo>
                      <a:pt x="8" y="16"/>
                    </a:lnTo>
                    <a:lnTo>
                      <a:pt x="0" y="24"/>
                    </a:lnTo>
                    <a:lnTo>
                      <a:pt x="0" y="48"/>
                    </a:lnTo>
                    <a:lnTo>
                      <a:pt x="8" y="48"/>
                    </a:lnTo>
                    <a:lnTo>
                      <a:pt x="0" y="64"/>
                    </a:lnTo>
                    <a:lnTo>
                      <a:pt x="0" y="72"/>
                    </a:lnTo>
                    <a:lnTo>
                      <a:pt x="8" y="80"/>
                    </a:lnTo>
                    <a:lnTo>
                      <a:pt x="40" y="64"/>
                    </a:lnTo>
                    <a:lnTo>
                      <a:pt x="64" y="48"/>
                    </a:lnTo>
                    <a:lnTo>
                      <a:pt x="64" y="16"/>
                    </a:lnTo>
                    <a:lnTo>
                      <a:pt x="80" y="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59" name="Freeform 68"/>
              <p:cNvSpPr>
                <a:spLocks/>
              </p:cNvSpPr>
              <p:nvPr/>
            </p:nvSpPr>
            <p:spPr bwMode="auto">
              <a:xfrm>
                <a:off x="7375729" y="4668614"/>
                <a:ext cx="63656" cy="72523"/>
              </a:xfrm>
              <a:custGeom>
                <a:avLst/>
                <a:gdLst>
                  <a:gd name="T0" fmla="*/ 11 w 56"/>
                  <a:gd name="T1" fmla="*/ 11 h 56"/>
                  <a:gd name="T2" fmla="*/ 22 w 56"/>
                  <a:gd name="T3" fmla="*/ 22 h 56"/>
                  <a:gd name="T4" fmla="*/ 66 w 56"/>
                  <a:gd name="T5" fmla="*/ 0 h 56"/>
                  <a:gd name="T6" fmla="*/ 77 w 56"/>
                  <a:gd name="T7" fmla="*/ 22 h 56"/>
                  <a:gd name="T8" fmla="*/ 33 w 56"/>
                  <a:gd name="T9" fmla="*/ 33 h 56"/>
                  <a:gd name="T10" fmla="*/ 55 w 56"/>
                  <a:gd name="T11" fmla="*/ 56 h 56"/>
                  <a:gd name="T12" fmla="*/ 44 w 56"/>
                  <a:gd name="T13" fmla="*/ 67 h 56"/>
                  <a:gd name="T14" fmla="*/ 33 w 56"/>
                  <a:gd name="T15" fmla="*/ 67 h 56"/>
                  <a:gd name="T16" fmla="*/ 22 w 56"/>
                  <a:gd name="T17" fmla="*/ 78 h 56"/>
                  <a:gd name="T18" fmla="*/ 0 w 56"/>
                  <a:gd name="T19" fmla="*/ 78 h 56"/>
                  <a:gd name="T20" fmla="*/ 11 w 56"/>
                  <a:gd name="T21" fmla="*/ 45 h 56"/>
                  <a:gd name="T22" fmla="*/ 0 w 56"/>
                  <a:gd name="T23" fmla="*/ 22 h 56"/>
                  <a:gd name="T24" fmla="*/ 11 w 56"/>
                  <a:gd name="T25" fmla="*/ 11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56"/>
                  <a:gd name="T41" fmla="*/ 56 w 56"/>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56">
                    <a:moveTo>
                      <a:pt x="8" y="8"/>
                    </a:moveTo>
                    <a:lnTo>
                      <a:pt x="16" y="16"/>
                    </a:lnTo>
                    <a:lnTo>
                      <a:pt x="48" y="0"/>
                    </a:lnTo>
                    <a:lnTo>
                      <a:pt x="56" y="16"/>
                    </a:lnTo>
                    <a:lnTo>
                      <a:pt x="24" y="24"/>
                    </a:lnTo>
                    <a:lnTo>
                      <a:pt x="40" y="40"/>
                    </a:lnTo>
                    <a:lnTo>
                      <a:pt x="32" y="48"/>
                    </a:lnTo>
                    <a:lnTo>
                      <a:pt x="24" y="48"/>
                    </a:lnTo>
                    <a:lnTo>
                      <a:pt x="16" y="56"/>
                    </a:lnTo>
                    <a:lnTo>
                      <a:pt x="0" y="56"/>
                    </a:lnTo>
                    <a:lnTo>
                      <a:pt x="8" y="32"/>
                    </a:lnTo>
                    <a:lnTo>
                      <a:pt x="0" y="16"/>
                    </a:lnTo>
                    <a:lnTo>
                      <a:pt x="8" y="8"/>
                    </a:lnTo>
                    <a:close/>
                  </a:path>
                </a:pathLst>
              </a:custGeom>
              <a:noFill/>
              <a:ln w="1270">
                <a:solidFill>
                  <a:schemeClr val="accent4"/>
                </a:solidFill>
                <a:round/>
                <a:headEnd/>
                <a:tailEnd/>
              </a:ln>
            </p:spPr>
            <p:txBody>
              <a:bodyPr/>
              <a:lstStyle/>
              <a:p>
                <a:endParaRPr lang="en-US" sz="1682"/>
              </a:p>
            </p:txBody>
          </p:sp>
          <p:sp>
            <p:nvSpPr>
              <p:cNvPr id="60" name="Freeform 69"/>
              <p:cNvSpPr>
                <a:spLocks/>
              </p:cNvSpPr>
              <p:nvPr/>
            </p:nvSpPr>
            <p:spPr bwMode="auto">
              <a:xfrm>
                <a:off x="7430292" y="4585863"/>
                <a:ext cx="147154" cy="166431"/>
              </a:xfrm>
              <a:custGeom>
                <a:avLst/>
                <a:gdLst>
                  <a:gd name="T0" fmla="*/ 100 w 128"/>
                  <a:gd name="T1" fmla="*/ 0 h 128"/>
                  <a:gd name="T2" fmla="*/ 122 w 128"/>
                  <a:gd name="T3" fmla="*/ 45 h 128"/>
                  <a:gd name="T4" fmla="*/ 111 w 128"/>
                  <a:gd name="T5" fmla="*/ 67 h 128"/>
                  <a:gd name="T6" fmla="*/ 122 w 128"/>
                  <a:gd name="T7" fmla="*/ 90 h 128"/>
                  <a:gd name="T8" fmla="*/ 156 w 128"/>
                  <a:gd name="T9" fmla="*/ 101 h 128"/>
                  <a:gd name="T10" fmla="*/ 156 w 128"/>
                  <a:gd name="T11" fmla="*/ 134 h 128"/>
                  <a:gd name="T12" fmla="*/ 178 w 128"/>
                  <a:gd name="T13" fmla="*/ 157 h 128"/>
                  <a:gd name="T14" fmla="*/ 156 w 128"/>
                  <a:gd name="T15" fmla="*/ 157 h 128"/>
                  <a:gd name="T16" fmla="*/ 145 w 128"/>
                  <a:gd name="T17" fmla="*/ 179 h 128"/>
                  <a:gd name="T18" fmla="*/ 122 w 128"/>
                  <a:gd name="T19" fmla="*/ 168 h 128"/>
                  <a:gd name="T20" fmla="*/ 111 w 128"/>
                  <a:gd name="T21" fmla="*/ 179 h 128"/>
                  <a:gd name="T22" fmla="*/ 89 w 128"/>
                  <a:gd name="T23" fmla="*/ 168 h 128"/>
                  <a:gd name="T24" fmla="*/ 89 w 128"/>
                  <a:gd name="T25" fmla="*/ 145 h 128"/>
                  <a:gd name="T26" fmla="*/ 78 w 128"/>
                  <a:gd name="T27" fmla="*/ 145 h 128"/>
                  <a:gd name="T28" fmla="*/ 33 w 128"/>
                  <a:gd name="T29" fmla="*/ 123 h 128"/>
                  <a:gd name="T30" fmla="*/ 11 w 128"/>
                  <a:gd name="T31" fmla="*/ 112 h 128"/>
                  <a:gd name="T32" fmla="*/ 0 w 128"/>
                  <a:gd name="T33" fmla="*/ 90 h 128"/>
                  <a:gd name="T34" fmla="*/ 33 w 128"/>
                  <a:gd name="T35" fmla="*/ 67 h 128"/>
                  <a:gd name="T36" fmla="*/ 33 w 128"/>
                  <a:gd name="T37" fmla="*/ 22 h 128"/>
                  <a:gd name="T38" fmla="*/ 56 w 128"/>
                  <a:gd name="T39" fmla="*/ 0 h 128"/>
                  <a:gd name="T40" fmla="*/ 67 w 128"/>
                  <a:gd name="T41" fmla="*/ 0 h 128"/>
                  <a:gd name="T42" fmla="*/ 100 w 128"/>
                  <a:gd name="T43" fmla="*/ 0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128"/>
                  <a:gd name="T68" fmla="*/ 128 w 128"/>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128">
                    <a:moveTo>
                      <a:pt x="72" y="0"/>
                    </a:moveTo>
                    <a:lnTo>
                      <a:pt x="88" y="32"/>
                    </a:lnTo>
                    <a:lnTo>
                      <a:pt x="80" y="48"/>
                    </a:lnTo>
                    <a:lnTo>
                      <a:pt x="88" y="64"/>
                    </a:lnTo>
                    <a:lnTo>
                      <a:pt x="112" y="72"/>
                    </a:lnTo>
                    <a:lnTo>
                      <a:pt x="112" y="96"/>
                    </a:lnTo>
                    <a:lnTo>
                      <a:pt x="128" y="112"/>
                    </a:lnTo>
                    <a:lnTo>
                      <a:pt x="112" y="112"/>
                    </a:lnTo>
                    <a:lnTo>
                      <a:pt x="104" y="128"/>
                    </a:lnTo>
                    <a:lnTo>
                      <a:pt x="88" y="120"/>
                    </a:lnTo>
                    <a:lnTo>
                      <a:pt x="80" y="128"/>
                    </a:lnTo>
                    <a:lnTo>
                      <a:pt x="64" y="120"/>
                    </a:lnTo>
                    <a:lnTo>
                      <a:pt x="64" y="104"/>
                    </a:lnTo>
                    <a:lnTo>
                      <a:pt x="56" y="104"/>
                    </a:lnTo>
                    <a:lnTo>
                      <a:pt x="24" y="88"/>
                    </a:lnTo>
                    <a:lnTo>
                      <a:pt x="8" y="80"/>
                    </a:lnTo>
                    <a:lnTo>
                      <a:pt x="0" y="64"/>
                    </a:lnTo>
                    <a:lnTo>
                      <a:pt x="24" y="48"/>
                    </a:lnTo>
                    <a:lnTo>
                      <a:pt x="24" y="16"/>
                    </a:lnTo>
                    <a:lnTo>
                      <a:pt x="40" y="0"/>
                    </a:lnTo>
                    <a:lnTo>
                      <a:pt x="48" y="0"/>
                    </a:lnTo>
                    <a:lnTo>
                      <a:pt x="72" y="0"/>
                    </a:lnTo>
                    <a:close/>
                  </a:path>
                </a:pathLst>
              </a:custGeom>
              <a:noFill/>
              <a:ln w="1270">
                <a:solidFill>
                  <a:schemeClr val="accent4"/>
                </a:solidFill>
                <a:round/>
                <a:headEnd/>
                <a:tailEnd/>
              </a:ln>
            </p:spPr>
            <p:txBody>
              <a:bodyPr/>
              <a:lstStyle/>
              <a:p>
                <a:endParaRPr lang="en-US" sz="1682"/>
              </a:p>
            </p:txBody>
          </p:sp>
          <p:sp>
            <p:nvSpPr>
              <p:cNvPr id="61" name="Freeform 70"/>
              <p:cNvSpPr>
                <a:spLocks/>
              </p:cNvSpPr>
              <p:nvPr/>
            </p:nvSpPr>
            <p:spPr bwMode="auto">
              <a:xfrm>
                <a:off x="7375729" y="4648158"/>
                <a:ext cx="18188" cy="20455"/>
              </a:xfrm>
              <a:custGeom>
                <a:avLst/>
                <a:gdLst>
                  <a:gd name="T0" fmla="*/ 11 w 16"/>
                  <a:gd name="T1" fmla="*/ 0 h 16"/>
                  <a:gd name="T2" fmla="*/ 22 w 16"/>
                  <a:gd name="T3" fmla="*/ 0 h 16"/>
                  <a:gd name="T4" fmla="*/ 11 w 16"/>
                  <a:gd name="T5" fmla="*/ 22 h 16"/>
                  <a:gd name="T6" fmla="*/ 0 w 16"/>
                  <a:gd name="T7" fmla="*/ 22 h 16"/>
                  <a:gd name="T8" fmla="*/ 11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8" y="0"/>
                    </a:moveTo>
                    <a:lnTo>
                      <a:pt x="16" y="0"/>
                    </a:lnTo>
                    <a:lnTo>
                      <a:pt x="8" y="16"/>
                    </a:lnTo>
                    <a:lnTo>
                      <a:pt x="0" y="16"/>
                    </a:lnTo>
                    <a:lnTo>
                      <a:pt x="8" y="0"/>
                    </a:lnTo>
                    <a:close/>
                  </a:path>
                </a:pathLst>
              </a:custGeom>
              <a:noFill/>
              <a:ln w="1270">
                <a:solidFill>
                  <a:schemeClr val="accent4"/>
                </a:solidFill>
                <a:round/>
                <a:headEnd/>
                <a:tailEnd/>
              </a:ln>
            </p:spPr>
            <p:txBody>
              <a:bodyPr/>
              <a:lstStyle/>
              <a:p>
                <a:endParaRPr lang="en-US" sz="1682"/>
              </a:p>
            </p:txBody>
          </p:sp>
          <p:sp>
            <p:nvSpPr>
              <p:cNvPr id="62" name="Freeform 71"/>
              <p:cNvSpPr>
                <a:spLocks/>
              </p:cNvSpPr>
              <p:nvPr/>
            </p:nvSpPr>
            <p:spPr bwMode="auto">
              <a:xfrm>
                <a:off x="7365809" y="4668614"/>
                <a:ext cx="19014" cy="72523"/>
              </a:xfrm>
              <a:custGeom>
                <a:avLst/>
                <a:gdLst>
                  <a:gd name="T0" fmla="*/ 23 w 16"/>
                  <a:gd name="T1" fmla="*/ 11 h 56"/>
                  <a:gd name="T2" fmla="*/ 12 w 16"/>
                  <a:gd name="T3" fmla="*/ 22 h 56"/>
                  <a:gd name="T4" fmla="*/ 23 w 16"/>
                  <a:gd name="T5" fmla="*/ 45 h 56"/>
                  <a:gd name="T6" fmla="*/ 12 w 16"/>
                  <a:gd name="T7" fmla="*/ 78 h 56"/>
                  <a:gd name="T8" fmla="*/ 0 w 16"/>
                  <a:gd name="T9" fmla="*/ 45 h 56"/>
                  <a:gd name="T10" fmla="*/ 0 w 16"/>
                  <a:gd name="T11" fmla="*/ 33 h 56"/>
                  <a:gd name="T12" fmla="*/ 12 w 16"/>
                  <a:gd name="T13" fmla="*/ 0 h 56"/>
                  <a:gd name="T14" fmla="*/ 23 w 16"/>
                  <a:gd name="T15" fmla="*/ 0 h 56"/>
                  <a:gd name="T16" fmla="*/ 23 w 16"/>
                  <a:gd name="T17" fmla="*/ 11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6"/>
                  <a:gd name="T29" fmla="*/ 16 w 1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6">
                    <a:moveTo>
                      <a:pt x="16" y="8"/>
                    </a:moveTo>
                    <a:lnTo>
                      <a:pt x="8" y="16"/>
                    </a:lnTo>
                    <a:lnTo>
                      <a:pt x="16" y="32"/>
                    </a:lnTo>
                    <a:lnTo>
                      <a:pt x="8" y="56"/>
                    </a:lnTo>
                    <a:lnTo>
                      <a:pt x="0" y="32"/>
                    </a:lnTo>
                    <a:lnTo>
                      <a:pt x="0" y="24"/>
                    </a:lnTo>
                    <a:lnTo>
                      <a:pt x="8" y="0"/>
                    </a:lnTo>
                    <a:lnTo>
                      <a:pt x="16" y="0"/>
                    </a:lnTo>
                    <a:lnTo>
                      <a:pt x="16" y="8"/>
                    </a:lnTo>
                    <a:close/>
                  </a:path>
                </a:pathLst>
              </a:custGeom>
              <a:noFill/>
              <a:ln w="1270">
                <a:solidFill>
                  <a:schemeClr val="accent4"/>
                </a:solidFill>
                <a:round/>
                <a:headEnd/>
                <a:tailEnd/>
              </a:ln>
            </p:spPr>
            <p:txBody>
              <a:bodyPr/>
              <a:lstStyle/>
              <a:p>
                <a:endParaRPr lang="en-US" sz="1682"/>
              </a:p>
            </p:txBody>
          </p:sp>
          <p:sp>
            <p:nvSpPr>
              <p:cNvPr id="63" name="Freeform 72"/>
              <p:cNvSpPr>
                <a:spLocks/>
              </p:cNvSpPr>
              <p:nvPr/>
            </p:nvSpPr>
            <p:spPr bwMode="auto">
              <a:xfrm>
                <a:off x="7228576" y="4700226"/>
                <a:ext cx="165341" cy="185956"/>
              </a:xfrm>
              <a:custGeom>
                <a:avLst/>
                <a:gdLst>
                  <a:gd name="T0" fmla="*/ 167 w 144"/>
                  <a:gd name="T1" fmla="*/ 11 h 144"/>
                  <a:gd name="T2" fmla="*/ 144 w 144"/>
                  <a:gd name="T3" fmla="*/ 11 h 144"/>
                  <a:gd name="T4" fmla="*/ 133 w 144"/>
                  <a:gd name="T5" fmla="*/ 11 h 144"/>
                  <a:gd name="T6" fmla="*/ 122 w 144"/>
                  <a:gd name="T7" fmla="*/ 11 h 144"/>
                  <a:gd name="T8" fmla="*/ 122 w 144"/>
                  <a:gd name="T9" fmla="*/ 0 h 144"/>
                  <a:gd name="T10" fmla="*/ 111 w 144"/>
                  <a:gd name="T11" fmla="*/ 0 h 144"/>
                  <a:gd name="T12" fmla="*/ 78 w 144"/>
                  <a:gd name="T13" fmla="*/ 11 h 144"/>
                  <a:gd name="T14" fmla="*/ 33 w 144"/>
                  <a:gd name="T15" fmla="*/ 0 h 144"/>
                  <a:gd name="T16" fmla="*/ 0 w 144"/>
                  <a:gd name="T17" fmla="*/ 0 h 144"/>
                  <a:gd name="T18" fmla="*/ 0 w 144"/>
                  <a:gd name="T19" fmla="*/ 33 h 144"/>
                  <a:gd name="T20" fmla="*/ 0 w 144"/>
                  <a:gd name="T21" fmla="*/ 67 h 144"/>
                  <a:gd name="T22" fmla="*/ 11 w 144"/>
                  <a:gd name="T23" fmla="*/ 200 h 144"/>
                  <a:gd name="T24" fmla="*/ 156 w 144"/>
                  <a:gd name="T25" fmla="*/ 200 h 144"/>
                  <a:gd name="T26" fmla="*/ 178 w 144"/>
                  <a:gd name="T27" fmla="*/ 200 h 144"/>
                  <a:gd name="T28" fmla="*/ 200 w 144"/>
                  <a:gd name="T29" fmla="*/ 178 h 144"/>
                  <a:gd name="T30" fmla="*/ 200 w 144"/>
                  <a:gd name="T31" fmla="*/ 156 h 144"/>
                  <a:gd name="T32" fmla="*/ 144 w 144"/>
                  <a:gd name="T33" fmla="*/ 56 h 144"/>
                  <a:gd name="T34" fmla="*/ 133 w 144"/>
                  <a:gd name="T35" fmla="*/ 33 h 144"/>
                  <a:gd name="T36" fmla="*/ 156 w 144"/>
                  <a:gd name="T37" fmla="*/ 67 h 144"/>
                  <a:gd name="T38" fmla="*/ 167 w 144"/>
                  <a:gd name="T39" fmla="*/ 78 h 144"/>
                  <a:gd name="T40" fmla="*/ 178 w 144"/>
                  <a:gd name="T41" fmla="*/ 44 h 144"/>
                  <a:gd name="T42" fmla="*/ 167 w 144"/>
                  <a:gd name="T43" fmla="*/ 11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44"/>
                  <a:gd name="T68" fmla="*/ 144 w 144"/>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44">
                    <a:moveTo>
                      <a:pt x="120" y="8"/>
                    </a:moveTo>
                    <a:lnTo>
                      <a:pt x="104" y="8"/>
                    </a:lnTo>
                    <a:lnTo>
                      <a:pt x="96" y="8"/>
                    </a:lnTo>
                    <a:lnTo>
                      <a:pt x="88" y="8"/>
                    </a:lnTo>
                    <a:lnTo>
                      <a:pt x="88" y="0"/>
                    </a:lnTo>
                    <a:lnTo>
                      <a:pt x="80" y="0"/>
                    </a:lnTo>
                    <a:lnTo>
                      <a:pt x="56" y="8"/>
                    </a:lnTo>
                    <a:lnTo>
                      <a:pt x="24" y="0"/>
                    </a:lnTo>
                    <a:lnTo>
                      <a:pt x="0" y="0"/>
                    </a:lnTo>
                    <a:lnTo>
                      <a:pt x="0" y="24"/>
                    </a:lnTo>
                    <a:lnTo>
                      <a:pt x="0" y="48"/>
                    </a:lnTo>
                    <a:lnTo>
                      <a:pt x="8" y="144"/>
                    </a:lnTo>
                    <a:lnTo>
                      <a:pt x="112" y="144"/>
                    </a:lnTo>
                    <a:lnTo>
                      <a:pt x="128" y="144"/>
                    </a:lnTo>
                    <a:lnTo>
                      <a:pt x="144" y="128"/>
                    </a:lnTo>
                    <a:lnTo>
                      <a:pt x="144" y="112"/>
                    </a:lnTo>
                    <a:lnTo>
                      <a:pt x="104" y="40"/>
                    </a:lnTo>
                    <a:lnTo>
                      <a:pt x="96" y="24"/>
                    </a:lnTo>
                    <a:lnTo>
                      <a:pt x="112" y="48"/>
                    </a:lnTo>
                    <a:lnTo>
                      <a:pt x="120" y="56"/>
                    </a:lnTo>
                    <a:lnTo>
                      <a:pt x="128" y="32"/>
                    </a:lnTo>
                    <a:lnTo>
                      <a:pt x="120" y="8"/>
                    </a:lnTo>
                    <a:close/>
                  </a:path>
                </a:pathLst>
              </a:custGeom>
              <a:noFill/>
              <a:ln w="1270">
                <a:solidFill>
                  <a:schemeClr val="accent4"/>
                </a:solidFill>
                <a:round/>
                <a:headEnd/>
                <a:tailEnd/>
              </a:ln>
            </p:spPr>
            <p:txBody>
              <a:bodyPr/>
              <a:lstStyle/>
              <a:p>
                <a:endParaRPr lang="en-US" sz="1682"/>
              </a:p>
            </p:txBody>
          </p:sp>
          <p:sp>
            <p:nvSpPr>
              <p:cNvPr id="64" name="Freeform 73"/>
              <p:cNvSpPr>
                <a:spLocks/>
              </p:cNvSpPr>
              <p:nvPr/>
            </p:nvSpPr>
            <p:spPr bwMode="auto">
              <a:xfrm>
                <a:off x="7311246" y="5238570"/>
                <a:ext cx="82671" cy="103206"/>
              </a:xfrm>
              <a:custGeom>
                <a:avLst/>
                <a:gdLst>
                  <a:gd name="T0" fmla="*/ 78 w 72"/>
                  <a:gd name="T1" fmla="*/ 0 h 80"/>
                  <a:gd name="T2" fmla="*/ 44 w 72"/>
                  <a:gd name="T3" fmla="*/ 11 h 80"/>
                  <a:gd name="T4" fmla="*/ 22 w 72"/>
                  <a:gd name="T5" fmla="*/ 11 h 80"/>
                  <a:gd name="T6" fmla="*/ 22 w 72"/>
                  <a:gd name="T7" fmla="*/ 33 h 80"/>
                  <a:gd name="T8" fmla="*/ 33 w 72"/>
                  <a:gd name="T9" fmla="*/ 44 h 80"/>
                  <a:gd name="T10" fmla="*/ 22 w 72"/>
                  <a:gd name="T11" fmla="*/ 56 h 80"/>
                  <a:gd name="T12" fmla="*/ 11 w 72"/>
                  <a:gd name="T13" fmla="*/ 78 h 80"/>
                  <a:gd name="T14" fmla="*/ 0 w 72"/>
                  <a:gd name="T15" fmla="*/ 111 h 80"/>
                  <a:gd name="T16" fmla="*/ 11 w 72"/>
                  <a:gd name="T17" fmla="*/ 111 h 80"/>
                  <a:gd name="T18" fmla="*/ 44 w 72"/>
                  <a:gd name="T19" fmla="*/ 111 h 80"/>
                  <a:gd name="T20" fmla="*/ 78 w 72"/>
                  <a:gd name="T21" fmla="*/ 111 h 80"/>
                  <a:gd name="T22" fmla="*/ 78 w 72"/>
                  <a:gd name="T23" fmla="*/ 78 h 80"/>
                  <a:gd name="T24" fmla="*/ 100 w 72"/>
                  <a:gd name="T25" fmla="*/ 44 h 80"/>
                  <a:gd name="T26" fmla="*/ 89 w 72"/>
                  <a:gd name="T27" fmla="*/ 0 h 80"/>
                  <a:gd name="T28" fmla="*/ 78 w 72"/>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80"/>
                  <a:gd name="T47" fmla="*/ 72 w 7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80">
                    <a:moveTo>
                      <a:pt x="56" y="0"/>
                    </a:moveTo>
                    <a:lnTo>
                      <a:pt x="32" y="8"/>
                    </a:lnTo>
                    <a:lnTo>
                      <a:pt x="16" y="8"/>
                    </a:lnTo>
                    <a:lnTo>
                      <a:pt x="16" y="24"/>
                    </a:lnTo>
                    <a:lnTo>
                      <a:pt x="24" y="32"/>
                    </a:lnTo>
                    <a:lnTo>
                      <a:pt x="16" y="40"/>
                    </a:lnTo>
                    <a:lnTo>
                      <a:pt x="8" y="56"/>
                    </a:lnTo>
                    <a:lnTo>
                      <a:pt x="0" y="80"/>
                    </a:lnTo>
                    <a:lnTo>
                      <a:pt x="8" y="80"/>
                    </a:lnTo>
                    <a:lnTo>
                      <a:pt x="32" y="80"/>
                    </a:lnTo>
                    <a:lnTo>
                      <a:pt x="56" y="80"/>
                    </a:lnTo>
                    <a:lnTo>
                      <a:pt x="56" y="56"/>
                    </a:lnTo>
                    <a:lnTo>
                      <a:pt x="72" y="32"/>
                    </a:lnTo>
                    <a:lnTo>
                      <a:pt x="64" y="0"/>
                    </a:lnTo>
                    <a:lnTo>
                      <a:pt x="56" y="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65" name="Freeform 74"/>
              <p:cNvSpPr>
                <a:spLocks/>
              </p:cNvSpPr>
              <p:nvPr/>
            </p:nvSpPr>
            <p:spPr bwMode="auto">
              <a:xfrm>
                <a:off x="7375729" y="5228342"/>
                <a:ext cx="119046" cy="185956"/>
              </a:xfrm>
              <a:custGeom>
                <a:avLst/>
                <a:gdLst>
                  <a:gd name="T0" fmla="*/ 78 w 104"/>
                  <a:gd name="T1" fmla="*/ 178 h 144"/>
                  <a:gd name="T2" fmla="*/ 66 w 104"/>
                  <a:gd name="T3" fmla="*/ 156 h 144"/>
                  <a:gd name="T4" fmla="*/ 11 w 104"/>
                  <a:gd name="T5" fmla="*/ 122 h 144"/>
                  <a:gd name="T6" fmla="*/ 0 w 104"/>
                  <a:gd name="T7" fmla="*/ 122 h 144"/>
                  <a:gd name="T8" fmla="*/ 0 w 104"/>
                  <a:gd name="T9" fmla="*/ 89 h 144"/>
                  <a:gd name="T10" fmla="*/ 22 w 104"/>
                  <a:gd name="T11" fmla="*/ 56 h 144"/>
                  <a:gd name="T12" fmla="*/ 11 w 104"/>
                  <a:gd name="T13" fmla="*/ 11 h 144"/>
                  <a:gd name="T14" fmla="*/ 0 w 104"/>
                  <a:gd name="T15" fmla="*/ 11 h 144"/>
                  <a:gd name="T16" fmla="*/ 11 w 104"/>
                  <a:gd name="T17" fmla="*/ 0 h 144"/>
                  <a:gd name="T18" fmla="*/ 33 w 104"/>
                  <a:gd name="T19" fmla="*/ 0 h 144"/>
                  <a:gd name="T20" fmla="*/ 55 w 104"/>
                  <a:gd name="T21" fmla="*/ 0 h 144"/>
                  <a:gd name="T22" fmla="*/ 78 w 104"/>
                  <a:gd name="T23" fmla="*/ 22 h 144"/>
                  <a:gd name="T24" fmla="*/ 100 w 104"/>
                  <a:gd name="T25" fmla="*/ 22 h 144"/>
                  <a:gd name="T26" fmla="*/ 133 w 104"/>
                  <a:gd name="T27" fmla="*/ 11 h 144"/>
                  <a:gd name="T28" fmla="*/ 144 w 104"/>
                  <a:gd name="T29" fmla="*/ 11 h 144"/>
                  <a:gd name="T30" fmla="*/ 133 w 104"/>
                  <a:gd name="T31" fmla="*/ 44 h 144"/>
                  <a:gd name="T32" fmla="*/ 133 w 104"/>
                  <a:gd name="T33" fmla="*/ 111 h 144"/>
                  <a:gd name="T34" fmla="*/ 144 w 104"/>
                  <a:gd name="T35" fmla="*/ 133 h 144"/>
                  <a:gd name="T36" fmla="*/ 122 w 104"/>
                  <a:gd name="T37" fmla="*/ 156 h 144"/>
                  <a:gd name="T38" fmla="*/ 122 w 104"/>
                  <a:gd name="T39" fmla="*/ 144 h 144"/>
                  <a:gd name="T40" fmla="*/ 122 w 104"/>
                  <a:gd name="T41" fmla="*/ 167 h 144"/>
                  <a:gd name="T42" fmla="*/ 100 w 104"/>
                  <a:gd name="T43" fmla="*/ 200 h 144"/>
                  <a:gd name="T44" fmla="*/ 78 w 104"/>
                  <a:gd name="T45" fmla="*/ 178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44"/>
                  <a:gd name="T71" fmla="*/ 104 w 104"/>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44">
                    <a:moveTo>
                      <a:pt x="56" y="128"/>
                    </a:moveTo>
                    <a:lnTo>
                      <a:pt x="48" y="112"/>
                    </a:lnTo>
                    <a:lnTo>
                      <a:pt x="8" y="88"/>
                    </a:lnTo>
                    <a:lnTo>
                      <a:pt x="0" y="88"/>
                    </a:lnTo>
                    <a:lnTo>
                      <a:pt x="0" y="64"/>
                    </a:lnTo>
                    <a:lnTo>
                      <a:pt x="16" y="40"/>
                    </a:lnTo>
                    <a:lnTo>
                      <a:pt x="8" y="8"/>
                    </a:lnTo>
                    <a:lnTo>
                      <a:pt x="0" y="8"/>
                    </a:lnTo>
                    <a:lnTo>
                      <a:pt x="8" y="0"/>
                    </a:lnTo>
                    <a:lnTo>
                      <a:pt x="24" y="0"/>
                    </a:lnTo>
                    <a:lnTo>
                      <a:pt x="40" y="0"/>
                    </a:lnTo>
                    <a:lnTo>
                      <a:pt x="56" y="16"/>
                    </a:lnTo>
                    <a:lnTo>
                      <a:pt x="72" y="16"/>
                    </a:lnTo>
                    <a:lnTo>
                      <a:pt x="96" y="8"/>
                    </a:lnTo>
                    <a:lnTo>
                      <a:pt x="104" y="8"/>
                    </a:lnTo>
                    <a:lnTo>
                      <a:pt x="96" y="32"/>
                    </a:lnTo>
                    <a:lnTo>
                      <a:pt x="96" y="80"/>
                    </a:lnTo>
                    <a:lnTo>
                      <a:pt x="104" y="96"/>
                    </a:lnTo>
                    <a:lnTo>
                      <a:pt x="88" y="112"/>
                    </a:lnTo>
                    <a:lnTo>
                      <a:pt x="88" y="104"/>
                    </a:lnTo>
                    <a:lnTo>
                      <a:pt x="88" y="120"/>
                    </a:lnTo>
                    <a:lnTo>
                      <a:pt x="72" y="144"/>
                    </a:lnTo>
                    <a:lnTo>
                      <a:pt x="56" y="128"/>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66" name="Freeform 75"/>
              <p:cNvSpPr>
                <a:spLocks/>
              </p:cNvSpPr>
              <p:nvPr/>
            </p:nvSpPr>
            <p:spPr bwMode="auto">
              <a:xfrm>
                <a:off x="7311246" y="5341776"/>
                <a:ext cx="165341" cy="207341"/>
              </a:xfrm>
              <a:custGeom>
                <a:avLst/>
                <a:gdLst>
                  <a:gd name="T0" fmla="*/ 11 w 144"/>
                  <a:gd name="T1" fmla="*/ 0 h 160"/>
                  <a:gd name="T2" fmla="*/ 22 w 144"/>
                  <a:gd name="T3" fmla="*/ 11 h 160"/>
                  <a:gd name="T4" fmla="*/ 22 w 144"/>
                  <a:gd name="T5" fmla="*/ 22 h 160"/>
                  <a:gd name="T6" fmla="*/ 22 w 144"/>
                  <a:gd name="T7" fmla="*/ 45 h 160"/>
                  <a:gd name="T8" fmla="*/ 0 w 144"/>
                  <a:gd name="T9" fmla="*/ 67 h 160"/>
                  <a:gd name="T10" fmla="*/ 0 w 144"/>
                  <a:gd name="T11" fmla="*/ 112 h 160"/>
                  <a:gd name="T12" fmla="*/ 22 w 144"/>
                  <a:gd name="T13" fmla="*/ 145 h 160"/>
                  <a:gd name="T14" fmla="*/ 22 w 144"/>
                  <a:gd name="T15" fmla="*/ 156 h 160"/>
                  <a:gd name="T16" fmla="*/ 33 w 144"/>
                  <a:gd name="T17" fmla="*/ 156 h 160"/>
                  <a:gd name="T18" fmla="*/ 67 w 144"/>
                  <a:gd name="T19" fmla="*/ 178 h 160"/>
                  <a:gd name="T20" fmla="*/ 78 w 144"/>
                  <a:gd name="T21" fmla="*/ 178 h 160"/>
                  <a:gd name="T22" fmla="*/ 89 w 144"/>
                  <a:gd name="T23" fmla="*/ 190 h 160"/>
                  <a:gd name="T24" fmla="*/ 100 w 144"/>
                  <a:gd name="T25" fmla="*/ 223 h 160"/>
                  <a:gd name="T26" fmla="*/ 122 w 144"/>
                  <a:gd name="T27" fmla="*/ 223 h 160"/>
                  <a:gd name="T28" fmla="*/ 178 w 144"/>
                  <a:gd name="T29" fmla="*/ 212 h 160"/>
                  <a:gd name="T30" fmla="*/ 200 w 144"/>
                  <a:gd name="T31" fmla="*/ 201 h 160"/>
                  <a:gd name="T32" fmla="*/ 189 w 144"/>
                  <a:gd name="T33" fmla="*/ 190 h 160"/>
                  <a:gd name="T34" fmla="*/ 178 w 144"/>
                  <a:gd name="T35" fmla="*/ 167 h 160"/>
                  <a:gd name="T36" fmla="*/ 189 w 144"/>
                  <a:gd name="T37" fmla="*/ 123 h 160"/>
                  <a:gd name="T38" fmla="*/ 167 w 144"/>
                  <a:gd name="T39" fmla="*/ 100 h 160"/>
                  <a:gd name="T40" fmla="*/ 178 w 144"/>
                  <a:gd name="T41" fmla="*/ 78 h 160"/>
                  <a:gd name="T42" fmla="*/ 156 w 144"/>
                  <a:gd name="T43" fmla="*/ 56 h 160"/>
                  <a:gd name="T44" fmla="*/ 144 w 144"/>
                  <a:gd name="T45" fmla="*/ 33 h 160"/>
                  <a:gd name="T46" fmla="*/ 89 w 144"/>
                  <a:gd name="T47" fmla="*/ 0 h 160"/>
                  <a:gd name="T48" fmla="*/ 78 w 144"/>
                  <a:gd name="T49" fmla="*/ 0 h 160"/>
                  <a:gd name="T50" fmla="*/ 44 w 144"/>
                  <a:gd name="T51" fmla="*/ 0 h 160"/>
                  <a:gd name="T52" fmla="*/ 11 w 144"/>
                  <a:gd name="T53" fmla="*/ 0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60"/>
                  <a:gd name="T83" fmla="*/ 144 w 144"/>
                  <a:gd name="T84" fmla="*/ 160 h 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60">
                    <a:moveTo>
                      <a:pt x="8" y="0"/>
                    </a:moveTo>
                    <a:lnTo>
                      <a:pt x="16" y="8"/>
                    </a:lnTo>
                    <a:lnTo>
                      <a:pt x="16" y="16"/>
                    </a:lnTo>
                    <a:lnTo>
                      <a:pt x="16" y="32"/>
                    </a:lnTo>
                    <a:lnTo>
                      <a:pt x="0" y="48"/>
                    </a:lnTo>
                    <a:lnTo>
                      <a:pt x="0" y="80"/>
                    </a:lnTo>
                    <a:lnTo>
                      <a:pt x="16" y="104"/>
                    </a:lnTo>
                    <a:lnTo>
                      <a:pt x="16" y="112"/>
                    </a:lnTo>
                    <a:lnTo>
                      <a:pt x="24" y="112"/>
                    </a:lnTo>
                    <a:lnTo>
                      <a:pt x="48" y="128"/>
                    </a:lnTo>
                    <a:lnTo>
                      <a:pt x="56" y="128"/>
                    </a:lnTo>
                    <a:lnTo>
                      <a:pt x="64" y="136"/>
                    </a:lnTo>
                    <a:lnTo>
                      <a:pt x="72" y="160"/>
                    </a:lnTo>
                    <a:lnTo>
                      <a:pt x="88" y="160"/>
                    </a:lnTo>
                    <a:lnTo>
                      <a:pt x="128" y="152"/>
                    </a:lnTo>
                    <a:lnTo>
                      <a:pt x="144" y="144"/>
                    </a:lnTo>
                    <a:lnTo>
                      <a:pt x="136" y="136"/>
                    </a:lnTo>
                    <a:lnTo>
                      <a:pt x="128" y="120"/>
                    </a:lnTo>
                    <a:lnTo>
                      <a:pt x="136" y="88"/>
                    </a:lnTo>
                    <a:lnTo>
                      <a:pt x="120" y="72"/>
                    </a:lnTo>
                    <a:lnTo>
                      <a:pt x="128" y="56"/>
                    </a:lnTo>
                    <a:lnTo>
                      <a:pt x="112" y="40"/>
                    </a:lnTo>
                    <a:lnTo>
                      <a:pt x="104" y="24"/>
                    </a:lnTo>
                    <a:lnTo>
                      <a:pt x="64" y="0"/>
                    </a:lnTo>
                    <a:lnTo>
                      <a:pt x="56" y="0"/>
                    </a:lnTo>
                    <a:lnTo>
                      <a:pt x="32" y="0"/>
                    </a:lnTo>
                    <a:lnTo>
                      <a:pt x="8" y="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67" name="Freeform 76"/>
              <p:cNvSpPr>
                <a:spLocks/>
              </p:cNvSpPr>
              <p:nvPr/>
            </p:nvSpPr>
            <p:spPr bwMode="auto">
              <a:xfrm>
                <a:off x="7191374" y="5476594"/>
                <a:ext cx="184355" cy="197114"/>
              </a:xfrm>
              <a:custGeom>
                <a:avLst/>
                <a:gdLst>
                  <a:gd name="T0" fmla="*/ 134 w 160"/>
                  <a:gd name="T1" fmla="*/ 167 h 152"/>
                  <a:gd name="T2" fmla="*/ 123 w 160"/>
                  <a:gd name="T3" fmla="*/ 179 h 152"/>
                  <a:gd name="T4" fmla="*/ 89 w 160"/>
                  <a:gd name="T5" fmla="*/ 212 h 152"/>
                  <a:gd name="T6" fmla="*/ 56 w 160"/>
                  <a:gd name="T7" fmla="*/ 212 h 152"/>
                  <a:gd name="T8" fmla="*/ 33 w 160"/>
                  <a:gd name="T9" fmla="*/ 201 h 152"/>
                  <a:gd name="T10" fmla="*/ 22 w 160"/>
                  <a:gd name="T11" fmla="*/ 201 h 152"/>
                  <a:gd name="T12" fmla="*/ 0 w 160"/>
                  <a:gd name="T13" fmla="*/ 179 h 152"/>
                  <a:gd name="T14" fmla="*/ 0 w 160"/>
                  <a:gd name="T15" fmla="*/ 112 h 152"/>
                  <a:gd name="T16" fmla="*/ 45 w 160"/>
                  <a:gd name="T17" fmla="*/ 100 h 152"/>
                  <a:gd name="T18" fmla="*/ 33 w 160"/>
                  <a:gd name="T19" fmla="*/ 100 h 152"/>
                  <a:gd name="T20" fmla="*/ 45 w 160"/>
                  <a:gd name="T21" fmla="*/ 56 h 152"/>
                  <a:gd name="T22" fmla="*/ 78 w 160"/>
                  <a:gd name="T23" fmla="*/ 78 h 152"/>
                  <a:gd name="T24" fmla="*/ 89 w 160"/>
                  <a:gd name="T25" fmla="*/ 78 h 152"/>
                  <a:gd name="T26" fmla="*/ 123 w 160"/>
                  <a:gd name="T27" fmla="*/ 100 h 152"/>
                  <a:gd name="T28" fmla="*/ 145 w 160"/>
                  <a:gd name="T29" fmla="*/ 112 h 152"/>
                  <a:gd name="T30" fmla="*/ 145 w 160"/>
                  <a:gd name="T31" fmla="*/ 89 h 152"/>
                  <a:gd name="T32" fmla="*/ 134 w 160"/>
                  <a:gd name="T33" fmla="*/ 89 h 152"/>
                  <a:gd name="T34" fmla="*/ 123 w 160"/>
                  <a:gd name="T35" fmla="*/ 78 h 152"/>
                  <a:gd name="T36" fmla="*/ 134 w 160"/>
                  <a:gd name="T37" fmla="*/ 22 h 152"/>
                  <a:gd name="T38" fmla="*/ 134 w 160"/>
                  <a:gd name="T39" fmla="*/ 11 h 152"/>
                  <a:gd name="T40" fmla="*/ 156 w 160"/>
                  <a:gd name="T41" fmla="*/ 0 h 152"/>
                  <a:gd name="T42" fmla="*/ 167 w 160"/>
                  <a:gd name="T43" fmla="*/ 0 h 152"/>
                  <a:gd name="T44" fmla="*/ 167 w 160"/>
                  <a:gd name="T45" fmla="*/ 11 h 152"/>
                  <a:gd name="T46" fmla="*/ 178 w 160"/>
                  <a:gd name="T47" fmla="*/ 11 h 152"/>
                  <a:gd name="T48" fmla="*/ 212 w 160"/>
                  <a:gd name="T49" fmla="*/ 33 h 152"/>
                  <a:gd name="T50" fmla="*/ 223 w 160"/>
                  <a:gd name="T51" fmla="*/ 56 h 152"/>
                  <a:gd name="T52" fmla="*/ 212 w 160"/>
                  <a:gd name="T53" fmla="*/ 78 h 152"/>
                  <a:gd name="T54" fmla="*/ 212 w 160"/>
                  <a:gd name="T55" fmla="*/ 89 h 152"/>
                  <a:gd name="T56" fmla="*/ 201 w 160"/>
                  <a:gd name="T57" fmla="*/ 123 h 152"/>
                  <a:gd name="T58" fmla="*/ 212 w 160"/>
                  <a:gd name="T59" fmla="*/ 123 h 152"/>
                  <a:gd name="T60" fmla="*/ 156 w 160"/>
                  <a:gd name="T61" fmla="*/ 145 h 152"/>
                  <a:gd name="T62" fmla="*/ 156 w 160"/>
                  <a:gd name="T63" fmla="*/ 156 h 152"/>
                  <a:gd name="T64" fmla="*/ 134 w 160"/>
                  <a:gd name="T65" fmla="*/ 16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52"/>
                  <a:gd name="T101" fmla="*/ 160 w 160"/>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52">
                    <a:moveTo>
                      <a:pt x="96" y="120"/>
                    </a:moveTo>
                    <a:lnTo>
                      <a:pt x="88" y="128"/>
                    </a:lnTo>
                    <a:lnTo>
                      <a:pt x="64" y="152"/>
                    </a:lnTo>
                    <a:lnTo>
                      <a:pt x="40" y="152"/>
                    </a:lnTo>
                    <a:lnTo>
                      <a:pt x="24" y="144"/>
                    </a:lnTo>
                    <a:lnTo>
                      <a:pt x="16" y="144"/>
                    </a:lnTo>
                    <a:lnTo>
                      <a:pt x="0" y="128"/>
                    </a:lnTo>
                    <a:lnTo>
                      <a:pt x="0" y="80"/>
                    </a:lnTo>
                    <a:lnTo>
                      <a:pt x="32" y="72"/>
                    </a:lnTo>
                    <a:lnTo>
                      <a:pt x="24" y="72"/>
                    </a:lnTo>
                    <a:lnTo>
                      <a:pt x="32" y="40"/>
                    </a:lnTo>
                    <a:lnTo>
                      <a:pt x="56" y="56"/>
                    </a:lnTo>
                    <a:lnTo>
                      <a:pt x="64" y="56"/>
                    </a:lnTo>
                    <a:lnTo>
                      <a:pt x="88" y="72"/>
                    </a:lnTo>
                    <a:lnTo>
                      <a:pt x="104" y="80"/>
                    </a:lnTo>
                    <a:lnTo>
                      <a:pt x="104" y="64"/>
                    </a:lnTo>
                    <a:lnTo>
                      <a:pt x="96" y="64"/>
                    </a:lnTo>
                    <a:lnTo>
                      <a:pt x="88" y="56"/>
                    </a:lnTo>
                    <a:lnTo>
                      <a:pt x="96" y="16"/>
                    </a:lnTo>
                    <a:lnTo>
                      <a:pt x="96" y="8"/>
                    </a:lnTo>
                    <a:lnTo>
                      <a:pt x="112" y="0"/>
                    </a:lnTo>
                    <a:lnTo>
                      <a:pt x="120" y="0"/>
                    </a:lnTo>
                    <a:lnTo>
                      <a:pt x="120" y="8"/>
                    </a:lnTo>
                    <a:lnTo>
                      <a:pt x="128" y="8"/>
                    </a:lnTo>
                    <a:lnTo>
                      <a:pt x="152" y="24"/>
                    </a:lnTo>
                    <a:lnTo>
                      <a:pt x="160" y="40"/>
                    </a:lnTo>
                    <a:lnTo>
                      <a:pt x="152" y="56"/>
                    </a:lnTo>
                    <a:lnTo>
                      <a:pt x="152" y="64"/>
                    </a:lnTo>
                    <a:lnTo>
                      <a:pt x="144" y="88"/>
                    </a:lnTo>
                    <a:lnTo>
                      <a:pt x="152" y="88"/>
                    </a:lnTo>
                    <a:lnTo>
                      <a:pt x="112" y="104"/>
                    </a:lnTo>
                    <a:lnTo>
                      <a:pt x="112" y="112"/>
                    </a:lnTo>
                    <a:lnTo>
                      <a:pt x="96" y="12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68" name="Freeform 77"/>
              <p:cNvSpPr>
                <a:spLocks/>
              </p:cNvSpPr>
              <p:nvPr/>
            </p:nvSpPr>
            <p:spPr bwMode="auto">
              <a:xfrm>
                <a:off x="7320340" y="5528662"/>
                <a:ext cx="156247" cy="310547"/>
              </a:xfrm>
              <a:custGeom>
                <a:avLst/>
                <a:gdLst>
                  <a:gd name="T0" fmla="*/ 22 w 136"/>
                  <a:gd name="T1" fmla="*/ 334 h 240"/>
                  <a:gd name="T2" fmla="*/ 33 w 136"/>
                  <a:gd name="T3" fmla="*/ 334 h 240"/>
                  <a:gd name="T4" fmla="*/ 33 w 136"/>
                  <a:gd name="T5" fmla="*/ 323 h 240"/>
                  <a:gd name="T6" fmla="*/ 33 w 136"/>
                  <a:gd name="T7" fmla="*/ 312 h 240"/>
                  <a:gd name="T8" fmla="*/ 78 w 136"/>
                  <a:gd name="T9" fmla="*/ 289 h 240"/>
                  <a:gd name="T10" fmla="*/ 89 w 136"/>
                  <a:gd name="T11" fmla="*/ 245 h 240"/>
                  <a:gd name="T12" fmla="*/ 78 w 136"/>
                  <a:gd name="T13" fmla="*/ 212 h 240"/>
                  <a:gd name="T14" fmla="*/ 78 w 136"/>
                  <a:gd name="T15" fmla="*/ 200 h 240"/>
                  <a:gd name="T16" fmla="*/ 122 w 136"/>
                  <a:gd name="T17" fmla="*/ 145 h 240"/>
                  <a:gd name="T18" fmla="*/ 156 w 136"/>
                  <a:gd name="T19" fmla="*/ 134 h 240"/>
                  <a:gd name="T20" fmla="*/ 189 w 136"/>
                  <a:gd name="T21" fmla="*/ 100 h 240"/>
                  <a:gd name="T22" fmla="*/ 189 w 136"/>
                  <a:gd name="T23" fmla="*/ 0 h 240"/>
                  <a:gd name="T24" fmla="*/ 167 w 136"/>
                  <a:gd name="T25" fmla="*/ 11 h 240"/>
                  <a:gd name="T26" fmla="*/ 111 w 136"/>
                  <a:gd name="T27" fmla="*/ 22 h 240"/>
                  <a:gd name="T28" fmla="*/ 89 w 136"/>
                  <a:gd name="T29" fmla="*/ 22 h 240"/>
                  <a:gd name="T30" fmla="*/ 78 w 136"/>
                  <a:gd name="T31" fmla="*/ 33 h 240"/>
                  <a:gd name="T32" fmla="*/ 78 w 136"/>
                  <a:gd name="T33" fmla="*/ 56 h 240"/>
                  <a:gd name="T34" fmla="*/ 100 w 136"/>
                  <a:gd name="T35" fmla="*/ 89 h 240"/>
                  <a:gd name="T36" fmla="*/ 100 w 136"/>
                  <a:gd name="T37" fmla="*/ 111 h 240"/>
                  <a:gd name="T38" fmla="*/ 89 w 136"/>
                  <a:gd name="T39" fmla="*/ 134 h 240"/>
                  <a:gd name="T40" fmla="*/ 67 w 136"/>
                  <a:gd name="T41" fmla="*/ 111 h 240"/>
                  <a:gd name="T42" fmla="*/ 78 w 136"/>
                  <a:gd name="T43" fmla="*/ 78 h 240"/>
                  <a:gd name="T44" fmla="*/ 56 w 136"/>
                  <a:gd name="T45" fmla="*/ 78 h 240"/>
                  <a:gd name="T46" fmla="*/ 56 w 136"/>
                  <a:gd name="T47" fmla="*/ 67 h 240"/>
                  <a:gd name="T48" fmla="*/ 0 w 136"/>
                  <a:gd name="T49" fmla="*/ 89 h 240"/>
                  <a:gd name="T50" fmla="*/ 0 w 136"/>
                  <a:gd name="T51" fmla="*/ 100 h 240"/>
                  <a:gd name="T52" fmla="*/ 0 w 136"/>
                  <a:gd name="T53" fmla="*/ 111 h 240"/>
                  <a:gd name="T54" fmla="*/ 11 w 136"/>
                  <a:gd name="T55" fmla="*/ 111 h 240"/>
                  <a:gd name="T56" fmla="*/ 44 w 136"/>
                  <a:gd name="T57" fmla="*/ 122 h 240"/>
                  <a:gd name="T58" fmla="*/ 44 w 136"/>
                  <a:gd name="T59" fmla="*/ 145 h 240"/>
                  <a:gd name="T60" fmla="*/ 44 w 136"/>
                  <a:gd name="T61" fmla="*/ 200 h 240"/>
                  <a:gd name="T62" fmla="*/ 11 w 136"/>
                  <a:gd name="T63" fmla="*/ 256 h 240"/>
                  <a:gd name="T64" fmla="*/ 22 w 136"/>
                  <a:gd name="T65" fmla="*/ 323 h 240"/>
                  <a:gd name="T66" fmla="*/ 22 w 136"/>
                  <a:gd name="T67" fmla="*/ 334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240"/>
                  <a:gd name="T104" fmla="*/ 136 w 13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240">
                    <a:moveTo>
                      <a:pt x="16" y="240"/>
                    </a:moveTo>
                    <a:lnTo>
                      <a:pt x="24" y="240"/>
                    </a:lnTo>
                    <a:lnTo>
                      <a:pt x="24" y="232"/>
                    </a:lnTo>
                    <a:lnTo>
                      <a:pt x="24" y="224"/>
                    </a:lnTo>
                    <a:lnTo>
                      <a:pt x="56" y="208"/>
                    </a:lnTo>
                    <a:lnTo>
                      <a:pt x="64" y="176"/>
                    </a:lnTo>
                    <a:lnTo>
                      <a:pt x="56" y="152"/>
                    </a:lnTo>
                    <a:lnTo>
                      <a:pt x="56" y="144"/>
                    </a:lnTo>
                    <a:lnTo>
                      <a:pt x="88" y="104"/>
                    </a:lnTo>
                    <a:lnTo>
                      <a:pt x="112" y="96"/>
                    </a:lnTo>
                    <a:lnTo>
                      <a:pt x="136" y="72"/>
                    </a:lnTo>
                    <a:lnTo>
                      <a:pt x="136" y="0"/>
                    </a:lnTo>
                    <a:lnTo>
                      <a:pt x="120" y="8"/>
                    </a:lnTo>
                    <a:lnTo>
                      <a:pt x="80" y="16"/>
                    </a:lnTo>
                    <a:lnTo>
                      <a:pt x="64" y="16"/>
                    </a:lnTo>
                    <a:lnTo>
                      <a:pt x="56" y="24"/>
                    </a:lnTo>
                    <a:lnTo>
                      <a:pt x="56" y="40"/>
                    </a:lnTo>
                    <a:lnTo>
                      <a:pt x="72" y="64"/>
                    </a:lnTo>
                    <a:lnTo>
                      <a:pt x="72" y="80"/>
                    </a:lnTo>
                    <a:lnTo>
                      <a:pt x="64" y="96"/>
                    </a:lnTo>
                    <a:lnTo>
                      <a:pt x="48" y="80"/>
                    </a:lnTo>
                    <a:lnTo>
                      <a:pt x="56" y="56"/>
                    </a:lnTo>
                    <a:lnTo>
                      <a:pt x="40" y="56"/>
                    </a:lnTo>
                    <a:lnTo>
                      <a:pt x="40" y="48"/>
                    </a:lnTo>
                    <a:lnTo>
                      <a:pt x="0" y="64"/>
                    </a:lnTo>
                    <a:lnTo>
                      <a:pt x="0" y="72"/>
                    </a:lnTo>
                    <a:lnTo>
                      <a:pt x="0" y="80"/>
                    </a:lnTo>
                    <a:lnTo>
                      <a:pt x="8" y="80"/>
                    </a:lnTo>
                    <a:lnTo>
                      <a:pt x="32" y="88"/>
                    </a:lnTo>
                    <a:lnTo>
                      <a:pt x="32" y="104"/>
                    </a:lnTo>
                    <a:lnTo>
                      <a:pt x="32" y="144"/>
                    </a:lnTo>
                    <a:lnTo>
                      <a:pt x="8" y="184"/>
                    </a:lnTo>
                    <a:lnTo>
                      <a:pt x="16" y="232"/>
                    </a:lnTo>
                    <a:lnTo>
                      <a:pt x="16" y="240"/>
                    </a:lnTo>
                    <a:close/>
                  </a:path>
                </a:pathLst>
              </a:custGeom>
              <a:noFill/>
              <a:ln w="1270">
                <a:solidFill>
                  <a:schemeClr val="accent4"/>
                </a:solidFill>
                <a:round/>
                <a:headEnd/>
                <a:tailEnd/>
              </a:ln>
            </p:spPr>
            <p:txBody>
              <a:bodyPr/>
              <a:lstStyle/>
              <a:p>
                <a:endParaRPr lang="en-US" sz="1682"/>
              </a:p>
            </p:txBody>
          </p:sp>
          <p:sp>
            <p:nvSpPr>
              <p:cNvPr id="69" name="Freeform 78"/>
              <p:cNvSpPr>
                <a:spLocks/>
              </p:cNvSpPr>
              <p:nvPr/>
            </p:nvSpPr>
            <p:spPr bwMode="auto">
              <a:xfrm>
                <a:off x="7356715" y="5507277"/>
                <a:ext cx="46295" cy="145046"/>
              </a:xfrm>
              <a:custGeom>
                <a:avLst/>
                <a:gdLst>
                  <a:gd name="T0" fmla="*/ 11 w 40"/>
                  <a:gd name="T1" fmla="*/ 0 h 112"/>
                  <a:gd name="T2" fmla="*/ 22 w 40"/>
                  <a:gd name="T3" fmla="*/ 22 h 112"/>
                  <a:gd name="T4" fmla="*/ 11 w 40"/>
                  <a:gd name="T5" fmla="*/ 45 h 112"/>
                  <a:gd name="T6" fmla="*/ 11 w 40"/>
                  <a:gd name="T7" fmla="*/ 56 h 112"/>
                  <a:gd name="T8" fmla="*/ 0 w 40"/>
                  <a:gd name="T9" fmla="*/ 89 h 112"/>
                  <a:gd name="T10" fmla="*/ 11 w 40"/>
                  <a:gd name="T11" fmla="*/ 89 h 112"/>
                  <a:gd name="T12" fmla="*/ 11 w 40"/>
                  <a:gd name="T13" fmla="*/ 100 h 112"/>
                  <a:gd name="T14" fmla="*/ 34 w 40"/>
                  <a:gd name="T15" fmla="*/ 100 h 112"/>
                  <a:gd name="T16" fmla="*/ 22 w 40"/>
                  <a:gd name="T17" fmla="*/ 134 h 112"/>
                  <a:gd name="T18" fmla="*/ 45 w 40"/>
                  <a:gd name="T19" fmla="*/ 156 h 112"/>
                  <a:gd name="T20" fmla="*/ 56 w 40"/>
                  <a:gd name="T21" fmla="*/ 134 h 112"/>
                  <a:gd name="T22" fmla="*/ 56 w 40"/>
                  <a:gd name="T23" fmla="*/ 111 h 112"/>
                  <a:gd name="T24" fmla="*/ 34 w 40"/>
                  <a:gd name="T25" fmla="*/ 78 h 112"/>
                  <a:gd name="T26" fmla="*/ 34 w 40"/>
                  <a:gd name="T27" fmla="*/ 56 h 112"/>
                  <a:gd name="T28" fmla="*/ 45 w 40"/>
                  <a:gd name="T29" fmla="*/ 45 h 112"/>
                  <a:gd name="T30" fmla="*/ 34 w 40"/>
                  <a:gd name="T31" fmla="*/ 11 h 112"/>
                  <a:gd name="T32" fmla="*/ 22 w 40"/>
                  <a:gd name="T33" fmla="*/ 0 h 112"/>
                  <a:gd name="T34" fmla="*/ 11 w 40"/>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12"/>
                  <a:gd name="T56" fmla="*/ 40 w 40"/>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12">
                    <a:moveTo>
                      <a:pt x="8" y="0"/>
                    </a:moveTo>
                    <a:lnTo>
                      <a:pt x="16" y="16"/>
                    </a:lnTo>
                    <a:lnTo>
                      <a:pt x="8" y="32"/>
                    </a:lnTo>
                    <a:lnTo>
                      <a:pt x="8" y="40"/>
                    </a:lnTo>
                    <a:lnTo>
                      <a:pt x="0" y="64"/>
                    </a:lnTo>
                    <a:lnTo>
                      <a:pt x="8" y="64"/>
                    </a:lnTo>
                    <a:lnTo>
                      <a:pt x="8" y="72"/>
                    </a:lnTo>
                    <a:lnTo>
                      <a:pt x="24" y="72"/>
                    </a:lnTo>
                    <a:lnTo>
                      <a:pt x="16" y="96"/>
                    </a:lnTo>
                    <a:lnTo>
                      <a:pt x="32" y="112"/>
                    </a:lnTo>
                    <a:lnTo>
                      <a:pt x="40" y="96"/>
                    </a:lnTo>
                    <a:lnTo>
                      <a:pt x="40" y="80"/>
                    </a:lnTo>
                    <a:lnTo>
                      <a:pt x="24" y="56"/>
                    </a:lnTo>
                    <a:lnTo>
                      <a:pt x="24" y="40"/>
                    </a:lnTo>
                    <a:lnTo>
                      <a:pt x="32" y="32"/>
                    </a:lnTo>
                    <a:lnTo>
                      <a:pt x="24" y="8"/>
                    </a:lnTo>
                    <a:lnTo>
                      <a:pt x="16" y="0"/>
                    </a:lnTo>
                    <a:lnTo>
                      <a:pt x="8" y="0"/>
                    </a:lnTo>
                    <a:close/>
                  </a:path>
                </a:pathLst>
              </a:custGeom>
              <a:noFill/>
              <a:ln w="1270">
                <a:solidFill>
                  <a:schemeClr val="accent4"/>
                </a:solidFill>
                <a:round/>
                <a:headEnd/>
                <a:tailEnd/>
              </a:ln>
            </p:spPr>
            <p:txBody>
              <a:bodyPr/>
              <a:lstStyle/>
              <a:p>
                <a:endParaRPr lang="en-US" sz="1682"/>
              </a:p>
            </p:txBody>
          </p:sp>
          <p:sp>
            <p:nvSpPr>
              <p:cNvPr id="70" name="Freeform 79"/>
              <p:cNvSpPr>
                <a:spLocks/>
              </p:cNvSpPr>
              <p:nvPr/>
            </p:nvSpPr>
            <p:spPr bwMode="auto">
              <a:xfrm>
                <a:off x="7237670" y="5621640"/>
                <a:ext cx="119046" cy="145046"/>
              </a:xfrm>
              <a:custGeom>
                <a:avLst/>
                <a:gdLst>
                  <a:gd name="T0" fmla="*/ 78 w 104"/>
                  <a:gd name="T1" fmla="*/ 145 h 112"/>
                  <a:gd name="T2" fmla="*/ 55 w 104"/>
                  <a:gd name="T3" fmla="*/ 134 h 112"/>
                  <a:gd name="T4" fmla="*/ 44 w 104"/>
                  <a:gd name="T5" fmla="*/ 111 h 112"/>
                  <a:gd name="T6" fmla="*/ 22 w 104"/>
                  <a:gd name="T7" fmla="*/ 89 h 112"/>
                  <a:gd name="T8" fmla="*/ 0 w 104"/>
                  <a:gd name="T9" fmla="*/ 56 h 112"/>
                  <a:gd name="T10" fmla="*/ 33 w 104"/>
                  <a:gd name="T11" fmla="*/ 56 h 112"/>
                  <a:gd name="T12" fmla="*/ 66 w 104"/>
                  <a:gd name="T13" fmla="*/ 22 h 112"/>
                  <a:gd name="T14" fmla="*/ 78 w 104"/>
                  <a:gd name="T15" fmla="*/ 11 h 112"/>
                  <a:gd name="T16" fmla="*/ 100 w 104"/>
                  <a:gd name="T17" fmla="*/ 0 h 112"/>
                  <a:gd name="T18" fmla="*/ 100 w 104"/>
                  <a:gd name="T19" fmla="*/ 11 h 112"/>
                  <a:gd name="T20" fmla="*/ 111 w 104"/>
                  <a:gd name="T21" fmla="*/ 11 h 112"/>
                  <a:gd name="T22" fmla="*/ 144 w 104"/>
                  <a:gd name="T23" fmla="*/ 22 h 112"/>
                  <a:gd name="T24" fmla="*/ 144 w 104"/>
                  <a:gd name="T25" fmla="*/ 45 h 112"/>
                  <a:gd name="T26" fmla="*/ 144 w 104"/>
                  <a:gd name="T27" fmla="*/ 100 h 112"/>
                  <a:gd name="T28" fmla="*/ 111 w 104"/>
                  <a:gd name="T29" fmla="*/ 156 h 112"/>
                  <a:gd name="T30" fmla="*/ 100 w 104"/>
                  <a:gd name="T31" fmla="*/ 145 h 112"/>
                  <a:gd name="T32" fmla="*/ 78 w 104"/>
                  <a:gd name="T33" fmla="*/ 145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12"/>
                  <a:gd name="T53" fmla="*/ 104 w 104"/>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12">
                    <a:moveTo>
                      <a:pt x="56" y="104"/>
                    </a:moveTo>
                    <a:lnTo>
                      <a:pt x="40" y="96"/>
                    </a:lnTo>
                    <a:lnTo>
                      <a:pt x="32" y="80"/>
                    </a:lnTo>
                    <a:lnTo>
                      <a:pt x="16" y="64"/>
                    </a:lnTo>
                    <a:lnTo>
                      <a:pt x="0" y="40"/>
                    </a:lnTo>
                    <a:lnTo>
                      <a:pt x="24" y="40"/>
                    </a:lnTo>
                    <a:lnTo>
                      <a:pt x="48" y="16"/>
                    </a:lnTo>
                    <a:lnTo>
                      <a:pt x="56" y="8"/>
                    </a:lnTo>
                    <a:lnTo>
                      <a:pt x="72" y="0"/>
                    </a:lnTo>
                    <a:lnTo>
                      <a:pt x="72" y="8"/>
                    </a:lnTo>
                    <a:lnTo>
                      <a:pt x="80" y="8"/>
                    </a:lnTo>
                    <a:lnTo>
                      <a:pt x="104" y="16"/>
                    </a:lnTo>
                    <a:lnTo>
                      <a:pt x="104" y="32"/>
                    </a:lnTo>
                    <a:lnTo>
                      <a:pt x="104" y="72"/>
                    </a:lnTo>
                    <a:lnTo>
                      <a:pt x="80" y="112"/>
                    </a:lnTo>
                    <a:lnTo>
                      <a:pt x="72" y="104"/>
                    </a:lnTo>
                    <a:lnTo>
                      <a:pt x="56" y="104"/>
                    </a:lnTo>
                    <a:close/>
                  </a:path>
                </a:pathLst>
              </a:custGeom>
              <a:noFill/>
              <a:ln w="1270">
                <a:solidFill>
                  <a:schemeClr val="accent4"/>
                </a:solidFill>
                <a:round/>
                <a:headEnd/>
                <a:tailEnd/>
              </a:ln>
            </p:spPr>
            <p:txBody>
              <a:bodyPr/>
              <a:lstStyle/>
              <a:p>
                <a:endParaRPr lang="en-US" sz="1682"/>
              </a:p>
            </p:txBody>
          </p:sp>
          <p:sp>
            <p:nvSpPr>
              <p:cNvPr id="71" name="Freeform 80"/>
              <p:cNvSpPr>
                <a:spLocks/>
              </p:cNvSpPr>
              <p:nvPr/>
            </p:nvSpPr>
            <p:spPr bwMode="auto">
              <a:xfrm>
                <a:off x="7108704" y="5756458"/>
                <a:ext cx="238918" cy="248252"/>
              </a:xfrm>
              <a:custGeom>
                <a:avLst/>
                <a:gdLst>
                  <a:gd name="T0" fmla="*/ 233 w 208"/>
                  <a:gd name="T1" fmla="*/ 0 h 192"/>
                  <a:gd name="T2" fmla="*/ 256 w 208"/>
                  <a:gd name="T3" fmla="*/ 0 h 192"/>
                  <a:gd name="T4" fmla="*/ 267 w 208"/>
                  <a:gd name="T5" fmla="*/ 11 h 192"/>
                  <a:gd name="T6" fmla="*/ 278 w 208"/>
                  <a:gd name="T7" fmla="*/ 78 h 192"/>
                  <a:gd name="T8" fmla="*/ 267 w 208"/>
                  <a:gd name="T9" fmla="*/ 78 h 192"/>
                  <a:gd name="T10" fmla="*/ 256 w 208"/>
                  <a:gd name="T11" fmla="*/ 100 h 192"/>
                  <a:gd name="T12" fmla="*/ 267 w 208"/>
                  <a:gd name="T13" fmla="*/ 100 h 192"/>
                  <a:gd name="T14" fmla="*/ 278 w 208"/>
                  <a:gd name="T15" fmla="*/ 89 h 192"/>
                  <a:gd name="T16" fmla="*/ 289 w 208"/>
                  <a:gd name="T17" fmla="*/ 89 h 192"/>
                  <a:gd name="T18" fmla="*/ 289 w 208"/>
                  <a:gd name="T19" fmla="*/ 100 h 192"/>
                  <a:gd name="T20" fmla="*/ 278 w 208"/>
                  <a:gd name="T21" fmla="*/ 134 h 192"/>
                  <a:gd name="T22" fmla="*/ 267 w 208"/>
                  <a:gd name="T23" fmla="*/ 145 h 192"/>
                  <a:gd name="T24" fmla="*/ 245 w 208"/>
                  <a:gd name="T25" fmla="*/ 178 h 192"/>
                  <a:gd name="T26" fmla="*/ 211 w 208"/>
                  <a:gd name="T27" fmla="*/ 223 h 192"/>
                  <a:gd name="T28" fmla="*/ 178 w 208"/>
                  <a:gd name="T29" fmla="*/ 245 h 192"/>
                  <a:gd name="T30" fmla="*/ 145 w 208"/>
                  <a:gd name="T31" fmla="*/ 256 h 192"/>
                  <a:gd name="T32" fmla="*/ 100 w 208"/>
                  <a:gd name="T33" fmla="*/ 245 h 192"/>
                  <a:gd name="T34" fmla="*/ 56 w 208"/>
                  <a:gd name="T35" fmla="*/ 267 h 192"/>
                  <a:gd name="T36" fmla="*/ 44 w 208"/>
                  <a:gd name="T37" fmla="*/ 267 h 192"/>
                  <a:gd name="T38" fmla="*/ 33 w 208"/>
                  <a:gd name="T39" fmla="*/ 245 h 192"/>
                  <a:gd name="T40" fmla="*/ 33 w 208"/>
                  <a:gd name="T41" fmla="*/ 256 h 192"/>
                  <a:gd name="T42" fmla="*/ 22 w 208"/>
                  <a:gd name="T43" fmla="*/ 223 h 192"/>
                  <a:gd name="T44" fmla="*/ 33 w 208"/>
                  <a:gd name="T45" fmla="*/ 223 h 192"/>
                  <a:gd name="T46" fmla="*/ 22 w 208"/>
                  <a:gd name="T47" fmla="*/ 200 h 192"/>
                  <a:gd name="T48" fmla="*/ 0 w 208"/>
                  <a:gd name="T49" fmla="*/ 145 h 192"/>
                  <a:gd name="T50" fmla="*/ 0 w 208"/>
                  <a:gd name="T51" fmla="*/ 134 h 192"/>
                  <a:gd name="T52" fmla="*/ 0 w 208"/>
                  <a:gd name="T53" fmla="*/ 122 h 192"/>
                  <a:gd name="T54" fmla="*/ 11 w 208"/>
                  <a:gd name="T55" fmla="*/ 134 h 192"/>
                  <a:gd name="T56" fmla="*/ 22 w 208"/>
                  <a:gd name="T57" fmla="*/ 145 h 192"/>
                  <a:gd name="T58" fmla="*/ 44 w 208"/>
                  <a:gd name="T59" fmla="*/ 145 h 192"/>
                  <a:gd name="T60" fmla="*/ 56 w 208"/>
                  <a:gd name="T61" fmla="*/ 134 h 192"/>
                  <a:gd name="T62" fmla="*/ 56 w 208"/>
                  <a:gd name="T63" fmla="*/ 56 h 192"/>
                  <a:gd name="T64" fmla="*/ 78 w 208"/>
                  <a:gd name="T65" fmla="*/ 67 h 192"/>
                  <a:gd name="T66" fmla="*/ 67 w 208"/>
                  <a:gd name="T67" fmla="*/ 89 h 192"/>
                  <a:gd name="T68" fmla="*/ 78 w 208"/>
                  <a:gd name="T69" fmla="*/ 100 h 192"/>
                  <a:gd name="T70" fmla="*/ 100 w 208"/>
                  <a:gd name="T71" fmla="*/ 89 h 192"/>
                  <a:gd name="T72" fmla="*/ 122 w 208"/>
                  <a:gd name="T73" fmla="*/ 67 h 192"/>
                  <a:gd name="T74" fmla="*/ 145 w 208"/>
                  <a:gd name="T75" fmla="*/ 67 h 192"/>
                  <a:gd name="T76" fmla="*/ 156 w 208"/>
                  <a:gd name="T77" fmla="*/ 67 h 192"/>
                  <a:gd name="T78" fmla="*/ 200 w 208"/>
                  <a:gd name="T79" fmla="*/ 22 h 192"/>
                  <a:gd name="T80" fmla="*/ 233 w 208"/>
                  <a:gd name="T81" fmla="*/ 0 h 1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8"/>
                  <a:gd name="T124" fmla="*/ 0 h 192"/>
                  <a:gd name="T125" fmla="*/ 208 w 208"/>
                  <a:gd name="T126" fmla="*/ 192 h 1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8" h="192">
                    <a:moveTo>
                      <a:pt x="168" y="0"/>
                    </a:moveTo>
                    <a:lnTo>
                      <a:pt x="184" y="0"/>
                    </a:lnTo>
                    <a:lnTo>
                      <a:pt x="192" y="8"/>
                    </a:lnTo>
                    <a:lnTo>
                      <a:pt x="200" y="56"/>
                    </a:lnTo>
                    <a:lnTo>
                      <a:pt x="192" y="56"/>
                    </a:lnTo>
                    <a:lnTo>
                      <a:pt x="184" y="72"/>
                    </a:lnTo>
                    <a:lnTo>
                      <a:pt x="192" y="72"/>
                    </a:lnTo>
                    <a:lnTo>
                      <a:pt x="200" y="64"/>
                    </a:lnTo>
                    <a:lnTo>
                      <a:pt x="208" y="64"/>
                    </a:lnTo>
                    <a:lnTo>
                      <a:pt x="208" y="72"/>
                    </a:lnTo>
                    <a:lnTo>
                      <a:pt x="200" y="96"/>
                    </a:lnTo>
                    <a:lnTo>
                      <a:pt x="192" y="104"/>
                    </a:lnTo>
                    <a:lnTo>
                      <a:pt x="176" y="128"/>
                    </a:lnTo>
                    <a:lnTo>
                      <a:pt x="152" y="160"/>
                    </a:lnTo>
                    <a:lnTo>
                      <a:pt x="128" y="176"/>
                    </a:lnTo>
                    <a:lnTo>
                      <a:pt x="104" y="184"/>
                    </a:lnTo>
                    <a:lnTo>
                      <a:pt x="72" y="176"/>
                    </a:lnTo>
                    <a:lnTo>
                      <a:pt x="40" y="192"/>
                    </a:lnTo>
                    <a:lnTo>
                      <a:pt x="32" y="192"/>
                    </a:lnTo>
                    <a:lnTo>
                      <a:pt x="24" y="176"/>
                    </a:lnTo>
                    <a:lnTo>
                      <a:pt x="24" y="184"/>
                    </a:lnTo>
                    <a:lnTo>
                      <a:pt x="16" y="160"/>
                    </a:lnTo>
                    <a:lnTo>
                      <a:pt x="24" y="160"/>
                    </a:lnTo>
                    <a:lnTo>
                      <a:pt x="16" y="144"/>
                    </a:lnTo>
                    <a:lnTo>
                      <a:pt x="0" y="104"/>
                    </a:lnTo>
                    <a:lnTo>
                      <a:pt x="0" y="96"/>
                    </a:lnTo>
                    <a:lnTo>
                      <a:pt x="0" y="88"/>
                    </a:lnTo>
                    <a:lnTo>
                      <a:pt x="8" y="96"/>
                    </a:lnTo>
                    <a:lnTo>
                      <a:pt x="16" y="104"/>
                    </a:lnTo>
                    <a:lnTo>
                      <a:pt x="32" y="104"/>
                    </a:lnTo>
                    <a:lnTo>
                      <a:pt x="40" y="96"/>
                    </a:lnTo>
                    <a:lnTo>
                      <a:pt x="40" y="40"/>
                    </a:lnTo>
                    <a:lnTo>
                      <a:pt x="56" y="48"/>
                    </a:lnTo>
                    <a:lnTo>
                      <a:pt x="48" y="64"/>
                    </a:lnTo>
                    <a:lnTo>
                      <a:pt x="56" y="72"/>
                    </a:lnTo>
                    <a:lnTo>
                      <a:pt x="72" y="64"/>
                    </a:lnTo>
                    <a:lnTo>
                      <a:pt x="88" y="48"/>
                    </a:lnTo>
                    <a:lnTo>
                      <a:pt x="104" y="48"/>
                    </a:lnTo>
                    <a:lnTo>
                      <a:pt x="112" y="48"/>
                    </a:lnTo>
                    <a:lnTo>
                      <a:pt x="144" y="16"/>
                    </a:lnTo>
                    <a:lnTo>
                      <a:pt x="168" y="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72" name="Freeform 81"/>
              <p:cNvSpPr>
                <a:spLocks/>
              </p:cNvSpPr>
              <p:nvPr/>
            </p:nvSpPr>
            <p:spPr bwMode="auto">
              <a:xfrm>
                <a:off x="7035127" y="5652323"/>
                <a:ext cx="202543" cy="238024"/>
              </a:xfrm>
              <a:custGeom>
                <a:avLst/>
                <a:gdLst>
                  <a:gd name="T0" fmla="*/ 145 w 176"/>
                  <a:gd name="T1" fmla="*/ 167 h 184"/>
                  <a:gd name="T2" fmla="*/ 145 w 176"/>
                  <a:gd name="T3" fmla="*/ 111 h 184"/>
                  <a:gd name="T4" fmla="*/ 167 w 176"/>
                  <a:gd name="T5" fmla="*/ 100 h 184"/>
                  <a:gd name="T6" fmla="*/ 167 w 176"/>
                  <a:gd name="T7" fmla="*/ 33 h 184"/>
                  <a:gd name="T8" fmla="*/ 212 w 176"/>
                  <a:gd name="T9" fmla="*/ 22 h 184"/>
                  <a:gd name="T10" fmla="*/ 212 w 176"/>
                  <a:gd name="T11" fmla="*/ 33 h 184"/>
                  <a:gd name="T12" fmla="*/ 223 w 176"/>
                  <a:gd name="T13" fmla="*/ 22 h 184"/>
                  <a:gd name="T14" fmla="*/ 245 w 176"/>
                  <a:gd name="T15" fmla="*/ 22 h 184"/>
                  <a:gd name="T16" fmla="*/ 223 w 176"/>
                  <a:gd name="T17" fmla="*/ 11 h 184"/>
                  <a:gd name="T18" fmla="*/ 212 w 176"/>
                  <a:gd name="T19" fmla="*/ 11 h 184"/>
                  <a:gd name="T20" fmla="*/ 178 w 176"/>
                  <a:gd name="T21" fmla="*/ 22 h 184"/>
                  <a:gd name="T22" fmla="*/ 134 w 176"/>
                  <a:gd name="T23" fmla="*/ 22 h 184"/>
                  <a:gd name="T24" fmla="*/ 123 w 176"/>
                  <a:gd name="T25" fmla="*/ 11 h 184"/>
                  <a:gd name="T26" fmla="*/ 45 w 176"/>
                  <a:gd name="T27" fmla="*/ 11 h 184"/>
                  <a:gd name="T28" fmla="*/ 33 w 176"/>
                  <a:gd name="T29" fmla="*/ 0 h 184"/>
                  <a:gd name="T30" fmla="*/ 0 w 176"/>
                  <a:gd name="T31" fmla="*/ 11 h 184"/>
                  <a:gd name="T32" fmla="*/ 0 w 176"/>
                  <a:gd name="T33" fmla="*/ 22 h 184"/>
                  <a:gd name="T34" fmla="*/ 56 w 176"/>
                  <a:gd name="T35" fmla="*/ 111 h 184"/>
                  <a:gd name="T36" fmla="*/ 56 w 176"/>
                  <a:gd name="T37" fmla="*/ 145 h 184"/>
                  <a:gd name="T38" fmla="*/ 67 w 176"/>
                  <a:gd name="T39" fmla="*/ 223 h 184"/>
                  <a:gd name="T40" fmla="*/ 89 w 176"/>
                  <a:gd name="T41" fmla="*/ 245 h 184"/>
                  <a:gd name="T42" fmla="*/ 89 w 176"/>
                  <a:gd name="T43" fmla="*/ 234 h 184"/>
                  <a:gd name="T44" fmla="*/ 100 w 176"/>
                  <a:gd name="T45" fmla="*/ 245 h 184"/>
                  <a:gd name="T46" fmla="*/ 111 w 176"/>
                  <a:gd name="T47" fmla="*/ 256 h 184"/>
                  <a:gd name="T48" fmla="*/ 134 w 176"/>
                  <a:gd name="T49" fmla="*/ 256 h 184"/>
                  <a:gd name="T50" fmla="*/ 145 w 176"/>
                  <a:gd name="T51" fmla="*/ 245 h 184"/>
                  <a:gd name="T52" fmla="*/ 145 w 176"/>
                  <a:gd name="T53" fmla="*/ 16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6"/>
                  <a:gd name="T82" fmla="*/ 0 h 184"/>
                  <a:gd name="T83" fmla="*/ 176 w 176"/>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6" h="184">
                    <a:moveTo>
                      <a:pt x="104" y="120"/>
                    </a:moveTo>
                    <a:lnTo>
                      <a:pt x="104" y="80"/>
                    </a:lnTo>
                    <a:lnTo>
                      <a:pt x="120" y="72"/>
                    </a:lnTo>
                    <a:lnTo>
                      <a:pt x="120" y="24"/>
                    </a:lnTo>
                    <a:lnTo>
                      <a:pt x="152" y="16"/>
                    </a:lnTo>
                    <a:lnTo>
                      <a:pt x="152" y="24"/>
                    </a:lnTo>
                    <a:lnTo>
                      <a:pt x="160" y="16"/>
                    </a:lnTo>
                    <a:lnTo>
                      <a:pt x="176" y="16"/>
                    </a:lnTo>
                    <a:lnTo>
                      <a:pt x="160" y="8"/>
                    </a:lnTo>
                    <a:lnTo>
                      <a:pt x="152" y="8"/>
                    </a:lnTo>
                    <a:lnTo>
                      <a:pt x="128" y="16"/>
                    </a:lnTo>
                    <a:lnTo>
                      <a:pt x="96" y="16"/>
                    </a:lnTo>
                    <a:lnTo>
                      <a:pt x="88" y="8"/>
                    </a:lnTo>
                    <a:lnTo>
                      <a:pt x="32" y="8"/>
                    </a:lnTo>
                    <a:lnTo>
                      <a:pt x="24" y="0"/>
                    </a:lnTo>
                    <a:lnTo>
                      <a:pt x="0" y="8"/>
                    </a:lnTo>
                    <a:lnTo>
                      <a:pt x="0" y="16"/>
                    </a:lnTo>
                    <a:lnTo>
                      <a:pt x="40" y="80"/>
                    </a:lnTo>
                    <a:lnTo>
                      <a:pt x="40" y="104"/>
                    </a:lnTo>
                    <a:lnTo>
                      <a:pt x="48" y="160"/>
                    </a:lnTo>
                    <a:lnTo>
                      <a:pt x="64" y="176"/>
                    </a:lnTo>
                    <a:lnTo>
                      <a:pt x="64" y="168"/>
                    </a:lnTo>
                    <a:lnTo>
                      <a:pt x="72" y="176"/>
                    </a:lnTo>
                    <a:lnTo>
                      <a:pt x="80" y="184"/>
                    </a:lnTo>
                    <a:lnTo>
                      <a:pt x="96" y="184"/>
                    </a:lnTo>
                    <a:lnTo>
                      <a:pt x="104" y="176"/>
                    </a:lnTo>
                    <a:lnTo>
                      <a:pt x="104" y="120"/>
                    </a:lnTo>
                    <a:close/>
                  </a:path>
                </a:pathLst>
              </a:custGeom>
              <a:noFill/>
              <a:ln w="1270">
                <a:solidFill>
                  <a:schemeClr val="accent4"/>
                </a:solidFill>
                <a:round/>
                <a:headEnd/>
                <a:tailEnd/>
              </a:ln>
            </p:spPr>
            <p:txBody>
              <a:bodyPr/>
              <a:lstStyle/>
              <a:p>
                <a:endParaRPr lang="en-US" sz="1682"/>
              </a:p>
            </p:txBody>
          </p:sp>
          <p:sp>
            <p:nvSpPr>
              <p:cNvPr id="73" name="Freeform 82"/>
              <p:cNvSpPr>
                <a:spLocks/>
              </p:cNvSpPr>
              <p:nvPr/>
            </p:nvSpPr>
            <p:spPr bwMode="auto">
              <a:xfrm>
                <a:off x="7035127" y="5434754"/>
                <a:ext cx="193449" cy="238954"/>
              </a:xfrm>
              <a:custGeom>
                <a:avLst/>
                <a:gdLst>
                  <a:gd name="T0" fmla="*/ 33 w 168"/>
                  <a:gd name="T1" fmla="*/ 0 h 184"/>
                  <a:gd name="T2" fmla="*/ 78 w 168"/>
                  <a:gd name="T3" fmla="*/ 0 h 184"/>
                  <a:gd name="T4" fmla="*/ 89 w 168"/>
                  <a:gd name="T5" fmla="*/ 0 h 184"/>
                  <a:gd name="T6" fmla="*/ 100 w 168"/>
                  <a:gd name="T7" fmla="*/ 34 h 184"/>
                  <a:gd name="T8" fmla="*/ 111 w 168"/>
                  <a:gd name="T9" fmla="*/ 45 h 184"/>
                  <a:gd name="T10" fmla="*/ 145 w 168"/>
                  <a:gd name="T11" fmla="*/ 45 h 184"/>
                  <a:gd name="T12" fmla="*/ 145 w 168"/>
                  <a:gd name="T13" fmla="*/ 22 h 184"/>
                  <a:gd name="T14" fmla="*/ 167 w 168"/>
                  <a:gd name="T15" fmla="*/ 22 h 184"/>
                  <a:gd name="T16" fmla="*/ 189 w 168"/>
                  <a:gd name="T17" fmla="*/ 34 h 184"/>
                  <a:gd name="T18" fmla="*/ 189 w 168"/>
                  <a:gd name="T19" fmla="*/ 78 h 184"/>
                  <a:gd name="T20" fmla="*/ 201 w 168"/>
                  <a:gd name="T21" fmla="*/ 101 h 184"/>
                  <a:gd name="T22" fmla="*/ 189 w 168"/>
                  <a:gd name="T23" fmla="*/ 112 h 184"/>
                  <a:gd name="T24" fmla="*/ 234 w 168"/>
                  <a:gd name="T25" fmla="*/ 101 h 184"/>
                  <a:gd name="T26" fmla="*/ 223 w 168"/>
                  <a:gd name="T27" fmla="*/ 145 h 184"/>
                  <a:gd name="T28" fmla="*/ 234 w 168"/>
                  <a:gd name="T29" fmla="*/ 145 h 184"/>
                  <a:gd name="T30" fmla="*/ 189 w 168"/>
                  <a:gd name="T31" fmla="*/ 156 h 184"/>
                  <a:gd name="T32" fmla="*/ 189 w 168"/>
                  <a:gd name="T33" fmla="*/ 223 h 184"/>
                  <a:gd name="T34" fmla="*/ 212 w 168"/>
                  <a:gd name="T35" fmla="*/ 246 h 184"/>
                  <a:gd name="T36" fmla="*/ 178 w 168"/>
                  <a:gd name="T37" fmla="*/ 257 h 184"/>
                  <a:gd name="T38" fmla="*/ 134 w 168"/>
                  <a:gd name="T39" fmla="*/ 257 h 184"/>
                  <a:gd name="T40" fmla="*/ 123 w 168"/>
                  <a:gd name="T41" fmla="*/ 246 h 184"/>
                  <a:gd name="T42" fmla="*/ 45 w 168"/>
                  <a:gd name="T43" fmla="*/ 246 h 184"/>
                  <a:gd name="T44" fmla="*/ 33 w 168"/>
                  <a:gd name="T45" fmla="*/ 235 h 184"/>
                  <a:gd name="T46" fmla="*/ 0 w 168"/>
                  <a:gd name="T47" fmla="*/ 246 h 184"/>
                  <a:gd name="T48" fmla="*/ 0 w 168"/>
                  <a:gd name="T49" fmla="*/ 212 h 184"/>
                  <a:gd name="T50" fmla="*/ 22 w 168"/>
                  <a:gd name="T51" fmla="*/ 156 h 184"/>
                  <a:gd name="T52" fmla="*/ 33 w 168"/>
                  <a:gd name="T53" fmla="*/ 134 h 184"/>
                  <a:gd name="T54" fmla="*/ 45 w 168"/>
                  <a:gd name="T55" fmla="*/ 112 h 184"/>
                  <a:gd name="T56" fmla="*/ 22 w 168"/>
                  <a:gd name="T57" fmla="*/ 67 h 184"/>
                  <a:gd name="T58" fmla="*/ 33 w 168"/>
                  <a:gd name="T59" fmla="*/ 56 h 184"/>
                  <a:gd name="T60" fmla="*/ 11 w 168"/>
                  <a:gd name="T61" fmla="*/ 11 h 184"/>
                  <a:gd name="T62" fmla="*/ 33 w 168"/>
                  <a:gd name="T63" fmla="*/ 0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
                  <a:gd name="T97" fmla="*/ 0 h 184"/>
                  <a:gd name="T98" fmla="*/ 168 w 168"/>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 h="184">
                    <a:moveTo>
                      <a:pt x="24" y="0"/>
                    </a:moveTo>
                    <a:lnTo>
                      <a:pt x="56" y="0"/>
                    </a:lnTo>
                    <a:lnTo>
                      <a:pt x="64" y="0"/>
                    </a:lnTo>
                    <a:lnTo>
                      <a:pt x="72" y="24"/>
                    </a:lnTo>
                    <a:lnTo>
                      <a:pt x="80" y="32"/>
                    </a:lnTo>
                    <a:lnTo>
                      <a:pt x="104" y="32"/>
                    </a:lnTo>
                    <a:lnTo>
                      <a:pt x="104" y="16"/>
                    </a:lnTo>
                    <a:lnTo>
                      <a:pt x="120" y="16"/>
                    </a:lnTo>
                    <a:lnTo>
                      <a:pt x="136" y="24"/>
                    </a:lnTo>
                    <a:lnTo>
                      <a:pt x="136" y="56"/>
                    </a:lnTo>
                    <a:lnTo>
                      <a:pt x="144" y="72"/>
                    </a:lnTo>
                    <a:lnTo>
                      <a:pt x="136" y="80"/>
                    </a:lnTo>
                    <a:lnTo>
                      <a:pt x="168" y="72"/>
                    </a:lnTo>
                    <a:lnTo>
                      <a:pt x="160" y="104"/>
                    </a:lnTo>
                    <a:lnTo>
                      <a:pt x="168" y="104"/>
                    </a:lnTo>
                    <a:lnTo>
                      <a:pt x="136" y="112"/>
                    </a:lnTo>
                    <a:lnTo>
                      <a:pt x="136" y="160"/>
                    </a:lnTo>
                    <a:lnTo>
                      <a:pt x="152" y="176"/>
                    </a:lnTo>
                    <a:lnTo>
                      <a:pt x="128" y="184"/>
                    </a:lnTo>
                    <a:lnTo>
                      <a:pt x="96" y="184"/>
                    </a:lnTo>
                    <a:lnTo>
                      <a:pt x="88" y="176"/>
                    </a:lnTo>
                    <a:lnTo>
                      <a:pt x="32" y="176"/>
                    </a:lnTo>
                    <a:lnTo>
                      <a:pt x="24" y="168"/>
                    </a:lnTo>
                    <a:lnTo>
                      <a:pt x="0" y="176"/>
                    </a:lnTo>
                    <a:lnTo>
                      <a:pt x="0" y="152"/>
                    </a:lnTo>
                    <a:lnTo>
                      <a:pt x="16" y="112"/>
                    </a:lnTo>
                    <a:lnTo>
                      <a:pt x="24" y="96"/>
                    </a:lnTo>
                    <a:lnTo>
                      <a:pt x="32" y="80"/>
                    </a:lnTo>
                    <a:lnTo>
                      <a:pt x="16" y="48"/>
                    </a:lnTo>
                    <a:lnTo>
                      <a:pt x="24" y="40"/>
                    </a:lnTo>
                    <a:lnTo>
                      <a:pt x="8" y="8"/>
                    </a:lnTo>
                    <a:lnTo>
                      <a:pt x="24" y="0"/>
                    </a:lnTo>
                    <a:close/>
                  </a:path>
                </a:pathLst>
              </a:custGeom>
              <a:noFill/>
              <a:ln w="1270">
                <a:solidFill>
                  <a:schemeClr val="accent4"/>
                </a:solidFill>
                <a:round/>
                <a:headEnd/>
                <a:tailEnd/>
              </a:ln>
            </p:spPr>
            <p:txBody>
              <a:bodyPr/>
              <a:lstStyle/>
              <a:p>
                <a:endParaRPr lang="en-US" sz="1682"/>
              </a:p>
            </p:txBody>
          </p:sp>
          <p:sp>
            <p:nvSpPr>
              <p:cNvPr id="74" name="Freeform 83"/>
              <p:cNvSpPr>
                <a:spLocks/>
              </p:cNvSpPr>
              <p:nvPr/>
            </p:nvSpPr>
            <p:spPr bwMode="auto">
              <a:xfrm>
                <a:off x="7044221" y="5404071"/>
                <a:ext cx="9094" cy="30683"/>
              </a:xfrm>
              <a:custGeom>
                <a:avLst/>
                <a:gdLst>
                  <a:gd name="T0" fmla="*/ 11 w 8"/>
                  <a:gd name="T1" fmla="*/ 11 h 24"/>
                  <a:gd name="T2" fmla="*/ 0 w 8"/>
                  <a:gd name="T3" fmla="*/ 11 h 24"/>
                  <a:gd name="T4" fmla="*/ 0 w 8"/>
                  <a:gd name="T5" fmla="*/ 33 h 24"/>
                  <a:gd name="T6" fmla="*/ 0 w 8"/>
                  <a:gd name="T7" fmla="*/ 22 h 24"/>
                  <a:gd name="T8" fmla="*/ 0 w 8"/>
                  <a:gd name="T9" fmla="*/ 11 h 24"/>
                  <a:gd name="T10" fmla="*/ 11 w 8"/>
                  <a:gd name="T11" fmla="*/ 0 h 24"/>
                  <a:gd name="T12" fmla="*/ 11 w 8"/>
                  <a:gd name="T13" fmla="*/ 11 h 24"/>
                  <a:gd name="T14" fmla="*/ 0 60000 65536"/>
                  <a:gd name="T15" fmla="*/ 0 60000 65536"/>
                  <a:gd name="T16" fmla="*/ 0 60000 65536"/>
                  <a:gd name="T17" fmla="*/ 0 60000 65536"/>
                  <a:gd name="T18" fmla="*/ 0 60000 65536"/>
                  <a:gd name="T19" fmla="*/ 0 60000 65536"/>
                  <a:gd name="T20" fmla="*/ 0 60000 65536"/>
                  <a:gd name="T21" fmla="*/ 0 w 8"/>
                  <a:gd name="T22" fmla="*/ 0 h 24"/>
                  <a:gd name="T23" fmla="*/ 8 w 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4">
                    <a:moveTo>
                      <a:pt x="8" y="8"/>
                    </a:moveTo>
                    <a:lnTo>
                      <a:pt x="0" y="8"/>
                    </a:lnTo>
                    <a:lnTo>
                      <a:pt x="0" y="24"/>
                    </a:lnTo>
                    <a:lnTo>
                      <a:pt x="0" y="16"/>
                    </a:lnTo>
                    <a:lnTo>
                      <a:pt x="0" y="8"/>
                    </a:lnTo>
                    <a:lnTo>
                      <a:pt x="8" y="0"/>
                    </a:lnTo>
                    <a:lnTo>
                      <a:pt x="8" y="8"/>
                    </a:lnTo>
                    <a:close/>
                  </a:path>
                </a:pathLst>
              </a:custGeom>
              <a:noFill/>
              <a:ln w="1270">
                <a:solidFill>
                  <a:schemeClr val="accent4"/>
                </a:solidFill>
                <a:round/>
                <a:headEnd/>
                <a:tailEnd/>
              </a:ln>
            </p:spPr>
            <p:txBody>
              <a:bodyPr/>
              <a:lstStyle/>
              <a:p>
                <a:endParaRPr lang="en-US" sz="1682"/>
              </a:p>
            </p:txBody>
          </p:sp>
          <p:sp>
            <p:nvSpPr>
              <p:cNvPr id="75" name="Freeform 84"/>
              <p:cNvSpPr>
                <a:spLocks/>
              </p:cNvSpPr>
              <p:nvPr/>
            </p:nvSpPr>
            <p:spPr bwMode="auto">
              <a:xfrm>
                <a:off x="6988831" y="5062841"/>
                <a:ext cx="110778" cy="227797"/>
              </a:xfrm>
              <a:custGeom>
                <a:avLst/>
                <a:gdLst>
                  <a:gd name="T0" fmla="*/ 101 w 96"/>
                  <a:gd name="T1" fmla="*/ 0 h 176"/>
                  <a:gd name="T2" fmla="*/ 101 w 96"/>
                  <a:gd name="T3" fmla="*/ 11 h 176"/>
                  <a:gd name="T4" fmla="*/ 101 w 96"/>
                  <a:gd name="T5" fmla="*/ 33 h 176"/>
                  <a:gd name="T6" fmla="*/ 89 w 96"/>
                  <a:gd name="T7" fmla="*/ 45 h 176"/>
                  <a:gd name="T8" fmla="*/ 78 w 96"/>
                  <a:gd name="T9" fmla="*/ 89 h 176"/>
                  <a:gd name="T10" fmla="*/ 67 w 96"/>
                  <a:gd name="T11" fmla="*/ 100 h 176"/>
                  <a:gd name="T12" fmla="*/ 56 w 96"/>
                  <a:gd name="T13" fmla="*/ 134 h 176"/>
                  <a:gd name="T14" fmla="*/ 45 w 96"/>
                  <a:gd name="T15" fmla="*/ 145 h 176"/>
                  <a:gd name="T16" fmla="*/ 34 w 96"/>
                  <a:gd name="T17" fmla="*/ 134 h 176"/>
                  <a:gd name="T18" fmla="*/ 22 w 96"/>
                  <a:gd name="T19" fmla="*/ 134 h 176"/>
                  <a:gd name="T20" fmla="*/ 0 w 96"/>
                  <a:gd name="T21" fmla="*/ 178 h 176"/>
                  <a:gd name="T22" fmla="*/ 0 w 96"/>
                  <a:gd name="T23" fmla="*/ 189 h 176"/>
                  <a:gd name="T24" fmla="*/ 11 w 96"/>
                  <a:gd name="T25" fmla="*/ 189 h 176"/>
                  <a:gd name="T26" fmla="*/ 22 w 96"/>
                  <a:gd name="T27" fmla="*/ 212 h 176"/>
                  <a:gd name="T28" fmla="*/ 22 w 96"/>
                  <a:gd name="T29" fmla="*/ 234 h 176"/>
                  <a:gd name="T30" fmla="*/ 45 w 96"/>
                  <a:gd name="T31" fmla="*/ 234 h 176"/>
                  <a:gd name="T32" fmla="*/ 89 w 96"/>
                  <a:gd name="T33" fmla="*/ 234 h 176"/>
                  <a:gd name="T34" fmla="*/ 134 w 96"/>
                  <a:gd name="T35" fmla="*/ 245 h 176"/>
                  <a:gd name="T36" fmla="*/ 134 w 96"/>
                  <a:gd name="T37" fmla="*/ 212 h 176"/>
                  <a:gd name="T38" fmla="*/ 112 w 96"/>
                  <a:gd name="T39" fmla="*/ 178 h 176"/>
                  <a:gd name="T40" fmla="*/ 112 w 96"/>
                  <a:gd name="T41" fmla="*/ 156 h 176"/>
                  <a:gd name="T42" fmla="*/ 123 w 96"/>
                  <a:gd name="T43" fmla="*/ 123 h 176"/>
                  <a:gd name="T44" fmla="*/ 112 w 96"/>
                  <a:gd name="T45" fmla="*/ 89 h 176"/>
                  <a:gd name="T46" fmla="*/ 101 w 96"/>
                  <a:gd name="T47" fmla="*/ 78 h 176"/>
                  <a:gd name="T48" fmla="*/ 101 w 96"/>
                  <a:gd name="T49" fmla="*/ 67 h 176"/>
                  <a:gd name="T50" fmla="*/ 123 w 96"/>
                  <a:gd name="T51" fmla="*/ 67 h 176"/>
                  <a:gd name="T52" fmla="*/ 112 w 96"/>
                  <a:gd name="T53" fmla="*/ 45 h 176"/>
                  <a:gd name="T54" fmla="*/ 112 w 96"/>
                  <a:gd name="T55" fmla="*/ 11 h 176"/>
                  <a:gd name="T56" fmla="*/ 101 w 96"/>
                  <a:gd name="T57" fmla="*/ 0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76"/>
                  <a:gd name="T89" fmla="*/ 96 w 9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76">
                    <a:moveTo>
                      <a:pt x="72" y="0"/>
                    </a:moveTo>
                    <a:lnTo>
                      <a:pt x="72" y="8"/>
                    </a:lnTo>
                    <a:lnTo>
                      <a:pt x="72" y="24"/>
                    </a:lnTo>
                    <a:lnTo>
                      <a:pt x="64" y="32"/>
                    </a:lnTo>
                    <a:lnTo>
                      <a:pt x="56" y="64"/>
                    </a:lnTo>
                    <a:lnTo>
                      <a:pt x="48" y="72"/>
                    </a:lnTo>
                    <a:lnTo>
                      <a:pt x="40" y="96"/>
                    </a:lnTo>
                    <a:lnTo>
                      <a:pt x="32" y="104"/>
                    </a:lnTo>
                    <a:lnTo>
                      <a:pt x="24" y="96"/>
                    </a:lnTo>
                    <a:lnTo>
                      <a:pt x="16" y="96"/>
                    </a:lnTo>
                    <a:lnTo>
                      <a:pt x="0" y="128"/>
                    </a:lnTo>
                    <a:lnTo>
                      <a:pt x="0" y="136"/>
                    </a:lnTo>
                    <a:lnTo>
                      <a:pt x="8" y="136"/>
                    </a:lnTo>
                    <a:lnTo>
                      <a:pt x="16" y="152"/>
                    </a:lnTo>
                    <a:lnTo>
                      <a:pt x="16" y="168"/>
                    </a:lnTo>
                    <a:lnTo>
                      <a:pt x="32" y="168"/>
                    </a:lnTo>
                    <a:lnTo>
                      <a:pt x="64" y="168"/>
                    </a:lnTo>
                    <a:lnTo>
                      <a:pt x="96" y="176"/>
                    </a:lnTo>
                    <a:lnTo>
                      <a:pt x="96" y="152"/>
                    </a:lnTo>
                    <a:lnTo>
                      <a:pt x="80" y="128"/>
                    </a:lnTo>
                    <a:lnTo>
                      <a:pt x="80" y="112"/>
                    </a:lnTo>
                    <a:lnTo>
                      <a:pt x="88" y="88"/>
                    </a:lnTo>
                    <a:lnTo>
                      <a:pt x="80" y="64"/>
                    </a:lnTo>
                    <a:lnTo>
                      <a:pt x="72" y="56"/>
                    </a:lnTo>
                    <a:lnTo>
                      <a:pt x="72" y="48"/>
                    </a:lnTo>
                    <a:lnTo>
                      <a:pt x="88" y="48"/>
                    </a:lnTo>
                    <a:lnTo>
                      <a:pt x="80" y="32"/>
                    </a:lnTo>
                    <a:lnTo>
                      <a:pt x="80" y="8"/>
                    </a:lnTo>
                    <a:lnTo>
                      <a:pt x="72" y="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76" name="Freeform 85"/>
              <p:cNvSpPr>
                <a:spLocks/>
              </p:cNvSpPr>
              <p:nvPr/>
            </p:nvSpPr>
            <p:spPr bwMode="auto">
              <a:xfrm>
                <a:off x="7026033" y="5248798"/>
                <a:ext cx="119046" cy="165501"/>
              </a:xfrm>
              <a:custGeom>
                <a:avLst/>
                <a:gdLst>
                  <a:gd name="T0" fmla="*/ 33 w 104"/>
                  <a:gd name="T1" fmla="*/ 167 h 128"/>
                  <a:gd name="T2" fmla="*/ 33 w 104"/>
                  <a:gd name="T3" fmla="*/ 178 h 128"/>
                  <a:gd name="T4" fmla="*/ 44 w 104"/>
                  <a:gd name="T5" fmla="*/ 178 h 128"/>
                  <a:gd name="T6" fmla="*/ 55 w 104"/>
                  <a:gd name="T7" fmla="*/ 167 h 128"/>
                  <a:gd name="T8" fmla="*/ 66 w 104"/>
                  <a:gd name="T9" fmla="*/ 178 h 128"/>
                  <a:gd name="T10" fmla="*/ 89 w 104"/>
                  <a:gd name="T11" fmla="*/ 156 h 128"/>
                  <a:gd name="T12" fmla="*/ 100 w 104"/>
                  <a:gd name="T13" fmla="*/ 122 h 128"/>
                  <a:gd name="T14" fmla="*/ 122 w 104"/>
                  <a:gd name="T15" fmla="*/ 89 h 128"/>
                  <a:gd name="T16" fmla="*/ 133 w 104"/>
                  <a:gd name="T17" fmla="*/ 33 h 128"/>
                  <a:gd name="T18" fmla="*/ 144 w 104"/>
                  <a:gd name="T19" fmla="*/ 0 h 128"/>
                  <a:gd name="T20" fmla="*/ 122 w 104"/>
                  <a:gd name="T21" fmla="*/ 0 h 128"/>
                  <a:gd name="T22" fmla="*/ 111 w 104"/>
                  <a:gd name="T23" fmla="*/ 0 h 128"/>
                  <a:gd name="T24" fmla="*/ 100 w 104"/>
                  <a:gd name="T25" fmla="*/ 0 h 128"/>
                  <a:gd name="T26" fmla="*/ 89 w 104"/>
                  <a:gd name="T27" fmla="*/ 11 h 128"/>
                  <a:gd name="T28" fmla="*/ 89 w 104"/>
                  <a:gd name="T29" fmla="*/ 45 h 128"/>
                  <a:gd name="T30" fmla="*/ 44 w 104"/>
                  <a:gd name="T31" fmla="*/ 33 h 128"/>
                  <a:gd name="T32" fmla="*/ 55 w 104"/>
                  <a:gd name="T33" fmla="*/ 33 h 128"/>
                  <a:gd name="T34" fmla="*/ 55 w 104"/>
                  <a:gd name="T35" fmla="*/ 45 h 128"/>
                  <a:gd name="T36" fmla="*/ 55 w 104"/>
                  <a:gd name="T37" fmla="*/ 56 h 128"/>
                  <a:gd name="T38" fmla="*/ 55 w 104"/>
                  <a:gd name="T39" fmla="*/ 67 h 128"/>
                  <a:gd name="T40" fmla="*/ 55 w 104"/>
                  <a:gd name="T41" fmla="*/ 100 h 128"/>
                  <a:gd name="T42" fmla="*/ 55 w 104"/>
                  <a:gd name="T43" fmla="*/ 122 h 128"/>
                  <a:gd name="T44" fmla="*/ 33 w 104"/>
                  <a:gd name="T45" fmla="*/ 111 h 128"/>
                  <a:gd name="T46" fmla="*/ 11 w 104"/>
                  <a:gd name="T47" fmla="*/ 133 h 128"/>
                  <a:gd name="T48" fmla="*/ 11 w 104"/>
                  <a:gd name="T49" fmla="*/ 145 h 128"/>
                  <a:gd name="T50" fmla="*/ 0 w 104"/>
                  <a:gd name="T51" fmla="*/ 167 h 128"/>
                  <a:gd name="T52" fmla="*/ 22 w 104"/>
                  <a:gd name="T53" fmla="*/ 178 h 128"/>
                  <a:gd name="T54" fmla="*/ 33 w 104"/>
                  <a:gd name="T55" fmla="*/ 167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4"/>
                  <a:gd name="T85" fmla="*/ 0 h 128"/>
                  <a:gd name="T86" fmla="*/ 104 w 104"/>
                  <a:gd name="T87" fmla="*/ 128 h 1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4" h="128">
                    <a:moveTo>
                      <a:pt x="24" y="120"/>
                    </a:moveTo>
                    <a:lnTo>
                      <a:pt x="24" y="128"/>
                    </a:lnTo>
                    <a:lnTo>
                      <a:pt x="32" y="128"/>
                    </a:lnTo>
                    <a:lnTo>
                      <a:pt x="40" y="120"/>
                    </a:lnTo>
                    <a:lnTo>
                      <a:pt x="48" y="128"/>
                    </a:lnTo>
                    <a:lnTo>
                      <a:pt x="64" y="112"/>
                    </a:lnTo>
                    <a:lnTo>
                      <a:pt x="72" y="88"/>
                    </a:lnTo>
                    <a:lnTo>
                      <a:pt x="88" y="64"/>
                    </a:lnTo>
                    <a:lnTo>
                      <a:pt x="96" y="24"/>
                    </a:lnTo>
                    <a:lnTo>
                      <a:pt x="104" y="0"/>
                    </a:lnTo>
                    <a:lnTo>
                      <a:pt x="88" y="0"/>
                    </a:lnTo>
                    <a:lnTo>
                      <a:pt x="80" y="0"/>
                    </a:lnTo>
                    <a:lnTo>
                      <a:pt x="72" y="0"/>
                    </a:lnTo>
                    <a:lnTo>
                      <a:pt x="64" y="8"/>
                    </a:lnTo>
                    <a:lnTo>
                      <a:pt x="64" y="32"/>
                    </a:lnTo>
                    <a:lnTo>
                      <a:pt x="32" y="24"/>
                    </a:lnTo>
                    <a:lnTo>
                      <a:pt x="40" y="24"/>
                    </a:lnTo>
                    <a:lnTo>
                      <a:pt x="40" y="32"/>
                    </a:lnTo>
                    <a:lnTo>
                      <a:pt x="40" y="40"/>
                    </a:lnTo>
                    <a:lnTo>
                      <a:pt x="40" y="48"/>
                    </a:lnTo>
                    <a:lnTo>
                      <a:pt x="40" y="72"/>
                    </a:lnTo>
                    <a:lnTo>
                      <a:pt x="40" y="88"/>
                    </a:lnTo>
                    <a:lnTo>
                      <a:pt x="24" y="80"/>
                    </a:lnTo>
                    <a:lnTo>
                      <a:pt x="8" y="96"/>
                    </a:lnTo>
                    <a:lnTo>
                      <a:pt x="8" y="104"/>
                    </a:lnTo>
                    <a:lnTo>
                      <a:pt x="0" y="120"/>
                    </a:lnTo>
                    <a:lnTo>
                      <a:pt x="16" y="128"/>
                    </a:lnTo>
                    <a:lnTo>
                      <a:pt x="24" y="12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77" name="Freeform 86"/>
              <p:cNvSpPr>
                <a:spLocks/>
              </p:cNvSpPr>
              <p:nvPr/>
            </p:nvSpPr>
            <p:spPr bwMode="auto">
              <a:xfrm>
                <a:off x="6988831" y="5279480"/>
                <a:ext cx="82671" cy="124591"/>
              </a:xfrm>
              <a:custGeom>
                <a:avLst/>
                <a:gdLst>
                  <a:gd name="T0" fmla="*/ 100 w 72"/>
                  <a:gd name="T1" fmla="*/ 0 h 96"/>
                  <a:gd name="T2" fmla="*/ 100 w 72"/>
                  <a:gd name="T3" fmla="*/ 11 h 96"/>
                  <a:gd name="T4" fmla="*/ 100 w 72"/>
                  <a:gd name="T5" fmla="*/ 22 h 96"/>
                  <a:gd name="T6" fmla="*/ 100 w 72"/>
                  <a:gd name="T7" fmla="*/ 34 h 96"/>
                  <a:gd name="T8" fmla="*/ 100 w 72"/>
                  <a:gd name="T9" fmla="*/ 67 h 96"/>
                  <a:gd name="T10" fmla="*/ 100 w 72"/>
                  <a:gd name="T11" fmla="*/ 89 h 96"/>
                  <a:gd name="T12" fmla="*/ 78 w 72"/>
                  <a:gd name="T13" fmla="*/ 78 h 96"/>
                  <a:gd name="T14" fmla="*/ 56 w 72"/>
                  <a:gd name="T15" fmla="*/ 101 h 96"/>
                  <a:gd name="T16" fmla="*/ 56 w 72"/>
                  <a:gd name="T17" fmla="*/ 112 h 96"/>
                  <a:gd name="T18" fmla="*/ 44 w 72"/>
                  <a:gd name="T19" fmla="*/ 134 h 96"/>
                  <a:gd name="T20" fmla="*/ 22 w 72"/>
                  <a:gd name="T21" fmla="*/ 101 h 96"/>
                  <a:gd name="T22" fmla="*/ 0 w 72"/>
                  <a:gd name="T23" fmla="*/ 56 h 96"/>
                  <a:gd name="T24" fmla="*/ 11 w 72"/>
                  <a:gd name="T25" fmla="*/ 56 h 96"/>
                  <a:gd name="T26" fmla="*/ 11 w 72"/>
                  <a:gd name="T27" fmla="*/ 45 h 96"/>
                  <a:gd name="T28" fmla="*/ 22 w 72"/>
                  <a:gd name="T29" fmla="*/ 22 h 96"/>
                  <a:gd name="T30" fmla="*/ 44 w 72"/>
                  <a:gd name="T31" fmla="*/ 22 h 96"/>
                  <a:gd name="T32" fmla="*/ 44 w 72"/>
                  <a:gd name="T33" fmla="*/ 0 h 96"/>
                  <a:gd name="T34" fmla="*/ 89 w 72"/>
                  <a:gd name="T35" fmla="*/ 0 h 96"/>
                  <a:gd name="T36" fmla="*/ 100 w 72"/>
                  <a:gd name="T37" fmla="*/ 0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96"/>
                  <a:gd name="T59" fmla="*/ 72 w 72"/>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96">
                    <a:moveTo>
                      <a:pt x="72" y="0"/>
                    </a:moveTo>
                    <a:lnTo>
                      <a:pt x="72" y="8"/>
                    </a:lnTo>
                    <a:lnTo>
                      <a:pt x="72" y="16"/>
                    </a:lnTo>
                    <a:lnTo>
                      <a:pt x="72" y="24"/>
                    </a:lnTo>
                    <a:lnTo>
                      <a:pt x="72" y="48"/>
                    </a:lnTo>
                    <a:lnTo>
                      <a:pt x="72" y="64"/>
                    </a:lnTo>
                    <a:lnTo>
                      <a:pt x="56" y="56"/>
                    </a:lnTo>
                    <a:lnTo>
                      <a:pt x="40" y="72"/>
                    </a:lnTo>
                    <a:lnTo>
                      <a:pt x="40" y="80"/>
                    </a:lnTo>
                    <a:lnTo>
                      <a:pt x="32" y="96"/>
                    </a:lnTo>
                    <a:lnTo>
                      <a:pt x="16" y="72"/>
                    </a:lnTo>
                    <a:lnTo>
                      <a:pt x="0" y="40"/>
                    </a:lnTo>
                    <a:lnTo>
                      <a:pt x="8" y="40"/>
                    </a:lnTo>
                    <a:lnTo>
                      <a:pt x="8" y="32"/>
                    </a:lnTo>
                    <a:lnTo>
                      <a:pt x="16" y="16"/>
                    </a:lnTo>
                    <a:lnTo>
                      <a:pt x="32" y="16"/>
                    </a:lnTo>
                    <a:lnTo>
                      <a:pt x="32" y="0"/>
                    </a:lnTo>
                    <a:lnTo>
                      <a:pt x="64" y="0"/>
                    </a:lnTo>
                    <a:lnTo>
                      <a:pt x="72" y="0"/>
                    </a:lnTo>
                    <a:close/>
                  </a:path>
                </a:pathLst>
              </a:custGeom>
              <a:noFill/>
              <a:ln w="1270">
                <a:solidFill>
                  <a:schemeClr val="accent4"/>
                </a:solidFill>
                <a:round/>
                <a:headEnd/>
                <a:tailEnd/>
              </a:ln>
            </p:spPr>
            <p:txBody>
              <a:bodyPr/>
              <a:lstStyle/>
              <a:p>
                <a:endParaRPr lang="en-US" sz="1682"/>
              </a:p>
            </p:txBody>
          </p:sp>
          <p:sp>
            <p:nvSpPr>
              <p:cNvPr id="78" name="Freeform 87"/>
              <p:cNvSpPr>
                <a:spLocks/>
              </p:cNvSpPr>
              <p:nvPr/>
            </p:nvSpPr>
            <p:spPr bwMode="auto">
              <a:xfrm>
                <a:off x="6997925" y="5279480"/>
                <a:ext cx="28108" cy="21385"/>
              </a:xfrm>
              <a:custGeom>
                <a:avLst/>
                <a:gdLst>
                  <a:gd name="T0" fmla="*/ 34 w 24"/>
                  <a:gd name="T1" fmla="*/ 23 h 16"/>
                  <a:gd name="T2" fmla="*/ 34 w 24"/>
                  <a:gd name="T3" fmla="*/ 0 h 16"/>
                  <a:gd name="T4" fmla="*/ 11 w 24"/>
                  <a:gd name="T5" fmla="*/ 0 h 16"/>
                  <a:gd name="T6" fmla="*/ 0 w 24"/>
                  <a:gd name="T7" fmla="*/ 23 h 16"/>
                  <a:gd name="T8" fmla="*/ 34 w 24"/>
                  <a:gd name="T9" fmla="*/ 23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24" y="0"/>
                    </a:lnTo>
                    <a:lnTo>
                      <a:pt x="8" y="0"/>
                    </a:lnTo>
                    <a:lnTo>
                      <a:pt x="0" y="16"/>
                    </a:lnTo>
                    <a:lnTo>
                      <a:pt x="24" y="16"/>
                    </a:lnTo>
                    <a:close/>
                  </a:path>
                </a:pathLst>
              </a:custGeom>
              <a:noFill/>
              <a:ln w="1270">
                <a:solidFill>
                  <a:schemeClr val="accent4"/>
                </a:solidFill>
                <a:round/>
                <a:headEnd/>
                <a:tailEnd/>
              </a:ln>
            </p:spPr>
            <p:txBody>
              <a:bodyPr/>
              <a:lstStyle/>
              <a:p>
                <a:endParaRPr lang="en-US" sz="1682"/>
              </a:p>
            </p:txBody>
          </p:sp>
          <p:sp>
            <p:nvSpPr>
              <p:cNvPr id="79" name="Freeform 88"/>
              <p:cNvSpPr>
                <a:spLocks/>
              </p:cNvSpPr>
              <p:nvPr/>
            </p:nvSpPr>
            <p:spPr bwMode="auto">
              <a:xfrm>
                <a:off x="6805303" y="5103752"/>
                <a:ext cx="73577" cy="124591"/>
              </a:xfrm>
              <a:custGeom>
                <a:avLst/>
                <a:gdLst>
                  <a:gd name="T0" fmla="*/ 78 w 64"/>
                  <a:gd name="T1" fmla="*/ 89 h 96"/>
                  <a:gd name="T2" fmla="*/ 67 w 64"/>
                  <a:gd name="T3" fmla="*/ 45 h 96"/>
                  <a:gd name="T4" fmla="*/ 56 w 64"/>
                  <a:gd name="T5" fmla="*/ 0 h 96"/>
                  <a:gd name="T6" fmla="*/ 11 w 64"/>
                  <a:gd name="T7" fmla="*/ 0 h 96"/>
                  <a:gd name="T8" fmla="*/ 11 w 64"/>
                  <a:gd name="T9" fmla="*/ 34 h 96"/>
                  <a:gd name="T10" fmla="*/ 22 w 64"/>
                  <a:gd name="T11" fmla="*/ 56 h 96"/>
                  <a:gd name="T12" fmla="*/ 0 w 64"/>
                  <a:gd name="T13" fmla="*/ 89 h 96"/>
                  <a:gd name="T14" fmla="*/ 11 w 64"/>
                  <a:gd name="T15" fmla="*/ 123 h 96"/>
                  <a:gd name="T16" fmla="*/ 0 w 64"/>
                  <a:gd name="T17" fmla="*/ 123 h 96"/>
                  <a:gd name="T18" fmla="*/ 22 w 64"/>
                  <a:gd name="T19" fmla="*/ 134 h 96"/>
                  <a:gd name="T20" fmla="*/ 67 w 64"/>
                  <a:gd name="T21" fmla="*/ 112 h 96"/>
                  <a:gd name="T22" fmla="*/ 78 w 64"/>
                  <a:gd name="T23" fmla="*/ 112 h 96"/>
                  <a:gd name="T24" fmla="*/ 89 w 64"/>
                  <a:gd name="T25" fmla="*/ 101 h 96"/>
                  <a:gd name="T26" fmla="*/ 78 w 64"/>
                  <a:gd name="T27" fmla="*/ 89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96"/>
                  <a:gd name="T44" fmla="*/ 64 w 64"/>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96">
                    <a:moveTo>
                      <a:pt x="56" y="64"/>
                    </a:moveTo>
                    <a:lnTo>
                      <a:pt x="48" y="32"/>
                    </a:lnTo>
                    <a:lnTo>
                      <a:pt x="40" y="0"/>
                    </a:lnTo>
                    <a:lnTo>
                      <a:pt x="8" y="0"/>
                    </a:lnTo>
                    <a:lnTo>
                      <a:pt x="8" y="24"/>
                    </a:lnTo>
                    <a:lnTo>
                      <a:pt x="16" y="40"/>
                    </a:lnTo>
                    <a:lnTo>
                      <a:pt x="0" y="64"/>
                    </a:lnTo>
                    <a:lnTo>
                      <a:pt x="8" y="88"/>
                    </a:lnTo>
                    <a:lnTo>
                      <a:pt x="0" y="88"/>
                    </a:lnTo>
                    <a:lnTo>
                      <a:pt x="16" y="96"/>
                    </a:lnTo>
                    <a:lnTo>
                      <a:pt x="48" y="80"/>
                    </a:lnTo>
                    <a:lnTo>
                      <a:pt x="56" y="80"/>
                    </a:lnTo>
                    <a:lnTo>
                      <a:pt x="64" y="72"/>
                    </a:lnTo>
                    <a:lnTo>
                      <a:pt x="56" y="64"/>
                    </a:lnTo>
                    <a:close/>
                  </a:path>
                </a:pathLst>
              </a:custGeom>
              <a:noFill/>
              <a:ln w="1270">
                <a:solidFill>
                  <a:schemeClr val="accent4"/>
                </a:solidFill>
                <a:round/>
                <a:headEnd/>
                <a:tailEnd/>
              </a:ln>
            </p:spPr>
            <p:txBody>
              <a:bodyPr/>
              <a:lstStyle/>
              <a:p>
                <a:endParaRPr lang="en-US" sz="1682"/>
              </a:p>
            </p:txBody>
          </p:sp>
          <p:sp>
            <p:nvSpPr>
              <p:cNvPr id="80" name="Freeform 89"/>
              <p:cNvSpPr>
                <a:spLocks/>
              </p:cNvSpPr>
              <p:nvPr/>
            </p:nvSpPr>
            <p:spPr bwMode="auto">
              <a:xfrm>
                <a:off x="6851598" y="5103752"/>
                <a:ext cx="36375" cy="92978"/>
              </a:xfrm>
              <a:custGeom>
                <a:avLst/>
                <a:gdLst>
                  <a:gd name="T0" fmla="*/ 22 w 32"/>
                  <a:gd name="T1" fmla="*/ 89 h 72"/>
                  <a:gd name="T2" fmla="*/ 11 w 32"/>
                  <a:gd name="T3" fmla="*/ 44 h 72"/>
                  <a:gd name="T4" fmla="*/ 0 w 32"/>
                  <a:gd name="T5" fmla="*/ 0 h 72"/>
                  <a:gd name="T6" fmla="*/ 22 w 32"/>
                  <a:gd name="T7" fmla="*/ 0 h 72"/>
                  <a:gd name="T8" fmla="*/ 22 w 32"/>
                  <a:gd name="T9" fmla="*/ 11 h 72"/>
                  <a:gd name="T10" fmla="*/ 33 w 32"/>
                  <a:gd name="T11" fmla="*/ 22 h 72"/>
                  <a:gd name="T12" fmla="*/ 33 w 32"/>
                  <a:gd name="T13" fmla="*/ 56 h 72"/>
                  <a:gd name="T14" fmla="*/ 44 w 32"/>
                  <a:gd name="T15" fmla="*/ 100 h 72"/>
                  <a:gd name="T16" fmla="*/ 33 w 32"/>
                  <a:gd name="T17" fmla="*/ 100 h 72"/>
                  <a:gd name="T18" fmla="*/ 22 w 32"/>
                  <a:gd name="T19" fmla="*/ 89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72"/>
                  <a:gd name="T32" fmla="*/ 32 w 3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72">
                    <a:moveTo>
                      <a:pt x="16" y="64"/>
                    </a:moveTo>
                    <a:lnTo>
                      <a:pt x="8" y="32"/>
                    </a:lnTo>
                    <a:lnTo>
                      <a:pt x="0" y="0"/>
                    </a:lnTo>
                    <a:lnTo>
                      <a:pt x="16" y="0"/>
                    </a:lnTo>
                    <a:lnTo>
                      <a:pt x="16" y="8"/>
                    </a:lnTo>
                    <a:lnTo>
                      <a:pt x="24" y="16"/>
                    </a:lnTo>
                    <a:lnTo>
                      <a:pt x="24" y="40"/>
                    </a:lnTo>
                    <a:lnTo>
                      <a:pt x="32" y="72"/>
                    </a:lnTo>
                    <a:lnTo>
                      <a:pt x="24" y="72"/>
                    </a:lnTo>
                    <a:lnTo>
                      <a:pt x="16" y="64"/>
                    </a:lnTo>
                    <a:close/>
                  </a:path>
                </a:pathLst>
              </a:custGeom>
              <a:noFill/>
              <a:ln w="1270">
                <a:solidFill>
                  <a:schemeClr val="accent4"/>
                </a:solidFill>
                <a:round/>
                <a:headEnd/>
                <a:tailEnd/>
              </a:ln>
            </p:spPr>
            <p:txBody>
              <a:bodyPr/>
              <a:lstStyle/>
              <a:p>
                <a:endParaRPr lang="en-US" sz="1682"/>
              </a:p>
            </p:txBody>
          </p:sp>
          <p:sp>
            <p:nvSpPr>
              <p:cNvPr id="81" name="Freeform 90"/>
              <p:cNvSpPr>
                <a:spLocks/>
              </p:cNvSpPr>
              <p:nvPr/>
            </p:nvSpPr>
            <p:spPr bwMode="auto">
              <a:xfrm>
                <a:off x="6897067" y="5051684"/>
                <a:ext cx="174435" cy="186886"/>
              </a:xfrm>
              <a:custGeom>
                <a:avLst/>
                <a:gdLst>
                  <a:gd name="T0" fmla="*/ 211 w 152"/>
                  <a:gd name="T1" fmla="*/ 11 h 144"/>
                  <a:gd name="T2" fmla="*/ 200 w 152"/>
                  <a:gd name="T3" fmla="*/ 0 h 144"/>
                  <a:gd name="T4" fmla="*/ 189 w 152"/>
                  <a:gd name="T5" fmla="*/ 0 h 144"/>
                  <a:gd name="T6" fmla="*/ 178 w 152"/>
                  <a:gd name="T7" fmla="*/ 11 h 144"/>
                  <a:gd name="T8" fmla="*/ 144 w 152"/>
                  <a:gd name="T9" fmla="*/ 11 h 144"/>
                  <a:gd name="T10" fmla="*/ 122 w 152"/>
                  <a:gd name="T11" fmla="*/ 22 h 144"/>
                  <a:gd name="T12" fmla="*/ 100 w 152"/>
                  <a:gd name="T13" fmla="*/ 11 h 144"/>
                  <a:gd name="T14" fmla="*/ 78 w 152"/>
                  <a:gd name="T15" fmla="*/ 11 h 144"/>
                  <a:gd name="T16" fmla="*/ 56 w 152"/>
                  <a:gd name="T17" fmla="*/ 0 h 144"/>
                  <a:gd name="T18" fmla="*/ 33 w 152"/>
                  <a:gd name="T19" fmla="*/ 0 h 144"/>
                  <a:gd name="T20" fmla="*/ 22 w 152"/>
                  <a:gd name="T21" fmla="*/ 22 h 144"/>
                  <a:gd name="T22" fmla="*/ 22 w 152"/>
                  <a:gd name="T23" fmla="*/ 45 h 144"/>
                  <a:gd name="T24" fmla="*/ 22 w 152"/>
                  <a:gd name="T25" fmla="*/ 67 h 144"/>
                  <a:gd name="T26" fmla="*/ 0 w 152"/>
                  <a:gd name="T27" fmla="*/ 112 h 144"/>
                  <a:gd name="T28" fmla="*/ 0 w 152"/>
                  <a:gd name="T29" fmla="*/ 156 h 144"/>
                  <a:gd name="T30" fmla="*/ 22 w 152"/>
                  <a:gd name="T31" fmla="*/ 156 h 144"/>
                  <a:gd name="T32" fmla="*/ 44 w 152"/>
                  <a:gd name="T33" fmla="*/ 167 h 144"/>
                  <a:gd name="T34" fmla="*/ 56 w 152"/>
                  <a:gd name="T35" fmla="*/ 190 h 144"/>
                  <a:gd name="T36" fmla="*/ 56 w 152"/>
                  <a:gd name="T37" fmla="*/ 201 h 144"/>
                  <a:gd name="T38" fmla="*/ 111 w 152"/>
                  <a:gd name="T39" fmla="*/ 190 h 144"/>
                  <a:gd name="T40" fmla="*/ 133 w 152"/>
                  <a:gd name="T41" fmla="*/ 145 h 144"/>
                  <a:gd name="T42" fmla="*/ 144 w 152"/>
                  <a:gd name="T43" fmla="*/ 145 h 144"/>
                  <a:gd name="T44" fmla="*/ 155 w 152"/>
                  <a:gd name="T45" fmla="*/ 156 h 144"/>
                  <a:gd name="T46" fmla="*/ 167 w 152"/>
                  <a:gd name="T47" fmla="*/ 145 h 144"/>
                  <a:gd name="T48" fmla="*/ 178 w 152"/>
                  <a:gd name="T49" fmla="*/ 112 h 144"/>
                  <a:gd name="T50" fmla="*/ 189 w 152"/>
                  <a:gd name="T51" fmla="*/ 101 h 144"/>
                  <a:gd name="T52" fmla="*/ 200 w 152"/>
                  <a:gd name="T53" fmla="*/ 56 h 144"/>
                  <a:gd name="T54" fmla="*/ 211 w 152"/>
                  <a:gd name="T55" fmla="*/ 45 h 144"/>
                  <a:gd name="T56" fmla="*/ 211 w 152"/>
                  <a:gd name="T57" fmla="*/ 22 h 144"/>
                  <a:gd name="T58" fmla="*/ 211 w 152"/>
                  <a:gd name="T59" fmla="*/ 11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4"/>
                  <a:gd name="T92" fmla="*/ 152 w 152"/>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4">
                    <a:moveTo>
                      <a:pt x="152" y="8"/>
                    </a:moveTo>
                    <a:lnTo>
                      <a:pt x="144" y="0"/>
                    </a:lnTo>
                    <a:lnTo>
                      <a:pt x="136" y="0"/>
                    </a:lnTo>
                    <a:lnTo>
                      <a:pt x="128" y="8"/>
                    </a:lnTo>
                    <a:lnTo>
                      <a:pt x="104" y="8"/>
                    </a:lnTo>
                    <a:lnTo>
                      <a:pt x="88" y="16"/>
                    </a:lnTo>
                    <a:lnTo>
                      <a:pt x="72" y="8"/>
                    </a:lnTo>
                    <a:lnTo>
                      <a:pt x="56" y="8"/>
                    </a:lnTo>
                    <a:lnTo>
                      <a:pt x="40" y="0"/>
                    </a:lnTo>
                    <a:lnTo>
                      <a:pt x="24" y="0"/>
                    </a:lnTo>
                    <a:lnTo>
                      <a:pt x="16" y="16"/>
                    </a:lnTo>
                    <a:lnTo>
                      <a:pt x="16" y="32"/>
                    </a:lnTo>
                    <a:lnTo>
                      <a:pt x="16" y="48"/>
                    </a:lnTo>
                    <a:lnTo>
                      <a:pt x="0" y="80"/>
                    </a:lnTo>
                    <a:lnTo>
                      <a:pt x="0" y="112"/>
                    </a:lnTo>
                    <a:lnTo>
                      <a:pt x="16" y="112"/>
                    </a:lnTo>
                    <a:lnTo>
                      <a:pt x="32" y="120"/>
                    </a:lnTo>
                    <a:lnTo>
                      <a:pt x="40" y="136"/>
                    </a:lnTo>
                    <a:lnTo>
                      <a:pt x="40" y="144"/>
                    </a:lnTo>
                    <a:lnTo>
                      <a:pt x="80" y="136"/>
                    </a:lnTo>
                    <a:lnTo>
                      <a:pt x="96" y="104"/>
                    </a:lnTo>
                    <a:lnTo>
                      <a:pt x="104" y="104"/>
                    </a:lnTo>
                    <a:lnTo>
                      <a:pt x="112" y="112"/>
                    </a:lnTo>
                    <a:lnTo>
                      <a:pt x="120" y="104"/>
                    </a:lnTo>
                    <a:lnTo>
                      <a:pt x="128" y="80"/>
                    </a:lnTo>
                    <a:lnTo>
                      <a:pt x="136" y="72"/>
                    </a:lnTo>
                    <a:lnTo>
                      <a:pt x="144" y="40"/>
                    </a:lnTo>
                    <a:lnTo>
                      <a:pt x="152" y="32"/>
                    </a:lnTo>
                    <a:lnTo>
                      <a:pt x="152" y="16"/>
                    </a:lnTo>
                    <a:lnTo>
                      <a:pt x="152" y="8"/>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82" name="Freeform 91"/>
              <p:cNvSpPr>
                <a:spLocks/>
              </p:cNvSpPr>
              <p:nvPr/>
            </p:nvSpPr>
            <p:spPr bwMode="auto">
              <a:xfrm>
                <a:off x="6869786" y="5073069"/>
                <a:ext cx="45469" cy="123661"/>
              </a:xfrm>
              <a:custGeom>
                <a:avLst/>
                <a:gdLst>
                  <a:gd name="T0" fmla="*/ 11 w 40"/>
                  <a:gd name="T1" fmla="*/ 89 h 96"/>
                  <a:gd name="T2" fmla="*/ 11 w 40"/>
                  <a:gd name="T3" fmla="*/ 55 h 96"/>
                  <a:gd name="T4" fmla="*/ 0 w 40"/>
                  <a:gd name="T5" fmla="*/ 44 h 96"/>
                  <a:gd name="T6" fmla="*/ 0 w 40"/>
                  <a:gd name="T7" fmla="*/ 33 h 96"/>
                  <a:gd name="T8" fmla="*/ 11 w 40"/>
                  <a:gd name="T9" fmla="*/ 22 h 96"/>
                  <a:gd name="T10" fmla="*/ 22 w 40"/>
                  <a:gd name="T11" fmla="*/ 22 h 96"/>
                  <a:gd name="T12" fmla="*/ 33 w 40"/>
                  <a:gd name="T13" fmla="*/ 11 h 96"/>
                  <a:gd name="T14" fmla="*/ 44 w 40"/>
                  <a:gd name="T15" fmla="*/ 0 h 96"/>
                  <a:gd name="T16" fmla="*/ 55 w 40"/>
                  <a:gd name="T17" fmla="*/ 22 h 96"/>
                  <a:gd name="T18" fmla="*/ 55 w 40"/>
                  <a:gd name="T19" fmla="*/ 44 h 96"/>
                  <a:gd name="T20" fmla="*/ 33 w 40"/>
                  <a:gd name="T21" fmla="*/ 89 h 96"/>
                  <a:gd name="T22" fmla="*/ 33 w 40"/>
                  <a:gd name="T23" fmla="*/ 133 h 96"/>
                  <a:gd name="T24" fmla="*/ 22 w 40"/>
                  <a:gd name="T25" fmla="*/ 133 h 96"/>
                  <a:gd name="T26" fmla="*/ 11 w 40"/>
                  <a:gd name="T27" fmla="*/ 89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96"/>
                  <a:gd name="T44" fmla="*/ 40 w 40"/>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96">
                    <a:moveTo>
                      <a:pt x="8" y="64"/>
                    </a:moveTo>
                    <a:lnTo>
                      <a:pt x="8" y="40"/>
                    </a:lnTo>
                    <a:lnTo>
                      <a:pt x="0" y="32"/>
                    </a:lnTo>
                    <a:lnTo>
                      <a:pt x="0" y="24"/>
                    </a:lnTo>
                    <a:lnTo>
                      <a:pt x="8" y="16"/>
                    </a:lnTo>
                    <a:lnTo>
                      <a:pt x="16" y="16"/>
                    </a:lnTo>
                    <a:lnTo>
                      <a:pt x="24" y="8"/>
                    </a:lnTo>
                    <a:lnTo>
                      <a:pt x="32" y="0"/>
                    </a:lnTo>
                    <a:lnTo>
                      <a:pt x="40" y="16"/>
                    </a:lnTo>
                    <a:lnTo>
                      <a:pt x="40" y="32"/>
                    </a:lnTo>
                    <a:lnTo>
                      <a:pt x="24" y="64"/>
                    </a:lnTo>
                    <a:lnTo>
                      <a:pt x="24" y="96"/>
                    </a:lnTo>
                    <a:lnTo>
                      <a:pt x="16" y="96"/>
                    </a:lnTo>
                    <a:lnTo>
                      <a:pt x="8" y="64"/>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83" name="Freeform 92"/>
              <p:cNvSpPr>
                <a:spLocks/>
              </p:cNvSpPr>
              <p:nvPr/>
            </p:nvSpPr>
            <p:spPr bwMode="auto">
              <a:xfrm>
                <a:off x="6722632" y="5113979"/>
                <a:ext cx="100858" cy="124591"/>
              </a:xfrm>
              <a:custGeom>
                <a:avLst/>
                <a:gdLst>
                  <a:gd name="T0" fmla="*/ 111 w 88"/>
                  <a:gd name="T1" fmla="*/ 112 h 96"/>
                  <a:gd name="T2" fmla="*/ 100 w 88"/>
                  <a:gd name="T3" fmla="*/ 78 h 96"/>
                  <a:gd name="T4" fmla="*/ 122 w 88"/>
                  <a:gd name="T5" fmla="*/ 45 h 96"/>
                  <a:gd name="T6" fmla="*/ 111 w 88"/>
                  <a:gd name="T7" fmla="*/ 22 h 96"/>
                  <a:gd name="T8" fmla="*/ 100 w 88"/>
                  <a:gd name="T9" fmla="*/ 11 h 96"/>
                  <a:gd name="T10" fmla="*/ 78 w 88"/>
                  <a:gd name="T11" fmla="*/ 11 h 96"/>
                  <a:gd name="T12" fmla="*/ 67 w 88"/>
                  <a:gd name="T13" fmla="*/ 0 h 96"/>
                  <a:gd name="T14" fmla="*/ 55 w 88"/>
                  <a:gd name="T15" fmla="*/ 0 h 96"/>
                  <a:gd name="T16" fmla="*/ 44 w 88"/>
                  <a:gd name="T17" fmla="*/ 0 h 96"/>
                  <a:gd name="T18" fmla="*/ 33 w 88"/>
                  <a:gd name="T19" fmla="*/ 0 h 96"/>
                  <a:gd name="T20" fmla="*/ 22 w 88"/>
                  <a:gd name="T21" fmla="*/ 0 h 96"/>
                  <a:gd name="T22" fmla="*/ 11 w 88"/>
                  <a:gd name="T23" fmla="*/ 0 h 96"/>
                  <a:gd name="T24" fmla="*/ 11 w 88"/>
                  <a:gd name="T25" fmla="*/ 22 h 96"/>
                  <a:gd name="T26" fmla="*/ 22 w 88"/>
                  <a:gd name="T27" fmla="*/ 45 h 96"/>
                  <a:gd name="T28" fmla="*/ 11 w 88"/>
                  <a:gd name="T29" fmla="*/ 45 h 96"/>
                  <a:gd name="T30" fmla="*/ 11 w 88"/>
                  <a:gd name="T31" fmla="*/ 56 h 96"/>
                  <a:gd name="T32" fmla="*/ 0 w 88"/>
                  <a:gd name="T33" fmla="*/ 67 h 96"/>
                  <a:gd name="T34" fmla="*/ 11 w 88"/>
                  <a:gd name="T35" fmla="*/ 89 h 96"/>
                  <a:gd name="T36" fmla="*/ 22 w 88"/>
                  <a:gd name="T37" fmla="*/ 101 h 96"/>
                  <a:gd name="T38" fmla="*/ 22 w 88"/>
                  <a:gd name="T39" fmla="*/ 134 h 96"/>
                  <a:gd name="T40" fmla="*/ 55 w 88"/>
                  <a:gd name="T41" fmla="*/ 112 h 96"/>
                  <a:gd name="T42" fmla="*/ 78 w 88"/>
                  <a:gd name="T43" fmla="*/ 112 h 96"/>
                  <a:gd name="T44" fmla="*/ 100 w 88"/>
                  <a:gd name="T45" fmla="*/ 112 h 96"/>
                  <a:gd name="T46" fmla="*/ 111 w 88"/>
                  <a:gd name="T47" fmla="*/ 112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96"/>
                  <a:gd name="T74" fmla="*/ 88 w 88"/>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96">
                    <a:moveTo>
                      <a:pt x="80" y="80"/>
                    </a:moveTo>
                    <a:lnTo>
                      <a:pt x="72" y="56"/>
                    </a:lnTo>
                    <a:lnTo>
                      <a:pt x="88" y="32"/>
                    </a:lnTo>
                    <a:lnTo>
                      <a:pt x="80" y="16"/>
                    </a:lnTo>
                    <a:lnTo>
                      <a:pt x="72" y="8"/>
                    </a:lnTo>
                    <a:lnTo>
                      <a:pt x="56" y="8"/>
                    </a:lnTo>
                    <a:lnTo>
                      <a:pt x="48" y="0"/>
                    </a:lnTo>
                    <a:lnTo>
                      <a:pt x="40" y="0"/>
                    </a:lnTo>
                    <a:lnTo>
                      <a:pt x="32" y="0"/>
                    </a:lnTo>
                    <a:lnTo>
                      <a:pt x="24" y="0"/>
                    </a:lnTo>
                    <a:lnTo>
                      <a:pt x="16" y="0"/>
                    </a:lnTo>
                    <a:lnTo>
                      <a:pt x="8" y="0"/>
                    </a:lnTo>
                    <a:lnTo>
                      <a:pt x="8" y="16"/>
                    </a:lnTo>
                    <a:lnTo>
                      <a:pt x="16" y="32"/>
                    </a:lnTo>
                    <a:lnTo>
                      <a:pt x="8" y="32"/>
                    </a:lnTo>
                    <a:lnTo>
                      <a:pt x="8" y="40"/>
                    </a:lnTo>
                    <a:lnTo>
                      <a:pt x="0" y="48"/>
                    </a:lnTo>
                    <a:lnTo>
                      <a:pt x="8" y="64"/>
                    </a:lnTo>
                    <a:lnTo>
                      <a:pt x="16" y="72"/>
                    </a:lnTo>
                    <a:lnTo>
                      <a:pt x="16" y="96"/>
                    </a:lnTo>
                    <a:lnTo>
                      <a:pt x="40" y="80"/>
                    </a:lnTo>
                    <a:lnTo>
                      <a:pt x="56" y="80"/>
                    </a:lnTo>
                    <a:lnTo>
                      <a:pt x="72" y="80"/>
                    </a:lnTo>
                    <a:lnTo>
                      <a:pt x="80" y="8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84" name="Freeform 93"/>
              <p:cNvSpPr>
                <a:spLocks/>
              </p:cNvSpPr>
              <p:nvPr/>
            </p:nvSpPr>
            <p:spPr bwMode="auto">
              <a:xfrm>
                <a:off x="6676337" y="5155819"/>
                <a:ext cx="64483" cy="82751"/>
              </a:xfrm>
              <a:custGeom>
                <a:avLst/>
                <a:gdLst>
                  <a:gd name="T0" fmla="*/ 56 w 56"/>
                  <a:gd name="T1" fmla="*/ 22 h 64"/>
                  <a:gd name="T2" fmla="*/ 67 w 56"/>
                  <a:gd name="T3" fmla="*/ 45 h 64"/>
                  <a:gd name="T4" fmla="*/ 78 w 56"/>
                  <a:gd name="T5" fmla="*/ 56 h 64"/>
                  <a:gd name="T6" fmla="*/ 78 w 56"/>
                  <a:gd name="T7" fmla="*/ 89 h 64"/>
                  <a:gd name="T8" fmla="*/ 67 w 56"/>
                  <a:gd name="T9" fmla="*/ 78 h 64"/>
                  <a:gd name="T10" fmla="*/ 0 w 56"/>
                  <a:gd name="T11" fmla="*/ 33 h 64"/>
                  <a:gd name="T12" fmla="*/ 22 w 56"/>
                  <a:gd name="T13" fmla="*/ 0 h 64"/>
                  <a:gd name="T14" fmla="*/ 33 w 56"/>
                  <a:gd name="T15" fmla="*/ 0 h 64"/>
                  <a:gd name="T16" fmla="*/ 45 w 56"/>
                  <a:gd name="T17" fmla="*/ 22 h 64"/>
                  <a:gd name="T18" fmla="*/ 56 w 56"/>
                  <a:gd name="T19" fmla="*/ 22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4"/>
                  <a:gd name="T32" fmla="*/ 56 w 5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4">
                    <a:moveTo>
                      <a:pt x="40" y="16"/>
                    </a:moveTo>
                    <a:lnTo>
                      <a:pt x="48" y="32"/>
                    </a:lnTo>
                    <a:lnTo>
                      <a:pt x="56" y="40"/>
                    </a:lnTo>
                    <a:lnTo>
                      <a:pt x="56" y="64"/>
                    </a:lnTo>
                    <a:lnTo>
                      <a:pt x="48" y="56"/>
                    </a:lnTo>
                    <a:lnTo>
                      <a:pt x="0" y="24"/>
                    </a:lnTo>
                    <a:lnTo>
                      <a:pt x="16" y="0"/>
                    </a:lnTo>
                    <a:lnTo>
                      <a:pt x="24" y="0"/>
                    </a:lnTo>
                    <a:lnTo>
                      <a:pt x="32" y="16"/>
                    </a:lnTo>
                    <a:lnTo>
                      <a:pt x="40" y="16"/>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85" name="Freeform 94"/>
              <p:cNvSpPr>
                <a:spLocks/>
              </p:cNvSpPr>
              <p:nvPr/>
            </p:nvSpPr>
            <p:spPr bwMode="auto">
              <a:xfrm>
                <a:off x="6593666" y="4990318"/>
                <a:ext cx="91764" cy="82751"/>
              </a:xfrm>
              <a:custGeom>
                <a:avLst/>
                <a:gdLst>
                  <a:gd name="T0" fmla="*/ 100 w 80"/>
                  <a:gd name="T1" fmla="*/ 45 h 64"/>
                  <a:gd name="T2" fmla="*/ 111 w 80"/>
                  <a:gd name="T3" fmla="*/ 89 h 64"/>
                  <a:gd name="T4" fmla="*/ 67 w 80"/>
                  <a:gd name="T5" fmla="*/ 89 h 64"/>
                  <a:gd name="T6" fmla="*/ 11 w 80"/>
                  <a:gd name="T7" fmla="*/ 89 h 64"/>
                  <a:gd name="T8" fmla="*/ 11 w 80"/>
                  <a:gd name="T9" fmla="*/ 78 h 64"/>
                  <a:gd name="T10" fmla="*/ 33 w 80"/>
                  <a:gd name="T11" fmla="*/ 67 h 64"/>
                  <a:gd name="T12" fmla="*/ 56 w 80"/>
                  <a:gd name="T13" fmla="*/ 78 h 64"/>
                  <a:gd name="T14" fmla="*/ 67 w 80"/>
                  <a:gd name="T15" fmla="*/ 67 h 64"/>
                  <a:gd name="T16" fmla="*/ 33 w 80"/>
                  <a:gd name="T17" fmla="*/ 56 h 64"/>
                  <a:gd name="T18" fmla="*/ 11 w 80"/>
                  <a:gd name="T19" fmla="*/ 67 h 64"/>
                  <a:gd name="T20" fmla="*/ 11 w 80"/>
                  <a:gd name="T21" fmla="*/ 56 h 64"/>
                  <a:gd name="T22" fmla="*/ 0 w 80"/>
                  <a:gd name="T23" fmla="*/ 45 h 64"/>
                  <a:gd name="T24" fmla="*/ 22 w 80"/>
                  <a:gd name="T25" fmla="*/ 22 h 64"/>
                  <a:gd name="T26" fmla="*/ 33 w 80"/>
                  <a:gd name="T27" fmla="*/ 11 h 64"/>
                  <a:gd name="T28" fmla="*/ 56 w 80"/>
                  <a:gd name="T29" fmla="*/ 0 h 64"/>
                  <a:gd name="T30" fmla="*/ 78 w 80"/>
                  <a:gd name="T31" fmla="*/ 22 h 64"/>
                  <a:gd name="T32" fmla="*/ 100 w 80"/>
                  <a:gd name="T33" fmla="*/ 45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64"/>
                  <a:gd name="T53" fmla="*/ 80 w 80"/>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64">
                    <a:moveTo>
                      <a:pt x="72" y="32"/>
                    </a:moveTo>
                    <a:lnTo>
                      <a:pt x="80" y="64"/>
                    </a:lnTo>
                    <a:lnTo>
                      <a:pt x="48" y="64"/>
                    </a:lnTo>
                    <a:lnTo>
                      <a:pt x="8" y="64"/>
                    </a:lnTo>
                    <a:lnTo>
                      <a:pt x="8" y="56"/>
                    </a:lnTo>
                    <a:lnTo>
                      <a:pt x="24" y="48"/>
                    </a:lnTo>
                    <a:lnTo>
                      <a:pt x="40" y="56"/>
                    </a:lnTo>
                    <a:lnTo>
                      <a:pt x="48" y="48"/>
                    </a:lnTo>
                    <a:lnTo>
                      <a:pt x="24" y="40"/>
                    </a:lnTo>
                    <a:lnTo>
                      <a:pt x="8" y="48"/>
                    </a:lnTo>
                    <a:lnTo>
                      <a:pt x="8" y="40"/>
                    </a:lnTo>
                    <a:lnTo>
                      <a:pt x="0" y="32"/>
                    </a:lnTo>
                    <a:lnTo>
                      <a:pt x="16" y="16"/>
                    </a:lnTo>
                    <a:lnTo>
                      <a:pt x="24" y="8"/>
                    </a:lnTo>
                    <a:lnTo>
                      <a:pt x="40" y="0"/>
                    </a:lnTo>
                    <a:lnTo>
                      <a:pt x="56" y="16"/>
                    </a:lnTo>
                    <a:lnTo>
                      <a:pt x="72" y="32"/>
                    </a:lnTo>
                    <a:close/>
                  </a:path>
                </a:pathLst>
              </a:custGeom>
              <a:noFill/>
              <a:ln w="1270">
                <a:solidFill>
                  <a:schemeClr val="accent4"/>
                </a:solidFill>
                <a:round/>
                <a:headEnd/>
                <a:tailEnd/>
              </a:ln>
            </p:spPr>
            <p:txBody>
              <a:bodyPr/>
              <a:lstStyle/>
              <a:p>
                <a:endParaRPr lang="en-US" sz="1682"/>
              </a:p>
            </p:txBody>
          </p:sp>
          <p:sp>
            <p:nvSpPr>
              <p:cNvPr id="86" name="Freeform 95"/>
              <p:cNvSpPr>
                <a:spLocks/>
              </p:cNvSpPr>
              <p:nvPr/>
            </p:nvSpPr>
            <p:spPr bwMode="auto">
              <a:xfrm>
                <a:off x="6602760" y="4782977"/>
                <a:ext cx="184355" cy="248252"/>
              </a:xfrm>
              <a:custGeom>
                <a:avLst/>
                <a:gdLst>
                  <a:gd name="T0" fmla="*/ 89 w 160"/>
                  <a:gd name="T1" fmla="*/ 267 h 192"/>
                  <a:gd name="T2" fmla="*/ 67 w 160"/>
                  <a:gd name="T3" fmla="*/ 245 h 192"/>
                  <a:gd name="T4" fmla="*/ 45 w 160"/>
                  <a:gd name="T5" fmla="*/ 223 h 192"/>
                  <a:gd name="T6" fmla="*/ 22 w 160"/>
                  <a:gd name="T7" fmla="*/ 234 h 192"/>
                  <a:gd name="T8" fmla="*/ 11 w 160"/>
                  <a:gd name="T9" fmla="*/ 245 h 192"/>
                  <a:gd name="T10" fmla="*/ 11 w 160"/>
                  <a:gd name="T11" fmla="*/ 200 h 192"/>
                  <a:gd name="T12" fmla="*/ 11 w 160"/>
                  <a:gd name="T13" fmla="*/ 167 h 192"/>
                  <a:gd name="T14" fmla="*/ 11 w 160"/>
                  <a:gd name="T15" fmla="*/ 145 h 192"/>
                  <a:gd name="T16" fmla="*/ 0 w 160"/>
                  <a:gd name="T17" fmla="*/ 134 h 192"/>
                  <a:gd name="T18" fmla="*/ 11 w 160"/>
                  <a:gd name="T19" fmla="*/ 122 h 192"/>
                  <a:gd name="T20" fmla="*/ 78 w 160"/>
                  <a:gd name="T21" fmla="*/ 122 h 192"/>
                  <a:gd name="T22" fmla="*/ 78 w 160"/>
                  <a:gd name="T23" fmla="*/ 89 h 192"/>
                  <a:gd name="T24" fmla="*/ 100 w 160"/>
                  <a:gd name="T25" fmla="*/ 78 h 192"/>
                  <a:gd name="T26" fmla="*/ 100 w 160"/>
                  <a:gd name="T27" fmla="*/ 22 h 192"/>
                  <a:gd name="T28" fmla="*/ 156 w 160"/>
                  <a:gd name="T29" fmla="*/ 22 h 192"/>
                  <a:gd name="T30" fmla="*/ 156 w 160"/>
                  <a:gd name="T31" fmla="*/ 0 h 192"/>
                  <a:gd name="T32" fmla="*/ 223 w 160"/>
                  <a:gd name="T33" fmla="*/ 45 h 192"/>
                  <a:gd name="T34" fmla="*/ 190 w 160"/>
                  <a:gd name="T35" fmla="*/ 45 h 192"/>
                  <a:gd name="T36" fmla="*/ 212 w 160"/>
                  <a:gd name="T37" fmla="*/ 245 h 192"/>
                  <a:gd name="T38" fmla="*/ 123 w 160"/>
                  <a:gd name="T39" fmla="*/ 245 h 192"/>
                  <a:gd name="T40" fmla="*/ 112 w 160"/>
                  <a:gd name="T41" fmla="*/ 256 h 192"/>
                  <a:gd name="T42" fmla="*/ 100 w 160"/>
                  <a:gd name="T43" fmla="*/ 245 h 192"/>
                  <a:gd name="T44" fmla="*/ 89 w 160"/>
                  <a:gd name="T45" fmla="*/ 26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0"/>
                  <a:gd name="T70" fmla="*/ 0 h 192"/>
                  <a:gd name="T71" fmla="*/ 160 w 160"/>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0" h="192">
                    <a:moveTo>
                      <a:pt x="64" y="192"/>
                    </a:moveTo>
                    <a:lnTo>
                      <a:pt x="48" y="176"/>
                    </a:lnTo>
                    <a:lnTo>
                      <a:pt x="32" y="160"/>
                    </a:lnTo>
                    <a:lnTo>
                      <a:pt x="16" y="168"/>
                    </a:lnTo>
                    <a:lnTo>
                      <a:pt x="8" y="176"/>
                    </a:lnTo>
                    <a:lnTo>
                      <a:pt x="8" y="144"/>
                    </a:lnTo>
                    <a:lnTo>
                      <a:pt x="8" y="120"/>
                    </a:lnTo>
                    <a:lnTo>
                      <a:pt x="8" y="104"/>
                    </a:lnTo>
                    <a:lnTo>
                      <a:pt x="0" y="96"/>
                    </a:lnTo>
                    <a:lnTo>
                      <a:pt x="8" y="88"/>
                    </a:lnTo>
                    <a:lnTo>
                      <a:pt x="56" y="88"/>
                    </a:lnTo>
                    <a:lnTo>
                      <a:pt x="56" y="64"/>
                    </a:lnTo>
                    <a:lnTo>
                      <a:pt x="72" y="56"/>
                    </a:lnTo>
                    <a:lnTo>
                      <a:pt x="72" y="16"/>
                    </a:lnTo>
                    <a:lnTo>
                      <a:pt x="112" y="16"/>
                    </a:lnTo>
                    <a:lnTo>
                      <a:pt x="112" y="0"/>
                    </a:lnTo>
                    <a:lnTo>
                      <a:pt x="160" y="32"/>
                    </a:lnTo>
                    <a:lnTo>
                      <a:pt x="136" y="32"/>
                    </a:lnTo>
                    <a:lnTo>
                      <a:pt x="152" y="176"/>
                    </a:lnTo>
                    <a:lnTo>
                      <a:pt x="88" y="176"/>
                    </a:lnTo>
                    <a:lnTo>
                      <a:pt x="80" y="184"/>
                    </a:lnTo>
                    <a:lnTo>
                      <a:pt x="72" y="176"/>
                    </a:lnTo>
                    <a:lnTo>
                      <a:pt x="64" y="192"/>
                    </a:lnTo>
                    <a:close/>
                  </a:path>
                </a:pathLst>
              </a:custGeom>
              <a:noFill/>
              <a:ln w="1270">
                <a:solidFill>
                  <a:schemeClr val="accent4"/>
                </a:solidFill>
                <a:round/>
                <a:headEnd/>
                <a:tailEnd/>
              </a:ln>
            </p:spPr>
            <p:txBody>
              <a:bodyPr/>
              <a:lstStyle/>
              <a:p>
                <a:endParaRPr lang="en-US" sz="1682"/>
              </a:p>
            </p:txBody>
          </p:sp>
          <p:sp>
            <p:nvSpPr>
              <p:cNvPr id="87" name="Freeform 96"/>
              <p:cNvSpPr>
                <a:spLocks/>
              </p:cNvSpPr>
              <p:nvPr/>
            </p:nvSpPr>
            <p:spPr bwMode="auto">
              <a:xfrm>
                <a:off x="6602760" y="4772749"/>
                <a:ext cx="128966" cy="134818"/>
              </a:xfrm>
              <a:custGeom>
                <a:avLst/>
                <a:gdLst>
                  <a:gd name="T0" fmla="*/ 156 w 112"/>
                  <a:gd name="T1" fmla="*/ 0 h 104"/>
                  <a:gd name="T2" fmla="*/ 156 w 112"/>
                  <a:gd name="T3" fmla="*/ 11 h 104"/>
                  <a:gd name="T4" fmla="*/ 156 w 112"/>
                  <a:gd name="T5" fmla="*/ 33 h 104"/>
                  <a:gd name="T6" fmla="*/ 100 w 112"/>
                  <a:gd name="T7" fmla="*/ 33 h 104"/>
                  <a:gd name="T8" fmla="*/ 100 w 112"/>
                  <a:gd name="T9" fmla="*/ 89 h 104"/>
                  <a:gd name="T10" fmla="*/ 78 w 112"/>
                  <a:gd name="T11" fmla="*/ 100 h 104"/>
                  <a:gd name="T12" fmla="*/ 78 w 112"/>
                  <a:gd name="T13" fmla="*/ 134 h 104"/>
                  <a:gd name="T14" fmla="*/ 11 w 112"/>
                  <a:gd name="T15" fmla="*/ 134 h 104"/>
                  <a:gd name="T16" fmla="*/ 0 w 112"/>
                  <a:gd name="T17" fmla="*/ 145 h 104"/>
                  <a:gd name="T18" fmla="*/ 0 w 112"/>
                  <a:gd name="T19" fmla="*/ 123 h 104"/>
                  <a:gd name="T20" fmla="*/ 45 w 112"/>
                  <a:gd name="T21" fmla="*/ 67 h 104"/>
                  <a:gd name="T22" fmla="*/ 56 w 112"/>
                  <a:gd name="T23" fmla="*/ 33 h 104"/>
                  <a:gd name="T24" fmla="*/ 67 w 112"/>
                  <a:gd name="T25" fmla="*/ 22 h 104"/>
                  <a:gd name="T26" fmla="*/ 78 w 112"/>
                  <a:gd name="T27" fmla="*/ 0 h 104"/>
                  <a:gd name="T28" fmla="*/ 156 w 112"/>
                  <a:gd name="T29" fmla="*/ 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04"/>
                  <a:gd name="T47" fmla="*/ 112 w 112"/>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04">
                    <a:moveTo>
                      <a:pt x="112" y="0"/>
                    </a:moveTo>
                    <a:lnTo>
                      <a:pt x="112" y="8"/>
                    </a:lnTo>
                    <a:lnTo>
                      <a:pt x="112" y="24"/>
                    </a:lnTo>
                    <a:lnTo>
                      <a:pt x="72" y="24"/>
                    </a:lnTo>
                    <a:lnTo>
                      <a:pt x="72" y="64"/>
                    </a:lnTo>
                    <a:lnTo>
                      <a:pt x="56" y="72"/>
                    </a:lnTo>
                    <a:lnTo>
                      <a:pt x="56" y="96"/>
                    </a:lnTo>
                    <a:lnTo>
                      <a:pt x="8" y="96"/>
                    </a:lnTo>
                    <a:lnTo>
                      <a:pt x="0" y="104"/>
                    </a:lnTo>
                    <a:lnTo>
                      <a:pt x="0" y="88"/>
                    </a:lnTo>
                    <a:lnTo>
                      <a:pt x="32" y="48"/>
                    </a:lnTo>
                    <a:lnTo>
                      <a:pt x="40" y="24"/>
                    </a:lnTo>
                    <a:lnTo>
                      <a:pt x="48" y="16"/>
                    </a:lnTo>
                    <a:lnTo>
                      <a:pt x="56" y="0"/>
                    </a:lnTo>
                    <a:lnTo>
                      <a:pt x="112" y="0"/>
                    </a:lnTo>
                    <a:close/>
                  </a:path>
                </a:pathLst>
              </a:custGeom>
              <a:noFill/>
              <a:ln w="1270">
                <a:solidFill>
                  <a:schemeClr val="accent4"/>
                </a:solidFill>
                <a:round/>
                <a:headEnd/>
                <a:tailEnd/>
              </a:ln>
            </p:spPr>
            <p:txBody>
              <a:bodyPr/>
              <a:lstStyle/>
              <a:p>
                <a:endParaRPr lang="en-US" sz="1682"/>
              </a:p>
            </p:txBody>
          </p:sp>
          <p:sp>
            <p:nvSpPr>
              <p:cNvPr id="88" name="Freeform 97"/>
              <p:cNvSpPr>
                <a:spLocks/>
              </p:cNvSpPr>
              <p:nvPr/>
            </p:nvSpPr>
            <p:spPr bwMode="auto">
              <a:xfrm>
                <a:off x="6970644" y="4585863"/>
                <a:ext cx="55389" cy="134818"/>
              </a:xfrm>
              <a:custGeom>
                <a:avLst/>
                <a:gdLst>
                  <a:gd name="T0" fmla="*/ 67 w 48"/>
                  <a:gd name="T1" fmla="*/ 89 h 104"/>
                  <a:gd name="T2" fmla="*/ 67 w 48"/>
                  <a:gd name="T3" fmla="*/ 112 h 104"/>
                  <a:gd name="T4" fmla="*/ 45 w 48"/>
                  <a:gd name="T5" fmla="*/ 123 h 104"/>
                  <a:gd name="T6" fmla="*/ 45 w 48"/>
                  <a:gd name="T7" fmla="*/ 145 h 104"/>
                  <a:gd name="T8" fmla="*/ 34 w 48"/>
                  <a:gd name="T9" fmla="*/ 145 h 104"/>
                  <a:gd name="T10" fmla="*/ 34 w 48"/>
                  <a:gd name="T11" fmla="*/ 112 h 104"/>
                  <a:gd name="T12" fmla="*/ 11 w 48"/>
                  <a:gd name="T13" fmla="*/ 100 h 104"/>
                  <a:gd name="T14" fmla="*/ 0 w 48"/>
                  <a:gd name="T15" fmla="*/ 78 h 104"/>
                  <a:gd name="T16" fmla="*/ 22 w 48"/>
                  <a:gd name="T17" fmla="*/ 56 h 104"/>
                  <a:gd name="T18" fmla="*/ 22 w 48"/>
                  <a:gd name="T19" fmla="*/ 22 h 104"/>
                  <a:gd name="T20" fmla="*/ 22 w 48"/>
                  <a:gd name="T21" fmla="*/ 11 h 104"/>
                  <a:gd name="T22" fmla="*/ 45 w 48"/>
                  <a:gd name="T23" fmla="*/ 0 h 104"/>
                  <a:gd name="T24" fmla="*/ 45 w 48"/>
                  <a:gd name="T25" fmla="*/ 11 h 104"/>
                  <a:gd name="T26" fmla="*/ 56 w 48"/>
                  <a:gd name="T27" fmla="*/ 11 h 104"/>
                  <a:gd name="T28" fmla="*/ 67 w 48"/>
                  <a:gd name="T29" fmla="*/ 11 h 104"/>
                  <a:gd name="T30" fmla="*/ 56 w 48"/>
                  <a:gd name="T31" fmla="*/ 22 h 104"/>
                  <a:gd name="T32" fmla="*/ 67 w 48"/>
                  <a:gd name="T33" fmla="*/ 45 h 104"/>
                  <a:gd name="T34" fmla="*/ 45 w 48"/>
                  <a:gd name="T35" fmla="*/ 67 h 104"/>
                  <a:gd name="T36" fmla="*/ 45 w 48"/>
                  <a:gd name="T37" fmla="*/ 78 h 104"/>
                  <a:gd name="T38" fmla="*/ 67 w 48"/>
                  <a:gd name="T39" fmla="*/ 78 h 104"/>
                  <a:gd name="T40" fmla="*/ 67 w 48"/>
                  <a:gd name="T41" fmla="*/ 89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04"/>
                  <a:gd name="T65" fmla="*/ 48 w 48"/>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04">
                    <a:moveTo>
                      <a:pt x="48" y="64"/>
                    </a:moveTo>
                    <a:lnTo>
                      <a:pt x="48" y="80"/>
                    </a:lnTo>
                    <a:lnTo>
                      <a:pt x="32" y="88"/>
                    </a:lnTo>
                    <a:lnTo>
                      <a:pt x="32" y="104"/>
                    </a:lnTo>
                    <a:lnTo>
                      <a:pt x="24" y="104"/>
                    </a:lnTo>
                    <a:lnTo>
                      <a:pt x="24" y="80"/>
                    </a:lnTo>
                    <a:lnTo>
                      <a:pt x="8" y="72"/>
                    </a:lnTo>
                    <a:lnTo>
                      <a:pt x="0" y="56"/>
                    </a:lnTo>
                    <a:lnTo>
                      <a:pt x="16" y="40"/>
                    </a:lnTo>
                    <a:lnTo>
                      <a:pt x="16" y="16"/>
                    </a:lnTo>
                    <a:lnTo>
                      <a:pt x="16" y="8"/>
                    </a:lnTo>
                    <a:lnTo>
                      <a:pt x="32" y="0"/>
                    </a:lnTo>
                    <a:lnTo>
                      <a:pt x="32" y="8"/>
                    </a:lnTo>
                    <a:lnTo>
                      <a:pt x="40" y="8"/>
                    </a:lnTo>
                    <a:lnTo>
                      <a:pt x="48" y="8"/>
                    </a:lnTo>
                    <a:lnTo>
                      <a:pt x="40" y="16"/>
                    </a:lnTo>
                    <a:lnTo>
                      <a:pt x="48" y="32"/>
                    </a:lnTo>
                    <a:lnTo>
                      <a:pt x="32" y="48"/>
                    </a:lnTo>
                    <a:lnTo>
                      <a:pt x="32" y="56"/>
                    </a:lnTo>
                    <a:lnTo>
                      <a:pt x="48" y="56"/>
                    </a:lnTo>
                    <a:lnTo>
                      <a:pt x="48" y="64"/>
                    </a:lnTo>
                    <a:close/>
                  </a:path>
                </a:pathLst>
              </a:custGeom>
              <a:noFill/>
              <a:ln w="1270">
                <a:solidFill>
                  <a:schemeClr val="accent4"/>
                </a:solidFill>
                <a:round/>
                <a:headEnd/>
                <a:tailEnd/>
              </a:ln>
            </p:spPr>
            <p:txBody>
              <a:bodyPr/>
              <a:lstStyle/>
              <a:p>
                <a:endParaRPr lang="en-US" sz="1682"/>
              </a:p>
            </p:txBody>
          </p:sp>
          <p:sp>
            <p:nvSpPr>
              <p:cNvPr id="89" name="Freeform 98"/>
              <p:cNvSpPr>
                <a:spLocks/>
              </p:cNvSpPr>
              <p:nvPr/>
            </p:nvSpPr>
            <p:spPr bwMode="auto">
              <a:xfrm>
                <a:off x="6740820" y="4462202"/>
                <a:ext cx="174435" cy="155274"/>
              </a:xfrm>
              <a:custGeom>
                <a:avLst/>
                <a:gdLst>
                  <a:gd name="T0" fmla="*/ 155 w 152"/>
                  <a:gd name="T1" fmla="*/ 22 h 120"/>
                  <a:gd name="T2" fmla="*/ 211 w 152"/>
                  <a:gd name="T3" fmla="*/ 22 h 120"/>
                  <a:gd name="T4" fmla="*/ 211 w 152"/>
                  <a:gd name="T5" fmla="*/ 45 h 120"/>
                  <a:gd name="T6" fmla="*/ 178 w 152"/>
                  <a:gd name="T7" fmla="*/ 56 h 120"/>
                  <a:gd name="T8" fmla="*/ 144 w 152"/>
                  <a:gd name="T9" fmla="*/ 89 h 120"/>
                  <a:gd name="T10" fmla="*/ 155 w 152"/>
                  <a:gd name="T11" fmla="*/ 111 h 120"/>
                  <a:gd name="T12" fmla="*/ 111 w 152"/>
                  <a:gd name="T13" fmla="*/ 145 h 120"/>
                  <a:gd name="T14" fmla="*/ 78 w 152"/>
                  <a:gd name="T15" fmla="*/ 145 h 120"/>
                  <a:gd name="T16" fmla="*/ 56 w 152"/>
                  <a:gd name="T17" fmla="*/ 167 h 120"/>
                  <a:gd name="T18" fmla="*/ 33 w 152"/>
                  <a:gd name="T19" fmla="*/ 134 h 120"/>
                  <a:gd name="T20" fmla="*/ 33 w 152"/>
                  <a:gd name="T21" fmla="*/ 111 h 120"/>
                  <a:gd name="T22" fmla="*/ 33 w 152"/>
                  <a:gd name="T23" fmla="*/ 89 h 120"/>
                  <a:gd name="T24" fmla="*/ 44 w 152"/>
                  <a:gd name="T25" fmla="*/ 78 h 120"/>
                  <a:gd name="T26" fmla="*/ 44 w 152"/>
                  <a:gd name="T27" fmla="*/ 67 h 120"/>
                  <a:gd name="T28" fmla="*/ 56 w 152"/>
                  <a:gd name="T29" fmla="*/ 45 h 120"/>
                  <a:gd name="T30" fmla="*/ 44 w 152"/>
                  <a:gd name="T31" fmla="*/ 45 h 120"/>
                  <a:gd name="T32" fmla="*/ 11 w 152"/>
                  <a:gd name="T33" fmla="*/ 45 h 120"/>
                  <a:gd name="T34" fmla="*/ 0 w 152"/>
                  <a:gd name="T35" fmla="*/ 22 h 120"/>
                  <a:gd name="T36" fmla="*/ 11 w 152"/>
                  <a:gd name="T37" fmla="*/ 11 h 120"/>
                  <a:gd name="T38" fmla="*/ 22 w 152"/>
                  <a:gd name="T39" fmla="*/ 0 h 120"/>
                  <a:gd name="T40" fmla="*/ 89 w 152"/>
                  <a:gd name="T41" fmla="*/ 11 h 120"/>
                  <a:gd name="T42" fmla="*/ 122 w 152"/>
                  <a:gd name="T43" fmla="*/ 11 h 120"/>
                  <a:gd name="T44" fmla="*/ 133 w 152"/>
                  <a:gd name="T45" fmla="*/ 11 h 120"/>
                  <a:gd name="T46" fmla="*/ 155 w 152"/>
                  <a:gd name="T47" fmla="*/ 22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20"/>
                  <a:gd name="T74" fmla="*/ 152 w 152"/>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20">
                    <a:moveTo>
                      <a:pt x="112" y="16"/>
                    </a:moveTo>
                    <a:lnTo>
                      <a:pt x="152" y="16"/>
                    </a:lnTo>
                    <a:lnTo>
                      <a:pt x="152" y="32"/>
                    </a:lnTo>
                    <a:lnTo>
                      <a:pt x="128" y="40"/>
                    </a:lnTo>
                    <a:lnTo>
                      <a:pt x="104" y="64"/>
                    </a:lnTo>
                    <a:lnTo>
                      <a:pt x="112" y="80"/>
                    </a:lnTo>
                    <a:lnTo>
                      <a:pt x="80" y="104"/>
                    </a:lnTo>
                    <a:lnTo>
                      <a:pt x="56" y="104"/>
                    </a:lnTo>
                    <a:lnTo>
                      <a:pt x="40" y="120"/>
                    </a:lnTo>
                    <a:lnTo>
                      <a:pt x="24" y="96"/>
                    </a:lnTo>
                    <a:lnTo>
                      <a:pt x="24" y="80"/>
                    </a:lnTo>
                    <a:lnTo>
                      <a:pt x="24" y="64"/>
                    </a:lnTo>
                    <a:lnTo>
                      <a:pt x="32" y="56"/>
                    </a:lnTo>
                    <a:lnTo>
                      <a:pt x="32" y="48"/>
                    </a:lnTo>
                    <a:lnTo>
                      <a:pt x="40" y="32"/>
                    </a:lnTo>
                    <a:lnTo>
                      <a:pt x="32" y="32"/>
                    </a:lnTo>
                    <a:lnTo>
                      <a:pt x="8" y="32"/>
                    </a:lnTo>
                    <a:lnTo>
                      <a:pt x="0" y="16"/>
                    </a:lnTo>
                    <a:lnTo>
                      <a:pt x="8" y="8"/>
                    </a:lnTo>
                    <a:lnTo>
                      <a:pt x="16" y="0"/>
                    </a:lnTo>
                    <a:lnTo>
                      <a:pt x="64" y="8"/>
                    </a:lnTo>
                    <a:lnTo>
                      <a:pt x="88" y="8"/>
                    </a:lnTo>
                    <a:lnTo>
                      <a:pt x="96" y="8"/>
                    </a:lnTo>
                    <a:lnTo>
                      <a:pt x="112" y="16"/>
                    </a:lnTo>
                    <a:close/>
                  </a:path>
                </a:pathLst>
              </a:custGeom>
              <a:noFill/>
              <a:ln w="1270">
                <a:solidFill>
                  <a:schemeClr val="accent4"/>
                </a:solidFill>
                <a:round/>
                <a:headEnd/>
                <a:tailEnd/>
              </a:ln>
            </p:spPr>
            <p:txBody>
              <a:bodyPr/>
              <a:lstStyle/>
              <a:p>
                <a:endParaRPr lang="en-US" sz="1682"/>
              </a:p>
            </p:txBody>
          </p:sp>
          <p:sp>
            <p:nvSpPr>
              <p:cNvPr id="90" name="Freeform 99"/>
              <p:cNvSpPr>
                <a:spLocks/>
              </p:cNvSpPr>
              <p:nvPr/>
            </p:nvSpPr>
            <p:spPr bwMode="auto">
              <a:xfrm>
                <a:off x="6731726" y="4503112"/>
                <a:ext cx="55389" cy="93908"/>
              </a:xfrm>
              <a:custGeom>
                <a:avLst/>
                <a:gdLst>
                  <a:gd name="T0" fmla="*/ 45 w 48"/>
                  <a:gd name="T1" fmla="*/ 67 h 72"/>
                  <a:gd name="T2" fmla="*/ 45 w 48"/>
                  <a:gd name="T3" fmla="*/ 45 h 72"/>
                  <a:gd name="T4" fmla="*/ 56 w 48"/>
                  <a:gd name="T5" fmla="*/ 34 h 72"/>
                  <a:gd name="T6" fmla="*/ 56 w 48"/>
                  <a:gd name="T7" fmla="*/ 22 h 72"/>
                  <a:gd name="T8" fmla="*/ 67 w 48"/>
                  <a:gd name="T9" fmla="*/ 0 h 72"/>
                  <a:gd name="T10" fmla="*/ 56 w 48"/>
                  <a:gd name="T11" fmla="*/ 0 h 72"/>
                  <a:gd name="T12" fmla="*/ 22 w 48"/>
                  <a:gd name="T13" fmla="*/ 0 h 72"/>
                  <a:gd name="T14" fmla="*/ 22 w 48"/>
                  <a:gd name="T15" fmla="*/ 11 h 72"/>
                  <a:gd name="T16" fmla="*/ 0 w 48"/>
                  <a:gd name="T17" fmla="*/ 56 h 72"/>
                  <a:gd name="T18" fmla="*/ 11 w 48"/>
                  <a:gd name="T19" fmla="*/ 67 h 72"/>
                  <a:gd name="T20" fmla="*/ 11 w 48"/>
                  <a:gd name="T21" fmla="*/ 101 h 72"/>
                  <a:gd name="T22" fmla="*/ 45 w 48"/>
                  <a:gd name="T23" fmla="*/ 90 h 72"/>
                  <a:gd name="T24" fmla="*/ 45 w 48"/>
                  <a:gd name="T25" fmla="*/ 6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32" y="48"/>
                    </a:moveTo>
                    <a:lnTo>
                      <a:pt x="32" y="32"/>
                    </a:lnTo>
                    <a:lnTo>
                      <a:pt x="40" y="24"/>
                    </a:lnTo>
                    <a:lnTo>
                      <a:pt x="40" y="16"/>
                    </a:lnTo>
                    <a:lnTo>
                      <a:pt x="48" y="0"/>
                    </a:lnTo>
                    <a:lnTo>
                      <a:pt x="40" y="0"/>
                    </a:lnTo>
                    <a:lnTo>
                      <a:pt x="16" y="0"/>
                    </a:lnTo>
                    <a:lnTo>
                      <a:pt x="16" y="8"/>
                    </a:lnTo>
                    <a:lnTo>
                      <a:pt x="0" y="40"/>
                    </a:lnTo>
                    <a:lnTo>
                      <a:pt x="8" y="48"/>
                    </a:lnTo>
                    <a:lnTo>
                      <a:pt x="8" y="72"/>
                    </a:lnTo>
                    <a:lnTo>
                      <a:pt x="32" y="64"/>
                    </a:lnTo>
                    <a:lnTo>
                      <a:pt x="32" y="48"/>
                    </a:lnTo>
                    <a:close/>
                  </a:path>
                </a:pathLst>
              </a:custGeom>
              <a:noFill/>
              <a:ln w="1270">
                <a:solidFill>
                  <a:schemeClr val="accent4"/>
                </a:solidFill>
                <a:round/>
                <a:headEnd/>
                <a:tailEnd/>
              </a:ln>
            </p:spPr>
            <p:txBody>
              <a:bodyPr/>
              <a:lstStyle/>
              <a:p>
                <a:endParaRPr lang="en-US" sz="1682"/>
              </a:p>
            </p:txBody>
          </p:sp>
          <p:sp>
            <p:nvSpPr>
              <p:cNvPr id="91" name="Freeform 100"/>
              <p:cNvSpPr>
                <a:spLocks/>
              </p:cNvSpPr>
              <p:nvPr/>
            </p:nvSpPr>
            <p:spPr bwMode="auto">
              <a:xfrm>
                <a:off x="6814397" y="4317156"/>
                <a:ext cx="165341" cy="165501"/>
              </a:xfrm>
              <a:custGeom>
                <a:avLst/>
                <a:gdLst>
                  <a:gd name="T0" fmla="*/ 200 w 144"/>
                  <a:gd name="T1" fmla="*/ 78 h 128"/>
                  <a:gd name="T2" fmla="*/ 200 w 144"/>
                  <a:gd name="T3" fmla="*/ 56 h 128"/>
                  <a:gd name="T4" fmla="*/ 178 w 144"/>
                  <a:gd name="T5" fmla="*/ 33 h 128"/>
                  <a:gd name="T6" fmla="*/ 167 w 144"/>
                  <a:gd name="T7" fmla="*/ 33 h 128"/>
                  <a:gd name="T8" fmla="*/ 156 w 144"/>
                  <a:gd name="T9" fmla="*/ 33 h 128"/>
                  <a:gd name="T10" fmla="*/ 156 w 144"/>
                  <a:gd name="T11" fmla="*/ 22 h 128"/>
                  <a:gd name="T12" fmla="*/ 144 w 144"/>
                  <a:gd name="T13" fmla="*/ 33 h 128"/>
                  <a:gd name="T14" fmla="*/ 122 w 144"/>
                  <a:gd name="T15" fmla="*/ 11 h 128"/>
                  <a:gd name="T16" fmla="*/ 122 w 144"/>
                  <a:gd name="T17" fmla="*/ 0 h 128"/>
                  <a:gd name="T18" fmla="*/ 111 w 144"/>
                  <a:gd name="T19" fmla="*/ 11 h 128"/>
                  <a:gd name="T20" fmla="*/ 100 w 144"/>
                  <a:gd name="T21" fmla="*/ 22 h 128"/>
                  <a:gd name="T22" fmla="*/ 78 w 144"/>
                  <a:gd name="T23" fmla="*/ 33 h 128"/>
                  <a:gd name="T24" fmla="*/ 78 w 144"/>
                  <a:gd name="T25" fmla="*/ 45 h 128"/>
                  <a:gd name="T26" fmla="*/ 56 w 144"/>
                  <a:gd name="T27" fmla="*/ 45 h 128"/>
                  <a:gd name="T28" fmla="*/ 56 w 144"/>
                  <a:gd name="T29" fmla="*/ 33 h 128"/>
                  <a:gd name="T30" fmla="*/ 44 w 144"/>
                  <a:gd name="T31" fmla="*/ 33 h 128"/>
                  <a:gd name="T32" fmla="*/ 56 w 144"/>
                  <a:gd name="T33" fmla="*/ 56 h 128"/>
                  <a:gd name="T34" fmla="*/ 33 w 144"/>
                  <a:gd name="T35" fmla="*/ 56 h 128"/>
                  <a:gd name="T36" fmla="*/ 22 w 144"/>
                  <a:gd name="T37" fmla="*/ 56 h 128"/>
                  <a:gd name="T38" fmla="*/ 0 w 144"/>
                  <a:gd name="T39" fmla="*/ 56 h 128"/>
                  <a:gd name="T40" fmla="*/ 0 w 144"/>
                  <a:gd name="T41" fmla="*/ 67 h 128"/>
                  <a:gd name="T42" fmla="*/ 33 w 144"/>
                  <a:gd name="T43" fmla="*/ 78 h 128"/>
                  <a:gd name="T44" fmla="*/ 56 w 144"/>
                  <a:gd name="T45" fmla="*/ 100 h 128"/>
                  <a:gd name="T46" fmla="*/ 56 w 144"/>
                  <a:gd name="T47" fmla="*/ 111 h 128"/>
                  <a:gd name="T48" fmla="*/ 44 w 144"/>
                  <a:gd name="T49" fmla="*/ 156 h 128"/>
                  <a:gd name="T50" fmla="*/ 44 w 144"/>
                  <a:gd name="T51" fmla="*/ 167 h 128"/>
                  <a:gd name="T52" fmla="*/ 67 w 144"/>
                  <a:gd name="T53" fmla="*/ 178 h 128"/>
                  <a:gd name="T54" fmla="*/ 122 w 144"/>
                  <a:gd name="T55" fmla="*/ 178 h 128"/>
                  <a:gd name="T56" fmla="*/ 133 w 144"/>
                  <a:gd name="T57" fmla="*/ 167 h 128"/>
                  <a:gd name="T58" fmla="*/ 178 w 144"/>
                  <a:gd name="T59" fmla="*/ 167 h 128"/>
                  <a:gd name="T60" fmla="*/ 200 w 144"/>
                  <a:gd name="T61" fmla="*/ 156 h 128"/>
                  <a:gd name="T62" fmla="*/ 178 w 144"/>
                  <a:gd name="T63" fmla="*/ 133 h 128"/>
                  <a:gd name="T64" fmla="*/ 189 w 144"/>
                  <a:gd name="T65" fmla="*/ 111 h 128"/>
                  <a:gd name="T66" fmla="*/ 178 w 144"/>
                  <a:gd name="T67" fmla="*/ 100 h 128"/>
                  <a:gd name="T68" fmla="*/ 178 w 144"/>
                  <a:gd name="T69" fmla="*/ 111 h 128"/>
                  <a:gd name="T70" fmla="*/ 167 w 144"/>
                  <a:gd name="T71" fmla="*/ 100 h 128"/>
                  <a:gd name="T72" fmla="*/ 189 w 144"/>
                  <a:gd name="T73" fmla="*/ 78 h 128"/>
                  <a:gd name="T74" fmla="*/ 200 w 144"/>
                  <a:gd name="T75" fmla="*/ 78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8"/>
                  <a:gd name="T116" fmla="*/ 144 w 144"/>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8">
                    <a:moveTo>
                      <a:pt x="144" y="56"/>
                    </a:moveTo>
                    <a:lnTo>
                      <a:pt x="144" y="40"/>
                    </a:lnTo>
                    <a:lnTo>
                      <a:pt x="128" y="24"/>
                    </a:lnTo>
                    <a:lnTo>
                      <a:pt x="120" y="24"/>
                    </a:lnTo>
                    <a:lnTo>
                      <a:pt x="112" y="24"/>
                    </a:lnTo>
                    <a:lnTo>
                      <a:pt x="112" y="16"/>
                    </a:lnTo>
                    <a:lnTo>
                      <a:pt x="104" y="24"/>
                    </a:lnTo>
                    <a:lnTo>
                      <a:pt x="88" y="8"/>
                    </a:lnTo>
                    <a:lnTo>
                      <a:pt x="88" y="0"/>
                    </a:lnTo>
                    <a:lnTo>
                      <a:pt x="80" y="8"/>
                    </a:lnTo>
                    <a:lnTo>
                      <a:pt x="72" y="16"/>
                    </a:lnTo>
                    <a:lnTo>
                      <a:pt x="56" y="24"/>
                    </a:lnTo>
                    <a:lnTo>
                      <a:pt x="56" y="32"/>
                    </a:lnTo>
                    <a:lnTo>
                      <a:pt x="40" y="32"/>
                    </a:lnTo>
                    <a:lnTo>
                      <a:pt x="40" y="24"/>
                    </a:lnTo>
                    <a:lnTo>
                      <a:pt x="32" y="24"/>
                    </a:lnTo>
                    <a:lnTo>
                      <a:pt x="40" y="40"/>
                    </a:lnTo>
                    <a:lnTo>
                      <a:pt x="24" y="40"/>
                    </a:lnTo>
                    <a:lnTo>
                      <a:pt x="16" y="40"/>
                    </a:lnTo>
                    <a:lnTo>
                      <a:pt x="0" y="40"/>
                    </a:lnTo>
                    <a:lnTo>
                      <a:pt x="0" y="48"/>
                    </a:lnTo>
                    <a:lnTo>
                      <a:pt x="24" y="56"/>
                    </a:lnTo>
                    <a:lnTo>
                      <a:pt x="40" y="72"/>
                    </a:lnTo>
                    <a:lnTo>
                      <a:pt x="40" y="80"/>
                    </a:lnTo>
                    <a:lnTo>
                      <a:pt x="32" y="112"/>
                    </a:lnTo>
                    <a:lnTo>
                      <a:pt x="32" y="120"/>
                    </a:lnTo>
                    <a:lnTo>
                      <a:pt x="48" y="128"/>
                    </a:lnTo>
                    <a:lnTo>
                      <a:pt x="88" y="128"/>
                    </a:lnTo>
                    <a:lnTo>
                      <a:pt x="96" y="120"/>
                    </a:lnTo>
                    <a:lnTo>
                      <a:pt x="128" y="120"/>
                    </a:lnTo>
                    <a:lnTo>
                      <a:pt x="144" y="112"/>
                    </a:lnTo>
                    <a:lnTo>
                      <a:pt x="128" y="96"/>
                    </a:lnTo>
                    <a:lnTo>
                      <a:pt x="136" y="80"/>
                    </a:lnTo>
                    <a:lnTo>
                      <a:pt x="128" y="72"/>
                    </a:lnTo>
                    <a:lnTo>
                      <a:pt x="128" y="80"/>
                    </a:lnTo>
                    <a:lnTo>
                      <a:pt x="120" y="72"/>
                    </a:lnTo>
                    <a:lnTo>
                      <a:pt x="136" y="56"/>
                    </a:lnTo>
                    <a:lnTo>
                      <a:pt x="144" y="56"/>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92" name="Freeform 101"/>
              <p:cNvSpPr>
                <a:spLocks/>
              </p:cNvSpPr>
              <p:nvPr/>
            </p:nvSpPr>
            <p:spPr bwMode="auto">
              <a:xfrm>
                <a:off x="6961550" y="4399907"/>
                <a:ext cx="165341" cy="175729"/>
              </a:xfrm>
              <a:custGeom>
                <a:avLst/>
                <a:gdLst>
                  <a:gd name="T0" fmla="*/ 0 w 144"/>
                  <a:gd name="T1" fmla="*/ 44 h 136"/>
                  <a:gd name="T2" fmla="*/ 11 w 144"/>
                  <a:gd name="T3" fmla="*/ 22 h 136"/>
                  <a:gd name="T4" fmla="*/ 33 w 144"/>
                  <a:gd name="T5" fmla="*/ 11 h 136"/>
                  <a:gd name="T6" fmla="*/ 44 w 144"/>
                  <a:gd name="T7" fmla="*/ 22 h 136"/>
                  <a:gd name="T8" fmla="*/ 44 w 144"/>
                  <a:gd name="T9" fmla="*/ 11 h 136"/>
                  <a:gd name="T10" fmla="*/ 56 w 144"/>
                  <a:gd name="T11" fmla="*/ 11 h 136"/>
                  <a:gd name="T12" fmla="*/ 67 w 144"/>
                  <a:gd name="T13" fmla="*/ 0 h 136"/>
                  <a:gd name="T14" fmla="*/ 89 w 144"/>
                  <a:gd name="T15" fmla="*/ 0 h 136"/>
                  <a:gd name="T16" fmla="*/ 100 w 144"/>
                  <a:gd name="T17" fmla="*/ 0 h 136"/>
                  <a:gd name="T18" fmla="*/ 122 w 144"/>
                  <a:gd name="T19" fmla="*/ 11 h 136"/>
                  <a:gd name="T20" fmla="*/ 122 w 144"/>
                  <a:gd name="T21" fmla="*/ 22 h 136"/>
                  <a:gd name="T22" fmla="*/ 122 w 144"/>
                  <a:gd name="T23" fmla="*/ 33 h 136"/>
                  <a:gd name="T24" fmla="*/ 111 w 144"/>
                  <a:gd name="T25" fmla="*/ 22 h 136"/>
                  <a:gd name="T26" fmla="*/ 100 w 144"/>
                  <a:gd name="T27" fmla="*/ 33 h 136"/>
                  <a:gd name="T28" fmla="*/ 100 w 144"/>
                  <a:gd name="T29" fmla="*/ 56 h 136"/>
                  <a:gd name="T30" fmla="*/ 122 w 144"/>
                  <a:gd name="T31" fmla="*/ 78 h 136"/>
                  <a:gd name="T32" fmla="*/ 133 w 144"/>
                  <a:gd name="T33" fmla="*/ 100 h 136"/>
                  <a:gd name="T34" fmla="*/ 144 w 144"/>
                  <a:gd name="T35" fmla="*/ 111 h 136"/>
                  <a:gd name="T36" fmla="*/ 167 w 144"/>
                  <a:gd name="T37" fmla="*/ 111 h 136"/>
                  <a:gd name="T38" fmla="*/ 156 w 144"/>
                  <a:gd name="T39" fmla="*/ 111 h 136"/>
                  <a:gd name="T40" fmla="*/ 200 w 144"/>
                  <a:gd name="T41" fmla="*/ 145 h 136"/>
                  <a:gd name="T42" fmla="*/ 178 w 144"/>
                  <a:gd name="T43" fmla="*/ 133 h 136"/>
                  <a:gd name="T44" fmla="*/ 167 w 144"/>
                  <a:gd name="T45" fmla="*/ 156 h 136"/>
                  <a:gd name="T46" fmla="*/ 178 w 144"/>
                  <a:gd name="T47" fmla="*/ 156 h 136"/>
                  <a:gd name="T48" fmla="*/ 178 w 144"/>
                  <a:gd name="T49" fmla="*/ 167 h 136"/>
                  <a:gd name="T50" fmla="*/ 167 w 144"/>
                  <a:gd name="T51" fmla="*/ 167 h 136"/>
                  <a:gd name="T52" fmla="*/ 167 w 144"/>
                  <a:gd name="T53" fmla="*/ 189 h 136"/>
                  <a:gd name="T54" fmla="*/ 156 w 144"/>
                  <a:gd name="T55" fmla="*/ 189 h 136"/>
                  <a:gd name="T56" fmla="*/ 167 w 144"/>
                  <a:gd name="T57" fmla="*/ 167 h 136"/>
                  <a:gd name="T58" fmla="*/ 156 w 144"/>
                  <a:gd name="T59" fmla="*/ 145 h 136"/>
                  <a:gd name="T60" fmla="*/ 122 w 144"/>
                  <a:gd name="T61" fmla="*/ 122 h 136"/>
                  <a:gd name="T62" fmla="*/ 100 w 144"/>
                  <a:gd name="T63" fmla="*/ 111 h 136"/>
                  <a:gd name="T64" fmla="*/ 89 w 144"/>
                  <a:gd name="T65" fmla="*/ 100 h 136"/>
                  <a:gd name="T66" fmla="*/ 78 w 144"/>
                  <a:gd name="T67" fmla="*/ 100 h 136"/>
                  <a:gd name="T68" fmla="*/ 56 w 144"/>
                  <a:gd name="T69" fmla="*/ 67 h 136"/>
                  <a:gd name="T70" fmla="*/ 33 w 144"/>
                  <a:gd name="T71" fmla="*/ 56 h 136"/>
                  <a:gd name="T72" fmla="*/ 22 w 144"/>
                  <a:gd name="T73" fmla="*/ 67 h 136"/>
                  <a:gd name="T74" fmla="*/ 0 w 144"/>
                  <a:gd name="T75" fmla="*/ 44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36"/>
                  <a:gd name="T116" fmla="*/ 144 w 144"/>
                  <a:gd name="T117" fmla="*/ 136 h 1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36">
                    <a:moveTo>
                      <a:pt x="0" y="32"/>
                    </a:moveTo>
                    <a:lnTo>
                      <a:pt x="8" y="16"/>
                    </a:lnTo>
                    <a:lnTo>
                      <a:pt x="24" y="8"/>
                    </a:lnTo>
                    <a:lnTo>
                      <a:pt x="32" y="16"/>
                    </a:lnTo>
                    <a:lnTo>
                      <a:pt x="32" y="8"/>
                    </a:lnTo>
                    <a:lnTo>
                      <a:pt x="40" y="8"/>
                    </a:lnTo>
                    <a:lnTo>
                      <a:pt x="48" y="0"/>
                    </a:lnTo>
                    <a:lnTo>
                      <a:pt x="64" y="0"/>
                    </a:lnTo>
                    <a:lnTo>
                      <a:pt x="72" y="0"/>
                    </a:lnTo>
                    <a:lnTo>
                      <a:pt x="88" y="8"/>
                    </a:lnTo>
                    <a:lnTo>
                      <a:pt x="88" y="16"/>
                    </a:lnTo>
                    <a:lnTo>
                      <a:pt x="88" y="24"/>
                    </a:lnTo>
                    <a:lnTo>
                      <a:pt x="80" y="16"/>
                    </a:lnTo>
                    <a:lnTo>
                      <a:pt x="72" y="24"/>
                    </a:lnTo>
                    <a:lnTo>
                      <a:pt x="72" y="40"/>
                    </a:lnTo>
                    <a:lnTo>
                      <a:pt x="88" y="56"/>
                    </a:lnTo>
                    <a:lnTo>
                      <a:pt x="96" y="72"/>
                    </a:lnTo>
                    <a:lnTo>
                      <a:pt x="104" y="80"/>
                    </a:lnTo>
                    <a:lnTo>
                      <a:pt x="120" y="80"/>
                    </a:lnTo>
                    <a:lnTo>
                      <a:pt x="112" y="80"/>
                    </a:lnTo>
                    <a:lnTo>
                      <a:pt x="144" y="104"/>
                    </a:lnTo>
                    <a:lnTo>
                      <a:pt x="128" y="96"/>
                    </a:lnTo>
                    <a:lnTo>
                      <a:pt x="120" y="112"/>
                    </a:lnTo>
                    <a:lnTo>
                      <a:pt x="128" y="112"/>
                    </a:lnTo>
                    <a:lnTo>
                      <a:pt x="128" y="120"/>
                    </a:lnTo>
                    <a:lnTo>
                      <a:pt x="120" y="120"/>
                    </a:lnTo>
                    <a:lnTo>
                      <a:pt x="120" y="136"/>
                    </a:lnTo>
                    <a:lnTo>
                      <a:pt x="112" y="136"/>
                    </a:lnTo>
                    <a:lnTo>
                      <a:pt x="120" y="120"/>
                    </a:lnTo>
                    <a:lnTo>
                      <a:pt x="112" y="104"/>
                    </a:lnTo>
                    <a:lnTo>
                      <a:pt x="88" y="88"/>
                    </a:lnTo>
                    <a:lnTo>
                      <a:pt x="72" y="80"/>
                    </a:lnTo>
                    <a:lnTo>
                      <a:pt x="64" y="72"/>
                    </a:lnTo>
                    <a:lnTo>
                      <a:pt x="56" y="72"/>
                    </a:lnTo>
                    <a:lnTo>
                      <a:pt x="40" y="48"/>
                    </a:lnTo>
                    <a:lnTo>
                      <a:pt x="24" y="40"/>
                    </a:lnTo>
                    <a:lnTo>
                      <a:pt x="16" y="48"/>
                    </a:lnTo>
                    <a:lnTo>
                      <a:pt x="0" y="32"/>
                    </a:lnTo>
                    <a:close/>
                  </a:path>
                </a:pathLst>
              </a:custGeom>
              <a:noFill/>
              <a:ln w="1270">
                <a:solidFill>
                  <a:schemeClr val="accent4"/>
                </a:solidFill>
                <a:round/>
                <a:headEnd/>
                <a:tailEnd/>
              </a:ln>
            </p:spPr>
            <p:txBody>
              <a:bodyPr/>
              <a:lstStyle/>
              <a:p>
                <a:endParaRPr lang="en-US" sz="1682"/>
              </a:p>
            </p:txBody>
          </p:sp>
          <p:sp>
            <p:nvSpPr>
              <p:cNvPr id="93" name="Freeform 102"/>
              <p:cNvSpPr>
                <a:spLocks/>
              </p:cNvSpPr>
              <p:nvPr/>
            </p:nvSpPr>
            <p:spPr bwMode="auto">
              <a:xfrm>
                <a:off x="7182280" y="4451974"/>
                <a:ext cx="91764" cy="61366"/>
              </a:xfrm>
              <a:custGeom>
                <a:avLst/>
                <a:gdLst>
                  <a:gd name="T0" fmla="*/ 78 w 80"/>
                  <a:gd name="T1" fmla="*/ 0 h 48"/>
                  <a:gd name="T2" fmla="*/ 56 w 80"/>
                  <a:gd name="T3" fmla="*/ 11 h 48"/>
                  <a:gd name="T4" fmla="*/ 22 w 80"/>
                  <a:gd name="T5" fmla="*/ 11 h 48"/>
                  <a:gd name="T6" fmla="*/ 11 w 80"/>
                  <a:gd name="T7" fmla="*/ 0 h 48"/>
                  <a:gd name="T8" fmla="*/ 0 w 80"/>
                  <a:gd name="T9" fmla="*/ 11 h 48"/>
                  <a:gd name="T10" fmla="*/ 0 w 80"/>
                  <a:gd name="T11" fmla="*/ 33 h 48"/>
                  <a:gd name="T12" fmla="*/ 0 w 80"/>
                  <a:gd name="T13" fmla="*/ 44 h 48"/>
                  <a:gd name="T14" fmla="*/ 11 w 80"/>
                  <a:gd name="T15" fmla="*/ 66 h 48"/>
                  <a:gd name="T16" fmla="*/ 33 w 80"/>
                  <a:gd name="T17" fmla="*/ 55 h 48"/>
                  <a:gd name="T18" fmla="*/ 56 w 80"/>
                  <a:gd name="T19" fmla="*/ 66 h 48"/>
                  <a:gd name="T20" fmla="*/ 67 w 80"/>
                  <a:gd name="T21" fmla="*/ 55 h 48"/>
                  <a:gd name="T22" fmla="*/ 100 w 80"/>
                  <a:gd name="T23" fmla="*/ 55 h 48"/>
                  <a:gd name="T24" fmla="*/ 89 w 80"/>
                  <a:gd name="T25" fmla="*/ 33 h 48"/>
                  <a:gd name="T26" fmla="*/ 100 w 80"/>
                  <a:gd name="T27" fmla="*/ 22 h 48"/>
                  <a:gd name="T28" fmla="*/ 111 w 80"/>
                  <a:gd name="T29" fmla="*/ 11 h 48"/>
                  <a:gd name="T30" fmla="*/ 78 w 80"/>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48"/>
                  <a:gd name="T50" fmla="*/ 80 w 80"/>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48">
                    <a:moveTo>
                      <a:pt x="56" y="0"/>
                    </a:moveTo>
                    <a:lnTo>
                      <a:pt x="40" y="8"/>
                    </a:lnTo>
                    <a:lnTo>
                      <a:pt x="16" y="8"/>
                    </a:lnTo>
                    <a:lnTo>
                      <a:pt x="8" y="0"/>
                    </a:lnTo>
                    <a:lnTo>
                      <a:pt x="0" y="8"/>
                    </a:lnTo>
                    <a:lnTo>
                      <a:pt x="0" y="24"/>
                    </a:lnTo>
                    <a:lnTo>
                      <a:pt x="0" y="32"/>
                    </a:lnTo>
                    <a:lnTo>
                      <a:pt x="8" y="48"/>
                    </a:lnTo>
                    <a:lnTo>
                      <a:pt x="24" y="40"/>
                    </a:lnTo>
                    <a:lnTo>
                      <a:pt x="40" y="48"/>
                    </a:lnTo>
                    <a:lnTo>
                      <a:pt x="48" y="40"/>
                    </a:lnTo>
                    <a:lnTo>
                      <a:pt x="72" y="40"/>
                    </a:lnTo>
                    <a:lnTo>
                      <a:pt x="64" y="24"/>
                    </a:lnTo>
                    <a:lnTo>
                      <a:pt x="72" y="16"/>
                    </a:lnTo>
                    <a:lnTo>
                      <a:pt x="80" y="8"/>
                    </a:lnTo>
                    <a:lnTo>
                      <a:pt x="56" y="0"/>
                    </a:lnTo>
                    <a:close/>
                  </a:path>
                </a:pathLst>
              </a:custGeom>
              <a:noFill/>
              <a:ln w="1270">
                <a:solidFill>
                  <a:schemeClr val="accent4"/>
                </a:solidFill>
                <a:round/>
                <a:headEnd/>
                <a:tailEnd/>
              </a:ln>
            </p:spPr>
            <p:txBody>
              <a:bodyPr/>
              <a:lstStyle/>
              <a:p>
                <a:endParaRPr lang="en-US" sz="1682"/>
              </a:p>
            </p:txBody>
          </p:sp>
          <p:sp>
            <p:nvSpPr>
              <p:cNvPr id="94" name="Freeform 103"/>
              <p:cNvSpPr>
                <a:spLocks/>
              </p:cNvSpPr>
              <p:nvPr/>
            </p:nvSpPr>
            <p:spPr bwMode="auto">
              <a:xfrm>
                <a:off x="7154999" y="4503112"/>
                <a:ext cx="82671" cy="82751"/>
              </a:xfrm>
              <a:custGeom>
                <a:avLst/>
                <a:gdLst>
                  <a:gd name="T0" fmla="*/ 100 w 72"/>
                  <a:gd name="T1" fmla="*/ 0 h 64"/>
                  <a:gd name="T2" fmla="*/ 89 w 72"/>
                  <a:gd name="T3" fmla="*/ 11 h 64"/>
                  <a:gd name="T4" fmla="*/ 67 w 72"/>
                  <a:gd name="T5" fmla="*/ 0 h 64"/>
                  <a:gd name="T6" fmla="*/ 44 w 72"/>
                  <a:gd name="T7" fmla="*/ 11 h 64"/>
                  <a:gd name="T8" fmla="*/ 11 w 72"/>
                  <a:gd name="T9" fmla="*/ 22 h 64"/>
                  <a:gd name="T10" fmla="*/ 0 w 72"/>
                  <a:gd name="T11" fmla="*/ 45 h 64"/>
                  <a:gd name="T12" fmla="*/ 22 w 72"/>
                  <a:gd name="T13" fmla="*/ 67 h 64"/>
                  <a:gd name="T14" fmla="*/ 44 w 72"/>
                  <a:gd name="T15" fmla="*/ 67 h 64"/>
                  <a:gd name="T16" fmla="*/ 67 w 72"/>
                  <a:gd name="T17" fmla="*/ 89 h 64"/>
                  <a:gd name="T18" fmla="*/ 67 w 72"/>
                  <a:gd name="T19" fmla="*/ 78 h 64"/>
                  <a:gd name="T20" fmla="*/ 78 w 72"/>
                  <a:gd name="T21" fmla="*/ 78 h 64"/>
                  <a:gd name="T22" fmla="*/ 56 w 72"/>
                  <a:gd name="T23" fmla="*/ 56 h 64"/>
                  <a:gd name="T24" fmla="*/ 44 w 72"/>
                  <a:gd name="T25" fmla="*/ 33 h 64"/>
                  <a:gd name="T26" fmla="*/ 44 w 72"/>
                  <a:gd name="T27" fmla="*/ 22 h 64"/>
                  <a:gd name="T28" fmla="*/ 56 w 72"/>
                  <a:gd name="T29" fmla="*/ 33 h 64"/>
                  <a:gd name="T30" fmla="*/ 56 w 72"/>
                  <a:gd name="T31" fmla="*/ 22 h 64"/>
                  <a:gd name="T32" fmla="*/ 67 w 72"/>
                  <a:gd name="T33" fmla="*/ 11 h 64"/>
                  <a:gd name="T34" fmla="*/ 89 w 72"/>
                  <a:gd name="T35" fmla="*/ 22 h 64"/>
                  <a:gd name="T36" fmla="*/ 100 w 72"/>
                  <a:gd name="T37" fmla="*/ 22 h 64"/>
                  <a:gd name="T38" fmla="*/ 100 w 72"/>
                  <a:gd name="T39" fmla="*/ 0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64"/>
                  <a:gd name="T62" fmla="*/ 72 w 72"/>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64">
                    <a:moveTo>
                      <a:pt x="72" y="0"/>
                    </a:moveTo>
                    <a:lnTo>
                      <a:pt x="64" y="8"/>
                    </a:lnTo>
                    <a:lnTo>
                      <a:pt x="48" y="0"/>
                    </a:lnTo>
                    <a:lnTo>
                      <a:pt x="32" y="8"/>
                    </a:lnTo>
                    <a:lnTo>
                      <a:pt x="8" y="16"/>
                    </a:lnTo>
                    <a:lnTo>
                      <a:pt x="0" y="32"/>
                    </a:lnTo>
                    <a:lnTo>
                      <a:pt x="16" y="48"/>
                    </a:lnTo>
                    <a:lnTo>
                      <a:pt x="32" y="48"/>
                    </a:lnTo>
                    <a:lnTo>
                      <a:pt x="48" y="64"/>
                    </a:lnTo>
                    <a:lnTo>
                      <a:pt x="48" y="56"/>
                    </a:lnTo>
                    <a:lnTo>
                      <a:pt x="56" y="56"/>
                    </a:lnTo>
                    <a:lnTo>
                      <a:pt x="40" y="40"/>
                    </a:lnTo>
                    <a:lnTo>
                      <a:pt x="32" y="24"/>
                    </a:lnTo>
                    <a:lnTo>
                      <a:pt x="32" y="16"/>
                    </a:lnTo>
                    <a:lnTo>
                      <a:pt x="40" y="24"/>
                    </a:lnTo>
                    <a:lnTo>
                      <a:pt x="40" y="16"/>
                    </a:lnTo>
                    <a:lnTo>
                      <a:pt x="48" y="8"/>
                    </a:lnTo>
                    <a:lnTo>
                      <a:pt x="64" y="16"/>
                    </a:lnTo>
                    <a:lnTo>
                      <a:pt x="72" y="16"/>
                    </a:lnTo>
                    <a:lnTo>
                      <a:pt x="72" y="0"/>
                    </a:lnTo>
                    <a:close/>
                  </a:path>
                </a:pathLst>
              </a:custGeom>
              <a:noFill/>
              <a:ln w="1270">
                <a:solidFill>
                  <a:schemeClr val="accent4"/>
                </a:solidFill>
                <a:round/>
                <a:headEnd/>
                <a:tailEnd/>
              </a:ln>
            </p:spPr>
            <p:txBody>
              <a:bodyPr/>
              <a:lstStyle/>
              <a:p>
                <a:endParaRPr lang="en-US" sz="1682"/>
              </a:p>
            </p:txBody>
          </p:sp>
          <p:sp>
            <p:nvSpPr>
              <p:cNvPr id="95" name="Freeform 104"/>
              <p:cNvSpPr>
                <a:spLocks/>
              </p:cNvSpPr>
              <p:nvPr/>
            </p:nvSpPr>
            <p:spPr bwMode="auto">
              <a:xfrm>
                <a:off x="7145079" y="4379452"/>
                <a:ext cx="138060" cy="82751"/>
              </a:xfrm>
              <a:custGeom>
                <a:avLst/>
                <a:gdLst>
                  <a:gd name="T0" fmla="*/ 145 w 120"/>
                  <a:gd name="T1" fmla="*/ 56 h 64"/>
                  <a:gd name="T2" fmla="*/ 167 w 120"/>
                  <a:gd name="T3" fmla="*/ 56 h 64"/>
                  <a:gd name="T4" fmla="*/ 167 w 120"/>
                  <a:gd name="T5" fmla="*/ 67 h 64"/>
                  <a:gd name="T6" fmla="*/ 145 w 120"/>
                  <a:gd name="T7" fmla="*/ 78 h 64"/>
                  <a:gd name="T8" fmla="*/ 156 w 120"/>
                  <a:gd name="T9" fmla="*/ 89 h 64"/>
                  <a:gd name="T10" fmla="*/ 122 w 120"/>
                  <a:gd name="T11" fmla="*/ 78 h 64"/>
                  <a:gd name="T12" fmla="*/ 100 w 120"/>
                  <a:gd name="T13" fmla="*/ 89 h 64"/>
                  <a:gd name="T14" fmla="*/ 67 w 120"/>
                  <a:gd name="T15" fmla="*/ 89 h 64"/>
                  <a:gd name="T16" fmla="*/ 56 w 120"/>
                  <a:gd name="T17" fmla="*/ 78 h 64"/>
                  <a:gd name="T18" fmla="*/ 45 w 120"/>
                  <a:gd name="T19" fmla="*/ 67 h 64"/>
                  <a:gd name="T20" fmla="*/ 33 w 120"/>
                  <a:gd name="T21" fmla="*/ 67 h 64"/>
                  <a:gd name="T22" fmla="*/ 0 w 120"/>
                  <a:gd name="T23" fmla="*/ 45 h 64"/>
                  <a:gd name="T24" fmla="*/ 11 w 120"/>
                  <a:gd name="T25" fmla="*/ 45 h 64"/>
                  <a:gd name="T26" fmla="*/ 22 w 120"/>
                  <a:gd name="T27" fmla="*/ 33 h 64"/>
                  <a:gd name="T28" fmla="*/ 33 w 120"/>
                  <a:gd name="T29" fmla="*/ 11 h 64"/>
                  <a:gd name="T30" fmla="*/ 45 w 120"/>
                  <a:gd name="T31" fmla="*/ 0 h 64"/>
                  <a:gd name="T32" fmla="*/ 78 w 120"/>
                  <a:gd name="T33" fmla="*/ 11 h 64"/>
                  <a:gd name="T34" fmla="*/ 111 w 120"/>
                  <a:gd name="T35" fmla="*/ 0 h 64"/>
                  <a:gd name="T36" fmla="*/ 134 w 120"/>
                  <a:gd name="T37" fmla="*/ 22 h 64"/>
                  <a:gd name="T38" fmla="*/ 145 w 120"/>
                  <a:gd name="T39" fmla="*/ 5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64"/>
                  <a:gd name="T62" fmla="*/ 120 w 120"/>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64">
                    <a:moveTo>
                      <a:pt x="104" y="40"/>
                    </a:moveTo>
                    <a:lnTo>
                      <a:pt x="120" y="40"/>
                    </a:lnTo>
                    <a:lnTo>
                      <a:pt x="120" y="48"/>
                    </a:lnTo>
                    <a:lnTo>
                      <a:pt x="104" y="56"/>
                    </a:lnTo>
                    <a:lnTo>
                      <a:pt x="112" y="64"/>
                    </a:lnTo>
                    <a:lnTo>
                      <a:pt x="88" y="56"/>
                    </a:lnTo>
                    <a:lnTo>
                      <a:pt x="72" y="64"/>
                    </a:lnTo>
                    <a:lnTo>
                      <a:pt x="48" y="64"/>
                    </a:lnTo>
                    <a:lnTo>
                      <a:pt x="40" y="56"/>
                    </a:lnTo>
                    <a:lnTo>
                      <a:pt x="32" y="48"/>
                    </a:lnTo>
                    <a:lnTo>
                      <a:pt x="24" y="48"/>
                    </a:lnTo>
                    <a:lnTo>
                      <a:pt x="0" y="32"/>
                    </a:lnTo>
                    <a:lnTo>
                      <a:pt x="8" y="32"/>
                    </a:lnTo>
                    <a:lnTo>
                      <a:pt x="16" y="24"/>
                    </a:lnTo>
                    <a:lnTo>
                      <a:pt x="24" y="8"/>
                    </a:lnTo>
                    <a:lnTo>
                      <a:pt x="32" y="0"/>
                    </a:lnTo>
                    <a:lnTo>
                      <a:pt x="56" y="8"/>
                    </a:lnTo>
                    <a:lnTo>
                      <a:pt x="80" y="0"/>
                    </a:lnTo>
                    <a:lnTo>
                      <a:pt x="96" y="16"/>
                    </a:lnTo>
                    <a:lnTo>
                      <a:pt x="104" y="40"/>
                    </a:lnTo>
                    <a:close/>
                  </a:path>
                </a:pathLst>
              </a:custGeom>
              <a:noFill/>
              <a:ln w="1270">
                <a:solidFill>
                  <a:schemeClr val="accent4"/>
                </a:solidFill>
                <a:round/>
                <a:headEnd/>
                <a:tailEnd/>
              </a:ln>
            </p:spPr>
            <p:txBody>
              <a:bodyPr/>
              <a:lstStyle/>
              <a:p>
                <a:endParaRPr lang="en-US" sz="1682"/>
              </a:p>
            </p:txBody>
          </p:sp>
          <p:sp>
            <p:nvSpPr>
              <p:cNvPr id="96" name="Freeform 105"/>
              <p:cNvSpPr>
                <a:spLocks/>
              </p:cNvSpPr>
              <p:nvPr/>
            </p:nvSpPr>
            <p:spPr bwMode="auto">
              <a:xfrm>
                <a:off x="7062408" y="4399907"/>
                <a:ext cx="37202" cy="30683"/>
              </a:xfrm>
              <a:custGeom>
                <a:avLst/>
                <a:gdLst>
                  <a:gd name="T0" fmla="*/ 0 w 32"/>
                  <a:gd name="T1" fmla="*/ 33 h 24"/>
                  <a:gd name="T2" fmla="*/ 0 w 32"/>
                  <a:gd name="T3" fmla="*/ 22 h 24"/>
                  <a:gd name="T4" fmla="*/ 0 w 32"/>
                  <a:gd name="T5" fmla="*/ 11 h 24"/>
                  <a:gd name="T6" fmla="*/ 34 w 32"/>
                  <a:gd name="T7" fmla="*/ 0 h 24"/>
                  <a:gd name="T8" fmla="*/ 45 w 32"/>
                  <a:gd name="T9" fmla="*/ 11 h 24"/>
                  <a:gd name="T10" fmla="*/ 23 w 32"/>
                  <a:gd name="T11" fmla="*/ 22 h 24"/>
                  <a:gd name="T12" fmla="*/ 23 w 32"/>
                  <a:gd name="T13" fmla="*/ 33 h 24"/>
                  <a:gd name="T14" fmla="*/ 11 w 32"/>
                  <a:gd name="T15" fmla="*/ 22 h 24"/>
                  <a:gd name="T16" fmla="*/ 0 w 32"/>
                  <a:gd name="T17" fmla="*/ 3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0" y="24"/>
                    </a:moveTo>
                    <a:lnTo>
                      <a:pt x="0" y="16"/>
                    </a:lnTo>
                    <a:lnTo>
                      <a:pt x="0" y="8"/>
                    </a:lnTo>
                    <a:lnTo>
                      <a:pt x="24" y="0"/>
                    </a:lnTo>
                    <a:lnTo>
                      <a:pt x="32" y="8"/>
                    </a:lnTo>
                    <a:lnTo>
                      <a:pt x="16" y="16"/>
                    </a:lnTo>
                    <a:lnTo>
                      <a:pt x="16" y="24"/>
                    </a:lnTo>
                    <a:lnTo>
                      <a:pt x="8" y="16"/>
                    </a:lnTo>
                    <a:lnTo>
                      <a:pt x="0" y="24"/>
                    </a:lnTo>
                    <a:close/>
                  </a:path>
                </a:pathLst>
              </a:custGeom>
              <a:noFill/>
              <a:ln w="1270">
                <a:solidFill>
                  <a:schemeClr val="accent4"/>
                </a:solidFill>
                <a:round/>
                <a:headEnd/>
                <a:tailEnd/>
              </a:ln>
            </p:spPr>
            <p:txBody>
              <a:bodyPr/>
              <a:lstStyle/>
              <a:p>
                <a:endParaRPr lang="en-US" sz="1682"/>
              </a:p>
            </p:txBody>
          </p:sp>
          <p:sp>
            <p:nvSpPr>
              <p:cNvPr id="97" name="Freeform 106"/>
              <p:cNvSpPr>
                <a:spLocks/>
              </p:cNvSpPr>
              <p:nvPr/>
            </p:nvSpPr>
            <p:spPr bwMode="auto">
              <a:xfrm>
                <a:off x="7062408" y="4410134"/>
                <a:ext cx="73577" cy="72523"/>
              </a:xfrm>
              <a:custGeom>
                <a:avLst/>
                <a:gdLst>
                  <a:gd name="T0" fmla="*/ 78 w 64"/>
                  <a:gd name="T1" fmla="*/ 11 h 56"/>
                  <a:gd name="T2" fmla="*/ 67 w 64"/>
                  <a:gd name="T3" fmla="*/ 11 h 56"/>
                  <a:gd name="T4" fmla="*/ 45 w 64"/>
                  <a:gd name="T5" fmla="*/ 0 h 56"/>
                  <a:gd name="T6" fmla="*/ 22 w 64"/>
                  <a:gd name="T7" fmla="*/ 11 h 56"/>
                  <a:gd name="T8" fmla="*/ 22 w 64"/>
                  <a:gd name="T9" fmla="*/ 22 h 56"/>
                  <a:gd name="T10" fmla="*/ 11 w 64"/>
                  <a:gd name="T11" fmla="*/ 11 h 56"/>
                  <a:gd name="T12" fmla="*/ 0 w 64"/>
                  <a:gd name="T13" fmla="*/ 22 h 56"/>
                  <a:gd name="T14" fmla="*/ 0 w 64"/>
                  <a:gd name="T15" fmla="*/ 33 h 56"/>
                  <a:gd name="T16" fmla="*/ 11 w 64"/>
                  <a:gd name="T17" fmla="*/ 22 h 56"/>
                  <a:gd name="T18" fmla="*/ 22 w 64"/>
                  <a:gd name="T19" fmla="*/ 33 h 56"/>
                  <a:gd name="T20" fmla="*/ 22 w 64"/>
                  <a:gd name="T21" fmla="*/ 56 h 56"/>
                  <a:gd name="T22" fmla="*/ 78 w 64"/>
                  <a:gd name="T23" fmla="*/ 78 h 56"/>
                  <a:gd name="T24" fmla="*/ 45 w 64"/>
                  <a:gd name="T25" fmla="*/ 45 h 56"/>
                  <a:gd name="T26" fmla="*/ 33 w 64"/>
                  <a:gd name="T27" fmla="*/ 33 h 56"/>
                  <a:gd name="T28" fmla="*/ 45 w 64"/>
                  <a:gd name="T29" fmla="*/ 22 h 56"/>
                  <a:gd name="T30" fmla="*/ 78 w 64"/>
                  <a:gd name="T31" fmla="*/ 33 h 56"/>
                  <a:gd name="T32" fmla="*/ 89 w 64"/>
                  <a:gd name="T33" fmla="*/ 33 h 56"/>
                  <a:gd name="T34" fmla="*/ 89 w 64"/>
                  <a:gd name="T35" fmla="*/ 22 h 56"/>
                  <a:gd name="T36" fmla="*/ 78 w 64"/>
                  <a:gd name="T37" fmla="*/ 11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56"/>
                  <a:gd name="T59" fmla="*/ 64 w 64"/>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56">
                    <a:moveTo>
                      <a:pt x="56" y="8"/>
                    </a:moveTo>
                    <a:lnTo>
                      <a:pt x="48" y="8"/>
                    </a:lnTo>
                    <a:lnTo>
                      <a:pt x="32" y="0"/>
                    </a:lnTo>
                    <a:lnTo>
                      <a:pt x="16" y="8"/>
                    </a:lnTo>
                    <a:lnTo>
                      <a:pt x="16" y="16"/>
                    </a:lnTo>
                    <a:lnTo>
                      <a:pt x="8" y="8"/>
                    </a:lnTo>
                    <a:lnTo>
                      <a:pt x="0" y="16"/>
                    </a:lnTo>
                    <a:lnTo>
                      <a:pt x="0" y="24"/>
                    </a:lnTo>
                    <a:lnTo>
                      <a:pt x="8" y="16"/>
                    </a:lnTo>
                    <a:lnTo>
                      <a:pt x="16" y="24"/>
                    </a:lnTo>
                    <a:lnTo>
                      <a:pt x="16" y="40"/>
                    </a:lnTo>
                    <a:lnTo>
                      <a:pt x="56" y="56"/>
                    </a:lnTo>
                    <a:lnTo>
                      <a:pt x="32" y="32"/>
                    </a:lnTo>
                    <a:lnTo>
                      <a:pt x="24" y="24"/>
                    </a:lnTo>
                    <a:lnTo>
                      <a:pt x="32" y="16"/>
                    </a:lnTo>
                    <a:lnTo>
                      <a:pt x="56" y="24"/>
                    </a:lnTo>
                    <a:lnTo>
                      <a:pt x="64" y="24"/>
                    </a:lnTo>
                    <a:lnTo>
                      <a:pt x="64" y="16"/>
                    </a:lnTo>
                    <a:lnTo>
                      <a:pt x="56" y="8"/>
                    </a:lnTo>
                    <a:close/>
                  </a:path>
                </a:pathLst>
              </a:custGeom>
              <a:noFill/>
              <a:ln w="1270">
                <a:solidFill>
                  <a:schemeClr val="accent4"/>
                </a:solidFill>
                <a:round/>
                <a:headEnd/>
                <a:tailEnd/>
              </a:ln>
            </p:spPr>
            <p:txBody>
              <a:bodyPr/>
              <a:lstStyle/>
              <a:p>
                <a:endParaRPr lang="en-US" sz="1682"/>
              </a:p>
            </p:txBody>
          </p:sp>
          <p:sp>
            <p:nvSpPr>
              <p:cNvPr id="98" name="Freeform 107"/>
              <p:cNvSpPr>
                <a:spLocks/>
              </p:cNvSpPr>
              <p:nvPr/>
            </p:nvSpPr>
            <p:spPr bwMode="auto">
              <a:xfrm>
                <a:off x="7090516" y="4430590"/>
                <a:ext cx="54563" cy="52068"/>
              </a:xfrm>
              <a:custGeom>
                <a:avLst/>
                <a:gdLst>
                  <a:gd name="T0" fmla="*/ 55 w 48"/>
                  <a:gd name="T1" fmla="*/ 11 h 40"/>
                  <a:gd name="T2" fmla="*/ 55 w 48"/>
                  <a:gd name="T3" fmla="*/ 22 h 40"/>
                  <a:gd name="T4" fmla="*/ 66 w 48"/>
                  <a:gd name="T5" fmla="*/ 34 h 40"/>
                  <a:gd name="T6" fmla="*/ 55 w 48"/>
                  <a:gd name="T7" fmla="*/ 34 h 40"/>
                  <a:gd name="T8" fmla="*/ 44 w 48"/>
                  <a:gd name="T9" fmla="*/ 45 h 40"/>
                  <a:gd name="T10" fmla="*/ 44 w 48"/>
                  <a:gd name="T11" fmla="*/ 56 h 40"/>
                  <a:gd name="T12" fmla="*/ 11 w 48"/>
                  <a:gd name="T13" fmla="*/ 22 h 40"/>
                  <a:gd name="T14" fmla="*/ 0 w 48"/>
                  <a:gd name="T15" fmla="*/ 11 h 40"/>
                  <a:gd name="T16" fmla="*/ 11 w 48"/>
                  <a:gd name="T17" fmla="*/ 0 h 40"/>
                  <a:gd name="T18" fmla="*/ 44 w 48"/>
                  <a:gd name="T19" fmla="*/ 11 h 40"/>
                  <a:gd name="T20" fmla="*/ 55 w 48"/>
                  <a:gd name="T21" fmla="*/ 11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0"/>
                  <a:gd name="T35" fmla="*/ 48 w 48"/>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0">
                    <a:moveTo>
                      <a:pt x="40" y="8"/>
                    </a:moveTo>
                    <a:lnTo>
                      <a:pt x="40" y="16"/>
                    </a:lnTo>
                    <a:lnTo>
                      <a:pt x="48" y="24"/>
                    </a:lnTo>
                    <a:lnTo>
                      <a:pt x="40" y="24"/>
                    </a:lnTo>
                    <a:lnTo>
                      <a:pt x="32" y="32"/>
                    </a:lnTo>
                    <a:lnTo>
                      <a:pt x="32" y="40"/>
                    </a:lnTo>
                    <a:lnTo>
                      <a:pt x="8" y="16"/>
                    </a:lnTo>
                    <a:lnTo>
                      <a:pt x="0" y="8"/>
                    </a:lnTo>
                    <a:lnTo>
                      <a:pt x="8" y="0"/>
                    </a:lnTo>
                    <a:lnTo>
                      <a:pt x="32" y="8"/>
                    </a:lnTo>
                    <a:lnTo>
                      <a:pt x="40" y="8"/>
                    </a:lnTo>
                    <a:close/>
                  </a:path>
                </a:pathLst>
              </a:custGeom>
              <a:noFill/>
              <a:ln w="1270">
                <a:solidFill>
                  <a:schemeClr val="accent4"/>
                </a:solidFill>
                <a:round/>
                <a:headEnd/>
                <a:tailEnd/>
              </a:ln>
            </p:spPr>
            <p:txBody>
              <a:bodyPr/>
              <a:lstStyle/>
              <a:p>
                <a:endParaRPr lang="en-US" sz="1682"/>
              </a:p>
            </p:txBody>
          </p:sp>
          <p:sp>
            <p:nvSpPr>
              <p:cNvPr id="99" name="Freeform 108"/>
              <p:cNvSpPr>
                <a:spLocks/>
              </p:cNvSpPr>
              <p:nvPr/>
            </p:nvSpPr>
            <p:spPr bwMode="auto">
              <a:xfrm>
                <a:off x="7126891" y="4462202"/>
                <a:ext cx="28108" cy="40910"/>
              </a:xfrm>
              <a:custGeom>
                <a:avLst/>
                <a:gdLst>
                  <a:gd name="T0" fmla="*/ 0 w 24"/>
                  <a:gd name="T1" fmla="*/ 22 h 32"/>
                  <a:gd name="T2" fmla="*/ 23 w 24"/>
                  <a:gd name="T3" fmla="*/ 44 h 32"/>
                  <a:gd name="T4" fmla="*/ 23 w 24"/>
                  <a:gd name="T5" fmla="*/ 22 h 32"/>
                  <a:gd name="T6" fmla="*/ 34 w 24"/>
                  <a:gd name="T7" fmla="*/ 22 h 32"/>
                  <a:gd name="T8" fmla="*/ 11 w 24"/>
                  <a:gd name="T9" fmla="*/ 0 h 32"/>
                  <a:gd name="T10" fmla="*/ 0 w 24"/>
                  <a:gd name="T11" fmla="*/ 11 h 32"/>
                  <a:gd name="T12" fmla="*/ 0 w 24"/>
                  <a:gd name="T13" fmla="*/ 22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16"/>
                    </a:moveTo>
                    <a:lnTo>
                      <a:pt x="16" y="32"/>
                    </a:lnTo>
                    <a:lnTo>
                      <a:pt x="16" y="16"/>
                    </a:lnTo>
                    <a:lnTo>
                      <a:pt x="24" y="16"/>
                    </a:lnTo>
                    <a:lnTo>
                      <a:pt x="8" y="0"/>
                    </a:lnTo>
                    <a:lnTo>
                      <a:pt x="0" y="8"/>
                    </a:lnTo>
                    <a:lnTo>
                      <a:pt x="0" y="16"/>
                    </a:lnTo>
                    <a:close/>
                  </a:path>
                </a:pathLst>
              </a:custGeom>
              <a:noFill/>
              <a:ln w="1270">
                <a:solidFill>
                  <a:schemeClr val="accent4"/>
                </a:solidFill>
                <a:round/>
                <a:headEnd/>
                <a:tailEnd/>
              </a:ln>
            </p:spPr>
            <p:txBody>
              <a:bodyPr/>
              <a:lstStyle/>
              <a:p>
                <a:endParaRPr lang="en-US" sz="1682"/>
              </a:p>
            </p:txBody>
          </p:sp>
          <p:sp>
            <p:nvSpPr>
              <p:cNvPr id="100" name="Freeform 109"/>
              <p:cNvSpPr>
                <a:spLocks/>
              </p:cNvSpPr>
              <p:nvPr/>
            </p:nvSpPr>
            <p:spPr bwMode="auto">
              <a:xfrm>
                <a:off x="7126891" y="4420362"/>
                <a:ext cx="64483" cy="82751"/>
              </a:xfrm>
              <a:custGeom>
                <a:avLst/>
                <a:gdLst>
                  <a:gd name="T0" fmla="*/ 33 w 56"/>
                  <a:gd name="T1" fmla="*/ 89 h 64"/>
                  <a:gd name="T2" fmla="*/ 33 w 56"/>
                  <a:gd name="T3" fmla="*/ 67 h 64"/>
                  <a:gd name="T4" fmla="*/ 22 w 56"/>
                  <a:gd name="T5" fmla="*/ 67 h 64"/>
                  <a:gd name="T6" fmla="*/ 33 w 56"/>
                  <a:gd name="T7" fmla="*/ 67 h 64"/>
                  <a:gd name="T8" fmla="*/ 11 w 56"/>
                  <a:gd name="T9" fmla="*/ 45 h 64"/>
                  <a:gd name="T10" fmla="*/ 22 w 56"/>
                  <a:gd name="T11" fmla="*/ 45 h 64"/>
                  <a:gd name="T12" fmla="*/ 11 w 56"/>
                  <a:gd name="T13" fmla="*/ 33 h 64"/>
                  <a:gd name="T14" fmla="*/ 11 w 56"/>
                  <a:gd name="T15" fmla="*/ 22 h 64"/>
                  <a:gd name="T16" fmla="*/ 11 w 56"/>
                  <a:gd name="T17" fmla="*/ 11 h 64"/>
                  <a:gd name="T18" fmla="*/ 0 w 56"/>
                  <a:gd name="T19" fmla="*/ 0 h 64"/>
                  <a:gd name="T20" fmla="*/ 22 w 56"/>
                  <a:gd name="T21" fmla="*/ 0 h 64"/>
                  <a:gd name="T22" fmla="*/ 56 w 56"/>
                  <a:gd name="T23" fmla="*/ 22 h 64"/>
                  <a:gd name="T24" fmla="*/ 67 w 56"/>
                  <a:gd name="T25" fmla="*/ 22 h 64"/>
                  <a:gd name="T26" fmla="*/ 78 w 56"/>
                  <a:gd name="T27" fmla="*/ 33 h 64"/>
                  <a:gd name="T28" fmla="*/ 67 w 56"/>
                  <a:gd name="T29" fmla="*/ 45 h 64"/>
                  <a:gd name="T30" fmla="*/ 67 w 56"/>
                  <a:gd name="T31" fmla="*/ 67 h 64"/>
                  <a:gd name="T32" fmla="*/ 67 w 56"/>
                  <a:gd name="T33" fmla="*/ 78 h 64"/>
                  <a:gd name="T34" fmla="*/ 56 w 56"/>
                  <a:gd name="T35" fmla="*/ 78 h 64"/>
                  <a:gd name="T36" fmla="*/ 33 w 56"/>
                  <a:gd name="T37" fmla="*/ 89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64"/>
                  <a:gd name="T59" fmla="*/ 56 w 56"/>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64">
                    <a:moveTo>
                      <a:pt x="24" y="64"/>
                    </a:moveTo>
                    <a:lnTo>
                      <a:pt x="24" y="48"/>
                    </a:lnTo>
                    <a:lnTo>
                      <a:pt x="16" y="48"/>
                    </a:lnTo>
                    <a:lnTo>
                      <a:pt x="24" y="48"/>
                    </a:lnTo>
                    <a:lnTo>
                      <a:pt x="8" y="32"/>
                    </a:lnTo>
                    <a:lnTo>
                      <a:pt x="16" y="32"/>
                    </a:lnTo>
                    <a:lnTo>
                      <a:pt x="8" y="24"/>
                    </a:lnTo>
                    <a:lnTo>
                      <a:pt x="8" y="16"/>
                    </a:lnTo>
                    <a:lnTo>
                      <a:pt x="8" y="8"/>
                    </a:lnTo>
                    <a:lnTo>
                      <a:pt x="0" y="0"/>
                    </a:lnTo>
                    <a:lnTo>
                      <a:pt x="16" y="0"/>
                    </a:lnTo>
                    <a:lnTo>
                      <a:pt x="40" y="16"/>
                    </a:lnTo>
                    <a:lnTo>
                      <a:pt x="48" y="16"/>
                    </a:lnTo>
                    <a:lnTo>
                      <a:pt x="56" y="24"/>
                    </a:lnTo>
                    <a:lnTo>
                      <a:pt x="48" y="32"/>
                    </a:lnTo>
                    <a:lnTo>
                      <a:pt x="48" y="48"/>
                    </a:lnTo>
                    <a:lnTo>
                      <a:pt x="48" y="56"/>
                    </a:lnTo>
                    <a:lnTo>
                      <a:pt x="40" y="56"/>
                    </a:lnTo>
                    <a:lnTo>
                      <a:pt x="24" y="64"/>
                    </a:lnTo>
                    <a:close/>
                  </a:path>
                </a:pathLst>
              </a:custGeom>
              <a:noFill/>
              <a:ln w="1270">
                <a:solidFill>
                  <a:schemeClr val="accent4"/>
                </a:solidFill>
                <a:round/>
                <a:headEnd/>
                <a:tailEnd/>
              </a:ln>
            </p:spPr>
            <p:txBody>
              <a:bodyPr/>
              <a:lstStyle/>
              <a:p>
                <a:endParaRPr lang="en-US" sz="1682"/>
              </a:p>
            </p:txBody>
          </p:sp>
          <p:sp>
            <p:nvSpPr>
              <p:cNvPr id="101" name="Freeform 110"/>
              <p:cNvSpPr>
                <a:spLocks/>
              </p:cNvSpPr>
              <p:nvPr/>
            </p:nvSpPr>
            <p:spPr bwMode="auto">
              <a:xfrm>
                <a:off x="7154999" y="4492885"/>
                <a:ext cx="36375" cy="31613"/>
              </a:xfrm>
              <a:custGeom>
                <a:avLst/>
                <a:gdLst>
                  <a:gd name="T0" fmla="*/ 44 w 32"/>
                  <a:gd name="T1" fmla="*/ 23 h 24"/>
                  <a:gd name="T2" fmla="*/ 33 w 32"/>
                  <a:gd name="T3" fmla="*/ 0 h 24"/>
                  <a:gd name="T4" fmla="*/ 22 w 32"/>
                  <a:gd name="T5" fmla="*/ 0 h 24"/>
                  <a:gd name="T6" fmla="*/ 0 w 32"/>
                  <a:gd name="T7" fmla="*/ 11 h 24"/>
                  <a:gd name="T8" fmla="*/ 11 w 32"/>
                  <a:gd name="T9" fmla="*/ 34 h 24"/>
                  <a:gd name="T10" fmla="*/ 44 w 32"/>
                  <a:gd name="T11" fmla="*/ 23 h 24"/>
                  <a:gd name="T12" fmla="*/ 0 60000 65536"/>
                  <a:gd name="T13" fmla="*/ 0 60000 65536"/>
                  <a:gd name="T14" fmla="*/ 0 60000 65536"/>
                  <a:gd name="T15" fmla="*/ 0 60000 65536"/>
                  <a:gd name="T16" fmla="*/ 0 60000 65536"/>
                  <a:gd name="T17" fmla="*/ 0 60000 65536"/>
                  <a:gd name="T18" fmla="*/ 0 w 32"/>
                  <a:gd name="T19" fmla="*/ 0 h 24"/>
                  <a:gd name="T20" fmla="*/ 32 w 3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2" h="24">
                    <a:moveTo>
                      <a:pt x="32" y="16"/>
                    </a:moveTo>
                    <a:lnTo>
                      <a:pt x="24" y="0"/>
                    </a:lnTo>
                    <a:lnTo>
                      <a:pt x="16" y="0"/>
                    </a:lnTo>
                    <a:lnTo>
                      <a:pt x="0" y="8"/>
                    </a:lnTo>
                    <a:lnTo>
                      <a:pt x="8" y="24"/>
                    </a:lnTo>
                    <a:lnTo>
                      <a:pt x="32" y="16"/>
                    </a:lnTo>
                    <a:close/>
                  </a:path>
                </a:pathLst>
              </a:custGeom>
              <a:noFill/>
              <a:ln w="1270">
                <a:solidFill>
                  <a:schemeClr val="accent4"/>
                </a:solidFill>
                <a:round/>
                <a:headEnd/>
                <a:tailEnd/>
              </a:ln>
            </p:spPr>
            <p:txBody>
              <a:bodyPr/>
              <a:lstStyle/>
              <a:p>
                <a:endParaRPr lang="en-US" sz="1682"/>
              </a:p>
            </p:txBody>
          </p:sp>
          <p:sp>
            <p:nvSpPr>
              <p:cNvPr id="102" name="Freeform 111"/>
              <p:cNvSpPr>
                <a:spLocks/>
              </p:cNvSpPr>
              <p:nvPr/>
            </p:nvSpPr>
            <p:spPr bwMode="auto">
              <a:xfrm>
                <a:off x="7062408" y="4254861"/>
                <a:ext cx="138060" cy="103206"/>
              </a:xfrm>
              <a:custGeom>
                <a:avLst/>
                <a:gdLst>
                  <a:gd name="T0" fmla="*/ 156 w 120"/>
                  <a:gd name="T1" fmla="*/ 67 h 80"/>
                  <a:gd name="T2" fmla="*/ 145 w 120"/>
                  <a:gd name="T3" fmla="*/ 56 h 80"/>
                  <a:gd name="T4" fmla="*/ 156 w 120"/>
                  <a:gd name="T5" fmla="*/ 33 h 80"/>
                  <a:gd name="T6" fmla="*/ 145 w 120"/>
                  <a:gd name="T7" fmla="*/ 11 h 80"/>
                  <a:gd name="T8" fmla="*/ 134 w 120"/>
                  <a:gd name="T9" fmla="*/ 11 h 80"/>
                  <a:gd name="T10" fmla="*/ 89 w 120"/>
                  <a:gd name="T11" fmla="*/ 0 h 80"/>
                  <a:gd name="T12" fmla="*/ 78 w 120"/>
                  <a:gd name="T13" fmla="*/ 11 h 80"/>
                  <a:gd name="T14" fmla="*/ 67 w 120"/>
                  <a:gd name="T15" fmla="*/ 0 h 80"/>
                  <a:gd name="T16" fmla="*/ 0 w 120"/>
                  <a:gd name="T17" fmla="*/ 22 h 80"/>
                  <a:gd name="T18" fmla="*/ 11 w 120"/>
                  <a:gd name="T19" fmla="*/ 78 h 80"/>
                  <a:gd name="T20" fmla="*/ 33 w 120"/>
                  <a:gd name="T21" fmla="*/ 78 h 80"/>
                  <a:gd name="T22" fmla="*/ 45 w 120"/>
                  <a:gd name="T23" fmla="*/ 89 h 80"/>
                  <a:gd name="T24" fmla="*/ 67 w 120"/>
                  <a:gd name="T25" fmla="*/ 100 h 80"/>
                  <a:gd name="T26" fmla="*/ 100 w 120"/>
                  <a:gd name="T27" fmla="*/ 111 h 80"/>
                  <a:gd name="T28" fmla="*/ 122 w 120"/>
                  <a:gd name="T29" fmla="*/ 111 h 80"/>
                  <a:gd name="T30" fmla="*/ 134 w 120"/>
                  <a:gd name="T31" fmla="*/ 111 h 80"/>
                  <a:gd name="T32" fmla="*/ 167 w 120"/>
                  <a:gd name="T33" fmla="*/ 89 h 80"/>
                  <a:gd name="T34" fmla="*/ 156 w 120"/>
                  <a:gd name="T35" fmla="*/ 67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80"/>
                  <a:gd name="T56" fmla="*/ 120 w 120"/>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80">
                    <a:moveTo>
                      <a:pt x="112" y="48"/>
                    </a:moveTo>
                    <a:lnTo>
                      <a:pt x="104" y="40"/>
                    </a:lnTo>
                    <a:lnTo>
                      <a:pt x="112" y="24"/>
                    </a:lnTo>
                    <a:lnTo>
                      <a:pt x="104" y="8"/>
                    </a:lnTo>
                    <a:lnTo>
                      <a:pt x="96" y="8"/>
                    </a:lnTo>
                    <a:lnTo>
                      <a:pt x="64" y="0"/>
                    </a:lnTo>
                    <a:lnTo>
                      <a:pt x="56" y="8"/>
                    </a:lnTo>
                    <a:lnTo>
                      <a:pt x="48" y="0"/>
                    </a:lnTo>
                    <a:lnTo>
                      <a:pt x="0" y="16"/>
                    </a:lnTo>
                    <a:lnTo>
                      <a:pt x="8" y="56"/>
                    </a:lnTo>
                    <a:lnTo>
                      <a:pt x="24" y="56"/>
                    </a:lnTo>
                    <a:lnTo>
                      <a:pt x="32" y="64"/>
                    </a:lnTo>
                    <a:lnTo>
                      <a:pt x="48" y="72"/>
                    </a:lnTo>
                    <a:lnTo>
                      <a:pt x="72" y="80"/>
                    </a:lnTo>
                    <a:lnTo>
                      <a:pt x="88" y="80"/>
                    </a:lnTo>
                    <a:lnTo>
                      <a:pt x="96" y="80"/>
                    </a:lnTo>
                    <a:lnTo>
                      <a:pt x="120" y="64"/>
                    </a:lnTo>
                    <a:lnTo>
                      <a:pt x="112" y="48"/>
                    </a:lnTo>
                    <a:close/>
                  </a:path>
                </a:pathLst>
              </a:custGeom>
              <a:noFill/>
              <a:ln w="1270">
                <a:solidFill>
                  <a:schemeClr val="accent4"/>
                </a:solidFill>
                <a:round/>
                <a:headEnd/>
                <a:tailEnd/>
              </a:ln>
            </p:spPr>
            <p:txBody>
              <a:bodyPr/>
              <a:lstStyle/>
              <a:p>
                <a:endParaRPr lang="en-US" sz="1682"/>
              </a:p>
            </p:txBody>
          </p:sp>
          <p:sp>
            <p:nvSpPr>
              <p:cNvPr id="103" name="Freeform 112"/>
              <p:cNvSpPr>
                <a:spLocks/>
              </p:cNvSpPr>
              <p:nvPr/>
            </p:nvSpPr>
            <p:spPr bwMode="auto">
              <a:xfrm>
                <a:off x="6961550" y="4254861"/>
                <a:ext cx="109952" cy="134818"/>
              </a:xfrm>
              <a:custGeom>
                <a:avLst/>
                <a:gdLst>
                  <a:gd name="T0" fmla="*/ 78 w 96"/>
                  <a:gd name="T1" fmla="*/ 11 h 104"/>
                  <a:gd name="T2" fmla="*/ 55 w 96"/>
                  <a:gd name="T3" fmla="*/ 0 h 104"/>
                  <a:gd name="T4" fmla="*/ 44 w 96"/>
                  <a:gd name="T5" fmla="*/ 0 h 104"/>
                  <a:gd name="T6" fmla="*/ 33 w 96"/>
                  <a:gd name="T7" fmla="*/ 22 h 104"/>
                  <a:gd name="T8" fmla="*/ 22 w 96"/>
                  <a:gd name="T9" fmla="*/ 22 h 104"/>
                  <a:gd name="T10" fmla="*/ 11 w 96"/>
                  <a:gd name="T11" fmla="*/ 45 h 104"/>
                  <a:gd name="T12" fmla="*/ 0 w 96"/>
                  <a:gd name="T13" fmla="*/ 56 h 104"/>
                  <a:gd name="T14" fmla="*/ 0 w 96"/>
                  <a:gd name="T15" fmla="*/ 78 h 104"/>
                  <a:gd name="T16" fmla="*/ 0 w 96"/>
                  <a:gd name="T17" fmla="*/ 89 h 104"/>
                  <a:gd name="T18" fmla="*/ 0 w 96"/>
                  <a:gd name="T19" fmla="*/ 100 h 104"/>
                  <a:gd name="T20" fmla="*/ 22 w 96"/>
                  <a:gd name="T21" fmla="*/ 123 h 104"/>
                  <a:gd name="T22" fmla="*/ 22 w 96"/>
                  <a:gd name="T23" fmla="*/ 145 h 104"/>
                  <a:gd name="T24" fmla="*/ 55 w 96"/>
                  <a:gd name="T25" fmla="*/ 145 h 104"/>
                  <a:gd name="T26" fmla="*/ 111 w 96"/>
                  <a:gd name="T27" fmla="*/ 145 h 104"/>
                  <a:gd name="T28" fmla="*/ 100 w 96"/>
                  <a:gd name="T29" fmla="*/ 134 h 104"/>
                  <a:gd name="T30" fmla="*/ 122 w 96"/>
                  <a:gd name="T31" fmla="*/ 123 h 104"/>
                  <a:gd name="T32" fmla="*/ 100 w 96"/>
                  <a:gd name="T33" fmla="*/ 100 h 104"/>
                  <a:gd name="T34" fmla="*/ 89 w 96"/>
                  <a:gd name="T35" fmla="*/ 89 h 104"/>
                  <a:gd name="T36" fmla="*/ 133 w 96"/>
                  <a:gd name="T37" fmla="*/ 67 h 104"/>
                  <a:gd name="T38" fmla="*/ 133 w 96"/>
                  <a:gd name="T39" fmla="*/ 78 h 104"/>
                  <a:gd name="T40" fmla="*/ 122 w 96"/>
                  <a:gd name="T41" fmla="*/ 22 h 104"/>
                  <a:gd name="T42" fmla="*/ 111 w 96"/>
                  <a:gd name="T43" fmla="*/ 11 h 104"/>
                  <a:gd name="T44" fmla="*/ 122 w 96"/>
                  <a:gd name="T45" fmla="*/ 11 h 104"/>
                  <a:gd name="T46" fmla="*/ 111 w 96"/>
                  <a:gd name="T47" fmla="*/ 0 h 104"/>
                  <a:gd name="T48" fmla="*/ 78 w 96"/>
                  <a:gd name="T49" fmla="*/ 22 h 104"/>
                  <a:gd name="T50" fmla="*/ 78 w 96"/>
                  <a:gd name="T51" fmla="*/ 1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104"/>
                  <a:gd name="T80" fmla="*/ 96 w 96"/>
                  <a:gd name="T81" fmla="*/ 104 h 1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104">
                    <a:moveTo>
                      <a:pt x="56" y="8"/>
                    </a:moveTo>
                    <a:lnTo>
                      <a:pt x="40" y="0"/>
                    </a:lnTo>
                    <a:lnTo>
                      <a:pt x="32" y="0"/>
                    </a:lnTo>
                    <a:lnTo>
                      <a:pt x="24" y="16"/>
                    </a:lnTo>
                    <a:lnTo>
                      <a:pt x="16" y="16"/>
                    </a:lnTo>
                    <a:lnTo>
                      <a:pt x="8" y="32"/>
                    </a:lnTo>
                    <a:lnTo>
                      <a:pt x="0" y="40"/>
                    </a:lnTo>
                    <a:lnTo>
                      <a:pt x="0" y="56"/>
                    </a:lnTo>
                    <a:lnTo>
                      <a:pt x="0" y="64"/>
                    </a:lnTo>
                    <a:lnTo>
                      <a:pt x="0" y="72"/>
                    </a:lnTo>
                    <a:lnTo>
                      <a:pt x="16" y="88"/>
                    </a:lnTo>
                    <a:lnTo>
                      <a:pt x="16" y="104"/>
                    </a:lnTo>
                    <a:lnTo>
                      <a:pt x="40" y="104"/>
                    </a:lnTo>
                    <a:lnTo>
                      <a:pt x="80" y="104"/>
                    </a:lnTo>
                    <a:lnTo>
                      <a:pt x="72" y="96"/>
                    </a:lnTo>
                    <a:lnTo>
                      <a:pt x="88" y="88"/>
                    </a:lnTo>
                    <a:lnTo>
                      <a:pt x="72" y="72"/>
                    </a:lnTo>
                    <a:lnTo>
                      <a:pt x="64" y="64"/>
                    </a:lnTo>
                    <a:lnTo>
                      <a:pt x="96" y="48"/>
                    </a:lnTo>
                    <a:lnTo>
                      <a:pt x="96" y="56"/>
                    </a:lnTo>
                    <a:lnTo>
                      <a:pt x="88" y="16"/>
                    </a:lnTo>
                    <a:lnTo>
                      <a:pt x="80" y="8"/>
                    </a:lnTo>
                    <a:lnTo>
                      <a:pt x="88" y="8"/>
                    </a:lnTo>
                    <a:lnTo>
                      <a:pt x="80" y="0"/>
                    </a:lnTo>
                    <a:lnTo>
                      <a:pt x="56" y="16"/>
                    </a:lnTo>
                    <a:lnTo>
                      <a:pt x="56" y="8"/>
                    </a:lnTo>
                    <a:close/>
                  </a:path>
                </a:pathLst>
              </a:custGeom>
              <a:noFill/>
              <a:ln w="1270">
                <a:solidFill>
                  <a:schemeClr val="accent4"/>
                </a:solidFill>
                <a:round/>
                <a:headEnd/>
                <a:tailEnd/>
              </a:ln>
            </p:spPr>
            <p:txBody>
              <a:bodyPr/>
              <a:lstStyle/>
              <a:p>
                <a:endParaRPr lang="en-US" sz="1682"/>
              </a:p>
            </p:txBody>
          </p:sp>
          <p:sp>
            <p:nvSpPr>
              <p:cNvPr id="104" name="Freeform 113"/>
              <p:cNvSpPr>
                <a:spLocks/>
              </p:cNvSpPr>
              <p:nvPr/>
            </p:nvSpPr>
            <p:spPr bwMode="auto">
              <a:xfrm>
                <a:off x="6915255" y="4317156"/>
                <a:ext cx="46295" cy="30683"/>
              </a:xfrm>
              <a:custGeom>
                <a:avLst/>
                <a:gdLst>
                  <a:gd name="T0" fmla="*/ 11 w 40"/>
                  <a:gd name="T1" fmla="*/ 0 h 24"/>
                  <a:gd name="T2" fmla="*/ 34 w 40"/>
                  <a:gd name="T3" fmla="*/ 0 h 24"/>
                  <a:gd name="T4" fmla="*/ 56 w 40"/>
                  <a:gd name="T5" fmla="*/ 11 h 24"/>
                  <a:gd name="T6" fmla="*/ 56 w 40"/>
                  <a:gd name="T7" fmla="*/ 22 h 24"/>
                  <a:gd name="T8" fmla="*/ 45 w 40"/>
                  <a:gd name="T9" fmla="*/ 33 h 24"/>
                  <a:gd name="T10" fmla="*/ 34 w 40"/>
                  <a:gd name="T11" fmla="*/ 33 h 24"/>
                  <a:gd name="T12" fmla="*/ 34 w 40"/>
                  <a:gd name="T13" fmla="*/ 22 h 24"/>
                  <a:gd name="T14" fmla="*/ 22 w 40"/>
                  <a:gd name="T15" fmla="*/ 33 h 24"/>
                  <a:gd name="T16" fmla="*/ 0 w 40"/>
                  <a:gd name="T17" fmla="*/ 11 h 24"/>
                  <a:gd name="T18" fmla="*/ 11 w 40"/>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8" y="0"/>
                    </a:moveTo>
                    <a:lnTo>
                      <a:pt x="24" y="0"/>
                    </a:lnTo>
                    <a:lnTo>
                      <a:pt x="40" y="8"/>
                    </a:lnTo>
                    <a:lnTo>
                      <a:pt x="40" y="16"/>
                    </a:lnTo>
                    <a:lnTo>
                      <a:pt x="32" y="24"/>
                    </a:lnTo>
                    <a:lnTo>
                      <a:pt x="24" y="24"/>
                    </a:lnTo>
                    <a:lnTo>
                      <a:pt x="24" y="16"/>
                    </a:lnTo>
                    <a:lnTo>
                      <a:pt x="16" y="24"/>
                    </a:lnTo>
                    <a:lnTo>
                      <a:pt x="0" y="8"/>
                    </a:lnTo>
                    <a:lnTo>
                      <a:pt x="8" y="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105" name="Freeform 114"/>
              <p:cNvSpPr>
                <a:spLocks/>
              </p:cNvSpPr>
              <p:nvPr/>
            </p:nvSpPr>
            <p:spPr bwMode="auto">
              <a:xfrm>
                <a:off x="6952456" y="3964769"/>
                <a:ext cx="294307" cy="227797"/>
              </a:xfrm>
              <a:custGeom>
                <a:avLst/>
                <a:gdLst>
                  <a:gd name="T0" fmla="*/ 211 w 256"/>
                  <a:gd name="T1" fmla="*/ 56 h 176"/>
                  <a:gd name="T2" fmla="*/ 178 w 256"/>
                  <a:gd name="T3" fmla="*/ 56 h 176"/>
                  <a:gd name="T4" fmla="*/ 156 w 256"/>
                  <a:gd name="T5" fmla="*/ 78 h 176"/>
                  <a:gd name="T6" fmla="*/ 122 w 256"/>
                  <a:gd name="T7" fmla="*/ 123 h 176"/>
                  <a:gd name="T8" fmla="*/ 100 w 256"/>
                  <a:gd name="T9" fmla="*/ 134 h 176"/>
                  <a:gd name="T10" fmla="*/ 111 w 256"/>
                  <a:gd name="T11" fmla="*/ 189 h 176"/>
                  <a:gd name="T12" fmla="*/ 111 w 256"/>
                  <a:gd name="T13" fmla="*/ 212 h 176"/>
                  <a:gd name="T14" fmla="*/ 89 w 256"/>
                  <a:gd name="T15" fmla="*/ 234 h 176"/>
                  <a:gd name="T16" fmla="*/ 78 w 256"/>
                  <a:gd name="T17" fmla="*/ 223 h 176"/>
                  <a:gd name="T18" fmla="*/ 11 w 256"/>
                  <a:gd name="T19" fmla="*/ 245 h 176"/>
                  <a:gd name="T20" fmla="*/ 11 w 256"/>
                  <a:gd name="T21" fmla="*/ 223 h 176"/>
                  <a:gd name="T22" fmla="*/ 11 w 256"/>
                  <a:gd name="T23" fmla="*/ 212 h 176"/>
                  <a:gd name="T24" fmla="*/ 0 w 256"/>
                  <a:gd name="T25" fmla="*/ 189 h 176"/>
                  <a:gd name="T26" fmla="*/ 33 w 256"/>
                  <a:gd name="T27" fmla="*/ 156 h 176"/>
                  <a:gd name="T28" fmla="*/ 56 w 256"/>
                  <a:gd name="T29" fmla="*/ 134 h 176"/>
                  <a:gd name="T30" fmla="*/ 100 w 256"/>
                  <a:gd name="T31" fmla="*/ 111 h 176"/>
                  <a:gd name="T32" fmla="*/ 156 w 256"/>
                  <a:gd name="T33" fmla="*/ 56 h 176"/>
                  <a:gd name="T34" fmla="*/ 145 w 256"/>
                  <a:gd name="T35" fmla="*/ 56 h 176"/>
                  <a:gd name="T36" fmla="*/ 156 w 256"/>
                  <a:gd name="T37" fmla="*/ 33 h 176"/>
                  <a:gd name="T38" fmla="*/ 167 w 256"/>
                  <a:gd name="T39" fmla="*/ 45 h 176"/>
                  <a:gd name="T40" fmla="*/ 167 w 256"/>
                  <a:gd name="T41" fmla="*/ 45 h 176"/>
                  <a:gd name="T42" fmla="*/ 189 w 256"/>
                  <a:gd name="T43" fmla="*/ 22 h 176"/>
                  <a:gd name="T44" fmla="*/ 245 w 256"/>
                  <a:gd name="T45" fmla="*/ 11 h 176"/>
                  <a:gd name="T46" fmla="*/ 278 w 256"/>
                  <a:gd name="T47" fmla="*/ 0 h 176"/>
                  <a:gd name="T48" fmla="*/ 289 w 256"/>
                  <a:gd name="T49" fmla="*/ 11 h 176"/>
                  <a:gd name="T50" fmla="*/ 311 w 256"/>
                  <a:gd name="T51" fmla="*/ 0 h 176"/>
                  <a:gd name="T52" fmla="*/ 356 w 256"/>
                  <a:gd name="T53" fmla="*/ 11 h 176"/>
                  <a:gd name="T54" fmla="*/ 356 w 256"/>
                  <a:gd name="T55" fmla="*/ 33 h 176"/>
                  <a:gd name="T56" fmla="*/ 334 w 256"/>
                  <a:gd name="T57" fmla="*/ 33 h 176"/>
                  <a:gd name="T58" fmla="*/ 289 w 256"/>
                  <a:gd name="T59" fmla="*/ 22 h 176"/>
                  <a:gd name="T60" fmla="*/ 278 w 256"/>
                  <a:gd name="T61" fmla="*/ 45 h 176"/>
                  <a:gd name="T62" fmla="*/ 222 w 256"/>
                  <a:gd name="T63" fmla="*/ 33 h 1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6"/>
                  <a:gd name="T97" fmla="*/ 0 h 176"/>
                  <a:gd name="T98" fmla="*/ 256 w 256"/>
                  <a:gd name="T99" fmla="*/ 176 h 1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6" h="176">
                    <a:moveTo>
                      <a:pt x="152" y="32"/>
                    </a:moveTo>
                    <a:lnTo>
                      <a:pt x="152" y="40"/>
                    </a:lnTo>
                    <a:lnTo>
                      <a:pt x="136" y="32"/>
                    </a:lnTo>
                    <a:lnTo>
                      <a:pt x="128" y="40"/>
                    </a:lnTo>
                    <a:lnTo>
                      <a:pt x="120" y="40"/>
                    </a:lnTo>
                    <a:lnTo>
                      <a:pt x="112" y="56"/>
                    </a:lnTo>
                    <a:lnTo>
                      <a:pt x="96" y="64"/>
                    </a:lnTo>
                    <a:lnTo>
                      <a:pt x="88" y="88"/>
                    </a:lnTo>
                    <a:lnTo>
                      <a:pt x="96" y="96"/>
                    </a:lnTo>
                    <a:lnTo>
                      <a:pt x="72" y="96"/>
                    </a:lnTo>
                    <a:lnTo>
                      <a:pt x="72" y="112"/>
                    </a:lnTo>
                    <a:lnTo>
                      <a:pt x="80" y="136"/>
                    </a:lnTo>
                    <a:lnTo>
                      <a:pt x="72" y="136"/>
                    </a:lnTo>
                    <a:lnTo>
                      <a:pt x="80" y="152"/>
                    </a:lnTo>
                    <a:lnTo>
                      <a:pt x="72" y="152"/>
                    </a:lnTo>
                    <a:lnTo>
                      <a:pt x="64" y="168"/>
                    </a:lnTo>
                    <a:lnTo>
                      <a:pt x="64" y="160"/>
                    </a:lnTo>
                    <a:lnTo>
                      <a:pt x="56" y="160"/>
                    </a:lnTo>
                    <a:lnTo>
                      <a:pt x="24" y="176"/>
                    </a:lnTo>
                    <a:lnTo>
                      <a:pt x="8" y="176"/>
                    </a:lnTo>
                    <a:lnTo>
                      <a:pt x="8" y="168"/>
                    </a:lnTo>
                    <a:lnTo>
                      <a:pt x="8" y="160"/>
                    </a:lnTo>
                    <a:lnTo>
                      <a:pt x="0" y="160"/>
                    </a:lnTo>
                    <a:lnTo>
                      <a:pt x="8" y="152"/>
                    </a:lnTo>
                    <a:lnTo>
                      <a:pt x="0" y="144"/>
                    </a:lnTo>
                    <a:lnTo>
                      <a:pt x="0" y="136"/>
                    </a:lnTo>
                    <a:lnTo>
                      <a:pt x="0" y="128"/>
                    </a:lnTo>
                    <a:lnTo>
                      <a:pt x="24" y="112"/>
                    </a:lnTo>
                    <a:lnTo>
                      <a:pt x="32" y="112"/>
                    </a:lnTo>
                    <a:lnTo>
                      <a:pt x="40" y="96"/>
                    </a:lnTo>
                    <a:lnTo>
                      <a:pt x="48" y="104"/>
                    </a:lnTo>
                    <a:lnTo>
                      <a:pt x="72" y="80"/>
                    </a:lnTo>
                    <a:lnTo>
                      <a:pt x="88" y="56"/>
                    </a:lnTo>
                    <a:lnTo>
                      <a:pt x="112" y="40"/>
                    </a:lnTo>
                    <a:lnTo>
                      <a:pt x="80" y="48"/>
                    </a:lnTo>
                    <a:lnTo>
                      <a:pt x="104" y="40"/>
                    </a:lnTo>
                    <a:lnTo>
                      <a:pt x="96" y="32"/>
                    </a:lnTo>
                    <a:lnTo>
                      <a:pt x="112" y="24"/>
                    </a:lnTo>
                    <a:lnTo>
                      <a:pt x="112" y="32"/>
                    </a:lnTo>
                    <a:lnTo>
                      <a:pt x="120" y="32"/>
                    </a:lnTo>
                    <a:lnTo>
                      <a:pt x="128" y="32"/>
                    </a:lnTo>
                    <a:lnTo>
                      <a:pt x="120" y="32"/>
                    </a:lnTo>
                    <a:lnTo>
                      <a:pt x="120" y="24"/>
                    </a:lnTo>
                    <a:lnTo>
                      <a:pt x="136" y="16"/>
                    </a:lnTo>
                    <a:lnTo>
                      <a:pt x="160" y="16"/>
                    </a:lnTo>
                    <a:lnTo>
                      <a:pt x="176" y="8"/>
                    </a:lnTo>
                    <a:lnTo>
                      <a:pt x="192" y="8"/>
                    </a:lnTo>
                    <a:lnTo>
                      <a:pt x="200" y="0"/>
                    </a:lnTo>
                    <a:lnTo>
                      <a:pt x="200" y="8"/>
                    </a:lnTo>
                    <a:lnTo>
                      <a:pt x="208" y="8"/>
                    </a:lnTo>
                    <a:lnTo>
                      <a:pt x="216" y="8"/>
                    </a:lnTo>
                    <a:lnTo>
                      <a:pt x="224" y="0"/>
                    </a:lnTo>
                    <a:lnTo>
                      <a:pt x="232" y="8"/>
                    </a:lnTo>
                    <a:lnTo>
                      <a:pt x="256" y="8"/>
                    </a:lnTo>
                    <a:lnTo>
                      <a:pt x="232" y="16"/>
                    </a:lnTo>
                    <a:lnTo>
                      <a:pt x="256" y="24"/>
                    </a:lnTo>
                    <a:lnTo>
                      <a:pt x="240" y="32"/>
                    </a:lnTo>
                    <a:lnTo>
                      <a:pt x="240" y="24"/>
                    </a:lnTo>
                    <a:lnTo>
                      <a:pt x="224" y="16"/>
                    </a:lnTo>
                    <a:lnTo>
                      <a:pt x="208" y="16"/>
                    </a:lnTo>
                    <a:lnTo>
                      <a:pt x="208" y="32"/>
                    </a:lnTo>
                    <a:lnTo>
                      <a:pt x="200" y="32"/>
                    </a:lnTo>
                    <a:lnTo>
                      <a:pt x="176" y="32"/>
                    </a:lnTo>
                    <a:lnTo>
                      <a:pt x="160" y="24"/>
                    </a:lnTo>
                    <a:lnTo>
                      <a:pt x="152" y="32"/>
                    </a:lnTo>
                    <a:close/>
                  </a:path>
                </a:pathLst>
              </a:custGeom>
              <a:noFill/>
              <a:ln w="1270">
                <a:solidFill>
                  <a:schemeClr val="accent4"/>
                </a:solidFill>
                <a:round/>
                <a:headEnd/>
                <a:tailEnd/>
              </a:ln>
            </p:spPr>
            <p:txBody>
              <a:bodyPr/>
              <a:lstStyle/>
              <a:p>
                <a:endParaRPr lang="en-US" sz="1682"/>
              </a:p>
            </p:txBody>
          </p:sp>
          <p:sp>
            <p:nvSpPr>
              <p:cNvPr id="106" name="Freeform 115"/>
              <p:cNvSpPr>
                <a:spLocks/>
              </p:cNvSpPr>
              <p:nvPr/>
            </p:nvSpPr>
            <p:spPr bwMode="auto">
              <a:xfrm>
                <a:off x="7026033" y="4006609"/>
                <a:ext cx="147154" cy="238024"/>
              </a:xfrm>
              <a:custGeom>
                <a:avLst/>
                <a:gdLst>
                  <a:gd name="T0" fmla="*/ 0 w 128"/>
                  <a:gd name="T1" fmla="*/ 189 h 184"/>
                  <a:gd name="T2" fmla="*/ 11 w 128"/>
                  <a:gd name="T3" fmla="*/ 167 h 184"/>
                  <a:gd name="T4" fmla="*/ 22 w 128"/>
                  <a:gd name="T5" fmla="*/ 167 h 184"/>
                  <a:gd name="T6" fmla="*/ 11 w 128"/>
                  <a:gd name="T7" fmla="*/ 145 h 184"/>
                  <a:gd name="T8" fmla="*/ 22 w 128"/>
                  <a:gd name="T9" fmla="*/ 145 h 184"/>
                  <a:gd name="T10" fmla="*/ 11 w 128"/>
                  <a:gd name="T11" fmla="*/ 111 h 184"/>
                  <a:gd name="T12" fmla="*/ 11 w 128"/>
                  <a:gd name="T13" fmla="*/ 89 h 184"/>
                  <a:gd name="T14" fmla="*/ 45 w 128"/>
                  <a:gd name="T15" fmla="*/ 89 h 184"/>
                  <a:gd name="T16" fmla="*/ 33 w 128"/>
                  <a:gd name="T17" fmla="*/ 78 h 184"/>
                  <a:gd name="T18" fmla="*/ 45 w 128"/>
                  <a:gd name="T19" fmla="*/ 45 h 184"/>
                  <a:gd name="T20" fmla="*/ 67 w 128"/>
                  <a:gd name="T21" fmla="*/ 33 h 184"/>
                  <a:gd name="T22" fmla="*/ 78 w 128"/>
                  <a:gd name="T23" fmla="*/ 11 h 184"/>
                  <a:gd name="T24" fmla="*/ 89 w 128"/>
                  <a:gd name="T25" fmla="*/ 11 h 184"/>
                  <a:gd name="T26" fmla="*/ 100 w 128"/>
                  <a:gd name="T27" fmla="*/ 0 h 184"/>
                  <a:gd name="T28" fmla="*/ 122 w 128"/>
                  <a:gd name="T29" fmla="*/ 11 h 184"/>
                  <a:gd name="T30" fmla="*/ 122 w 128"/>
                  <a:gd name="T31" fmla="*/ 0 h 184"/>
                  <a:gd name="T32" fmla="*/ 167 w 128"/>
                  <a:gd name="T33" fmla="*/ 11 h 184"/>
                  <a:gd name="T34" fmla="*/ 178 w 128"/>
                  <a:gd name="T35" fmla="*/ 56 h 184"/>
                  <a:gd name="T36" fmla="*/ 156 w 128"/>
                  <a:gd name="T37" fmla="*/ 56 h 184"/>
                  <a:gd name="T38" fmla="*/ 145 w 128"/>
                  <a:gd name="T39" fmla="*/ 78 h 184"/>
                  <a:gd name="T40" fmla="*/ 89 w 128"/>
                  <a:gd name="T41" fmla="*/ 122 h 184"/>
                  <a:gd name="T42" fmla="*/ 89 w 128"/>
                  <a:gd name="T43" fmla="*/ 145 h 184"/>
                  <a:gd name="T44" fmla="*/ 111 w 128"/>
                  <a:gd name="T45" fmla="*/ 167 h 184"/>
                  <a:gd name="T46" fmla="*/ 100 w 128"/>
                  <a:gd name="T47" fmla="*/ 178 h 184"/>
                  <a:gd name="T48" fmla="*/ 111 w 128"/>
                  <a:gd name="T49" fmla="*/ 178 h 184"/>
                  <a:gd name="T50" fmla="*/ 89 w 128"/>
                  <a:gd name="T51" fmla="*/ 189 h 184"/>
                  <a:gd name="T52" fmla="*/ 78 w 128"/>
                  <a:gd name="T53" fmla="*/ 234 h 184"/>
                  <a:gd name="T54" fmla="*/ 56 w 128"/>
                  <a:gd name="T55" fmla="*/ 234 h 184"/>
                  <a:gd name="T56" fmla="*/ 45 w 128"/>
                  <a:gd name="T57" fmla="*/ 256 h 184"/>
                  <a:gd name="T58" fmla="*/ 33 w 128"/>
                  <a:gd name="T59" fmla="*/ 256 h 184"/>
                  <a:gd name="T60" fmla="*/ 22 w 128"/>
                  <a:gd name="T61" fmla="*/ 234 h 184"/>
                  <a:gd name="T62" fmla="*/ 0 w 128"/>
                  <a:gd name="T63" fmla="*/ 178 h 184"/>
                  <a:gd name="T64" fmla="*/ 0 w 128"/>
                  <a:gd name="T65" fmla="*/ 189 h 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84"/>
                  <a:gd name="T101" fmla="*/ 128 w 128"/>
                  <a:gd name="T102" fmla="*/ 184 h 1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84">
                    <a:moveTo>
                      <a:pt x="0" y="136"/>
                    </a:moveTo>
                    <a:lnTo>
                      <a:pt x="8" y="120"/>
                    </a:lnTo>
                    <a:lnTo>
                      <a:pt x="16" y="120"/>
                    </a:lnTo>
                    <a:lnTo>
                      <a:pt x="8" y="104"/>
                    </a:lnTo>
                    <a:lnTo>
                      <a:pt x="16" y="104"/>
                    </a:lnTo>
                    <a:lnTo>
                      <a:pt x="8" y="80"/>
                    </a:lnTo>
                    <a:lnTo>
                      <a:pt x="8" y="64"/>
                    </a:lnTo>
                    <a:lnTo>
                      <a:pt x="32" y="64"/>
                    </a:lnTo>
                    <a:lnTo>
                      <a:pt x="24" y="56"/>
                    </a:lnTo>
                    <a:lnTo>
                      <a:pt x="32" y="32"/>
                    </a:lnTo>
                    <a:lnTo>
                      <a:pt x="48" y="24"/>
                    </a:lnTo>
                    <a:lnTo>
                      <a:pt x="56" y="8"/>
                    </a:lnTo>
                    <a:lnTo>
                      <a:pt x="64" y="8"/>
                    </a:lnTo>
                    <a:lnTo>
                      <a:pt x="72" y="0"/>
                    </a:lnTo>
                    <a:lnTo>
                      <a:pt x="88" y="8"/>
                    </a:lnTo>
                    <a:lnTo>
                      <a:pt x="88" y="0"/>
                    </a:lnTo>
                    <a:lnTo>
                      <a:pt x="120" y="8"/>
                    </a:lnTo>
                    <a:lnTo>
                      <a:pt x="128" y="40"/>
                    </a:lnTo>
                    <a:lnTo>
                      <a:pt x="112" y="40"/>
                    </a:lnTo>
                    <a:lnTo>
                      <a:pt x="104" y="56"/>
                    </a:lnTo>
                    <a:lnTo>
                      <a:pt x="64" y="88"/>
                    </a:lnTo>
                    <a:lnTo>
                      <a:pt x="64" y="104"/>
                    </a:lnTo>
                    <a:lnTo>
                      <a:pt x="80" y="120"/>
                    </a:lnTo>
                    <a:lnTo>
                      <a:pt x="72" y="128"/>
                    </a:lnTo>
                    <a:lnTo>
                      <a:pt x="80" y="128"/>
                    </a:lnTo>
                    <a:lnTo>
                      <a:pt x="64" y="136"/>
                    </a:lnTo>
                    <a:lnTo>
                      <a:pt x="56" y="168"/>
                    </a:lnTo>
                    <a:lnTo>
                      <a:pt x="40" y="168"/>
                    </a:lnTo>
                    <a:lnTo>
                      <a:pt x="32" y="184"/>
                    </a:lnTo>
                    <a:lnTo>
                      <a:pt x="24" y="184"/>
                    </a:lnTo>
                    <a:lnTo>
                      <a:pt x="16" y="168"/>
                    </a:lnTo>
                    <a:lnTo>
                      <a:pt x="0" y="128"/>
                    </a:lnTo>
                    <a:lnTo>
                      <a:pt x="0" y="136"/>
                    </a:lnTo>
                    <a:close/>
                  </a:path>
                </a:pathLst>
              </a:custGeom>
              <a:noFill/>
              <a:ln w="1270">
                <a:solidFill>
                  <a:schemeClr val="accent4"/>
                </a:solidFill>
                <a:round/>
                <a:headEnd/>
                <a:tailEnd/>
              </a:ln>
            </p:spPr>
            <p:txBody>
              <a:bodyPr/>
              <a:lstStyle/>
              <a:p>
                <a:endParaRPr lang="en-US" sz="1682"/>
              </a:p>
            </p:txBody>
          </p:sp>
          <p:sp>
            <p:nvSpPr>
              <p:cNvPr id="107" name="Freeform 116"/>
              <p:cNvSpPr>
                <a:spLocks/>
              </p:cNvSpPr>
              <p:nvPr/>
            </p:nvSpPr>
            <p:spPr bwMode="auto">
              <a:xfrm>
                <a:off x="7126891" y="3986154"/>
                <a:ext cx="138060" cy="175729"/>
              </a:xfrm>
              <a:custGeom>
                <a:avLst/>
                <a:gdLst>
                  <a:gd name="T0" fmla="*/ 122 w 120"/>
                  <a:gd name="T1" fmla="*/ 22 h 136"/>
                  <a:gd name="T2" fmla="*/ 111 w 120"/>
                  <a:gd name="T3" fmla="*/ 22 h 136"/>
                  <a:gd name="T4" fmla="*/ 111 w 120"/>
                  <a:gd name="T5" fmla="*/ 33 h 136"/>
                  <a:gd name="T6" fmla="*/ 134 w 120"/>
                  <a:gd name="T7" fmla="*/ 44 h 136"/>
                  <a:gd name="T8" fmla="*/ 134 w 120"/>
                  <a:gd name="T9" fmla="*/ 56 h 136"/>
                  <a:gd name="T10" fmla="*/ 145 w 120"/>
                  <a:gd name="T11" fmla="*/ 78 h 136"/>
                  <a:gd name="T12" fmla="*/ 145 w 120"/>
                  <a:gd name="T13" fmla="*/ 89 h 136"/>
                  <a:gd name="T14" fmla="*/ 156 w 120"/>
                  <a:gd name="T15" fmla="*/ 100 h 136"/>
                  <a:gd name="T16" fmla="*/ 156 w 120"/>
                  <a:gd name="T17" fmla="*/ 111 h 136"/>
                  <a:gd name="T18" fmla="*/ 167 w 120"/>
                  <a:gd name="T19" fmla="*/ 133 h 136"/>
                  <a:gd name="T20" fmla="*/ 122 w 120"/>
                  <a:gd name="T21" fmla="*/ 178 h 136"/>
                  <a:gd name="T22" fmla="*/ 67 w 120"/>
                  <a:gd name="T23" fmla="*/ 189 h 136"/>
                  <a:gd name="T24" fmla="*/ 33 w 120"/>
                  <a:gd name="T25" fmla="*/ 178 h 136"/>
                  <a:gd name="T26" fmla="*/ 33 w 120"/>
                  <a:gd name="T27" fmla="*/ 156 h 136"/>
                  <a:gd name="T28" fmla="*/ 22 w 120"/>
                  <a:gd name="T29" fmla="*/ 133 h 136"/>
                  <a:gd name="T30" fmla="*/ 33 w 120"/>
                  <a:gd name="T31" fmla="*/ 133 h 136"/>
                  <a:gd name="T32" fmla="*/ 78 w 120"/>
                  <a:gd name="T33" fmla="*/ 89 h 136"/>
                  <a:gd name="T34" fmla="*/ 78 w 120"/>
                  <a:gd name="T35" fmla="*/ 78 h 136"/>
                  <a:gd name="T36" fmla="*/ 67 w 120"/>
                  <a:gd name="T37" fmla="*/ 78 h 136"/>
                  <a:gd name="T38" fmla="*/ 56 w 120"/>
                  <a:gd name="T39" fmla="*/ 78 h 136"/>
                  <a:gd name="T40" fmla="*/ 45 w 120"/>
                  <a:gd name="T41" fmla="*/ 33 h 136"/>
                  <a:gd name="T42" fmla="*/ 0 w 120"/>
                  <a:gd name="T43" fmla="*/ 22 h 136"/>
                  <a:gd name="T44" fmla="*/ 11 w 120"/>
                  <a:gd name="T45" fmla="*/ 11 h 136"/>
                  <a:gd name="T46" fmla="*/ 33 w 120"/>
                  <a:gd name="T47" fmla="*/ 22 h 136"/>
                  <a:gd name="T48" fmla="*/ 67 w 120"/>
                  <a:gd name="T49" fmla="*/ 22 h 136"/>
                  <a:gd name="T50" fmla="*/ 78 w 120"/>
                  <a:gd name="T51" fmla="*/ 22 h 136"/>
                  <a:gd name="T52" fmla="*/ 78 w 120"/>
                  <a:gd name="T53" fmla="*/ 0 h 136"/>
                  <a:gd name="T54" fmla="*/ 100 w 120"/>
                  <a:gd name="T55" fmla="*/ 0 h 136"/>
                  <a:gd name="T56" fmla="*/ 122 w 120"/>
                  <a:gd name="T57" fmla="*/ 11 h 136"/>
                  <a:gd name="T58" fmla="*/ 122 w 120"/>
                  <a:gd name="T59" fmla="*/ 22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136"/>
                  <a:gd name="T92" fmla="*/ 120 w 120"/>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136">
                    <a:moveTo>
                      <a:pt x="88" y="16"/>
                    </a:moveTo>
                    <a:lnTo>
                      <a:pt x="80" y="16"/>
                    </a:lnTo>
                    <a:lnTo>
                      <a:pt x="80" y="24"/>
                    </a:lnTo>
                    <a:lnTo>
                      <a:pt x="96" y="32"/>
                    </a:lnTo>
                    <a:lnTo>
                      <a:pt x="96" y="40"/>
                    </a:lnTo>
                    <a:lnTo>
                      <a:pt x="104" y="56"/>
                    </a:lnTo>
                    <a:lnTo>
                      <a:pt x="104" y="64"/>
                    </a:lnTo>
                    <a:lnTo>
                      <a:pt x="112" y="72"/>
                    </a:lnTo>
                    <a:lnTo>
                      <a:pt x="112" y="80"/>
                    </a:lnTo>
                    <a:lnTo>
                      <a:pt x="120" y="96"/>
                    </a:lnTo>
                    <a:lnTo>
                      <a:pt x="88" y="128"/>
                    </a:lnTo>
                    <a:lnTo>
                      <a:pt x="48" y="136"/>
                    </a:lnTo>
                    <a:lnTo>
                      <a:pt x="24" y="128"/>
                    </a:lnTo>
                    <a:lnTo>
                      <a:pt x="24" y="112"/>
                    </a:lnTo>
                    <a:lnTo>
                      <a:pt x="16" y="96"/>
                    </a:lnTo>
                    <a:lnTo>
                      <a:pt x="24" y="96"/>
                    </a:lnTo>
                    <a:lnTo>
                      <a:pt x="56" y="64"/>
                    </a:lnTo>
                    <a:lnTo>
                      <a:pt x="56" y="56"/>
                    </a:lnTo>
                    <a:lnTo>
                      <a:pt x="48" y="56"/>
                    </a:lnTo>
                    <a:lnTo>
                      <a:pt x="40" y="56"/>
                    </a:lnTo>
                    <a:lnTo>
                      <a:pt x="32" y="24"/>
                    </a:lnTo>
                    <a:lnTo>
                      <a:pt x="0" y="16"/>
                    </a:lnTo>
                    <a:lnTo>
                      <a:pt x="8" y="8"/>
                    </a:lnTo>
                    <a:lnTo>
                      <a:pt x="24" y="16"/>
                    </a:lnTo>
                    <a:lnTo>
                      <a:pt x="48" y="16"/>
                    </a:lnTo>
                    <a:lnTo>
                      <a:pt x="56" y="16"/>
                    </a:lnTo>
                    <a:lnTo>
                      <a:pt x="56" y="0"/>
                    </a:lnTo>
                    <a:lnTo>
                      <a:pt x="72" y="0"/>
                    </a:lnTo>
                    <a:lnTo>
                      <a:pt x="88" y="8"/>
                    </a:lnTo>
                    <a:lnTo>
                      <a:pt x="88" y="16"/>
                    </a:lnTo>
                    <a:close/>
                  </a:path>
                </a:pathLst>
              </a:custGeom>
              <a:noFill/>
              <a:ln w="1270">
                <a:solidFill>
                  <a:schemeClr val="accent4"/>
                </a:solidFill>
                <a:round/>
                <a:headEnd/>
                <a:tailEnd/>
              </a:ln>
            </p:spPr>
            <p:txBody>
              <a:bodyPr/>
              <a:lstStyle/>
              <a:p>
                <a:endParaRPr lang="en-US" sz="1682"/>
              </a:p>
            </p:txBody>
          </p:sp>
          <p:sp>
            <p:nvSpPr>
              <p:cNvPr id="108" name="Freeform 117"/>
              <p:cNvSpPr>
                <a:spLocks/>
              </p:cNvSpPr>
              <p:nvPr/>
            </p:nvSpPr>
            <p:spPr bwMode="auto">
              <a:xfrm>
                <a:off x="5168427" y="3923858"/>
                <a:ext cx="983779" cy="579254"/>
              </a:xfrm>
              <a:custGeom>
                <a:avLst/>
                <a:gdLst>
                  <a:gd name="T0" fmla="*/ 979 w 856"/>
                  <a:gd name="T1" fmla="*/ 545 h 448"/>
                  <a:gd name="T2" fmla="*/ 956 w 856"/>
                  <a:gd name="T3" fmla="*/ 590 h 448"/>
                  <a:gd name="T4" fmla="*/ 1068 w 856"/>
                  <a:gd name="T5" fmla="*/ 534 h 448"/>
                  <a:gd name="T6" fmla="*/ 1045 w 856"/>
                  <a:gd name="T7" fmla="*/ 534 h 448"/>
                  <a:gd name="T8" fmla="*/ 1001 w 856"/>
                  <a:gd name="T9" fmla="*/ 501 h 448"/>
                  <a:gd name="T10" fmla="*/ 1023 w 856"/>
                  <a:gd name="T11" fmla="*/ 478 h 448"/>
                  <a:gd name="T12" fmla="*/ 890 w 856"/>
                  <a:gd name="T13" fmla="*/ 512 h 448"/>
                  <a:gd name="T14" fmla="*/ 979 w 856"/>
                  <a:gd name="T15" fmla="*/ 467 h 448"/>
                  <a:gd name="T16" fmla="*/ 1101 w 856"/>
                  <a:gd name="T17" fmla="*/ 445 h 448"/>
                  <a:gd name="T18" fmla="*/ 1190 w 856"/>
                  <a:gd name="T19" fmla="*/ 389 h 448"/>
                  <a:gd name="T20" fmla="*/ 1179 w 856"/>
                  <a:gd name="T21" fmla="*/ 367 h 448"/>
                  <a:gd name="T22" fmla="*/ 1157 w 856"/>
                  <a:gd name="T23" fmla="*/ 356 h 448"/>
                  <a:gd name="T24" fmla="*/ 1146 w 856"/>
                  <a:gd name="T25" fmla="*/ 334 h 448"/>
                  <a:gd name="T26" fmla="*/ 1123 w 856"/>
                  <a:gd name="T27" fmla="*/ 245 h 448"/>
                  <a:gd name="T28" fmla="*/ 1057 w 856"/>
                  <a:gd name="T29" fmla="*/ 289 h 448"/>
                  <a:gd name="T30" fmla="*/ 1034 w 856"/>
                  <a:gd name="T31" fmla="*/ 234 h 448"/>
                  <a:gd name="T32" fmla="*/ 968 w 856"/>
                  <a:gd name="T33" fmla="*/ 200 h 448"/>
                  <a:gd name="T34" fmla="*/ 934 w 856"/>
                  <a:gd name="T35" fmla="*/ 234 h 448"/>
                  <a:gd name="T36" fmla="*/ 901 w 856"/>
                  <a:gd name="T37" fmla="*/ 278 h 448"/>
                  <a:gd name="T38" fmla="*/ 834 w 856"/>
                  <a:gd name="T39" fmla="*/ 356 h 448"/>
                  <a:gd name="T40" fmla="*/ 790 w 856"/>
                  <a:gd name="T41" fmla="*/ 434 h 448"/>
                  <a:gd name="T42" fmla="*/ 756 w 856"/>
                  <a:gd name="T43" fmla="*/ 345 h 448"/>
                  <a:gd name="T44" fmla="*/ 678 w 856"/>
                  <a:gd name="T45" fmla="*/ 278 h 448"/>
                  <a:gd name="T46" fmla="*/ 701 w 856"/>
                  <a:gd name="T47" fmla="*/ 234 h 448"/>
                  <a:gd name="T48" fmla="*/ 779 w 856"/>
                  <a:gd name="T49" fmla="*/ 200 h 448"/>
                  <a:gd name="T50" fmla="*/ 856 w 856"/>
                  <a:gd name="T51" fmla="*/ 156 h 448"/>
                  <a:gd name="T52" fmla="*/ 923 w 856"/>
                  <a:gd name="T53" fmla="*/ 134 h 448"/>
                  <a:gd name="T54" fmla="*/ 968 w 856"/>
                  <a:gd name="T55" fmla="*/ 111 h 448"/>
                  <a:gd name="T56" fmla="*/ 990 w 856"/>
                  <a:gd name="T57" fmla="*/ 78 h 448"/>
                  <a:gd name="T58" fmla="*/ 890 w 856"/>
                  <a:gd name="T59" fmla="*/ 122 h 448"/>
                  <a:gd name="T60" fmla="*/ 901 w 856"/>
                  <a:gd name="T61" fmla="*/ 78 h 448"/>
                  <a:gd name="T62" fmla="*/ 856 w 856"/>
                  <a:gd name="T63" fmla="*/ 67 h 448"/>
                  <a:gd name="T64" fmla="*/ 890 w 856"/>
                  <a:gd name="T65" fmla="*/ 33 h 448"/>
                  <a:gd name="T66" fmla="*/ 956 w 856"/>
                  <a:gd name="T67" fmla="*/ 0 h 448"/>
                  <a:gd name="T68" fmla="*/ 856 w 856"/>
                  <a:gd name="T69" fmla="*/ 33 h 448"/>
                  <a:gd name="T70" fmla="*/ 834 w 856"/>
                  <a:gd name="T71" fmla="*/ 78 h 448"/>
                  <a:gd name="T72" fmla="*/ 767 w 856"/>
                  <a:gd name="T73" fmla="*/ 111 h 448"/>
                  <a:gd name="T74" fmla="*/ 801 w 856"/>
                  <a:gd name="T75" fmla="*/ 78 h 448"/>
                  <a:gd name="T76" fmla="*/ 767 w 856"/>
                  <a:gd name="T77" fmla="*/ 89 h 448"/>
                  <a:gd name="T78" fmla="*/ 667 w 856"/>
                  <a:gd name="T79" fmla="*/ 100 h 448"/>
                  <a:gd name="T80" fmla="*/ 623 w 856"/>
                  <a:gd name="T81" fmla="*/ 100 h 448"/>
                  <a:gd name="T82" fmla="*/ 545 w 856"/>
                  <a:gd name="T83" fmla="*/ 111 h 448"/>
                  <a:gd name="T84" fmla="*/ 545 w 856"/>
                  <a:gd name="T85" fmla="*/ 89 h 448"/>
                  <a:gd name="T86" fmla="*/ 456 w 856"/>
                  <a:gd name="T87" fmla="*/ 67 h 448"/>
                  <a:gd name="T88" fmla="*/ 434 w 856"/>
                  <a:gd name="T89" fmla="*/ 67 h 448"/>
                  <a:gd name="T90" fmla="*/ 411 w 856"/>
                  <a:gd name="T91" fmla="*/ 67 h 448"/>
                  <a:gd name="T92" fmla="*/ 300 w 856"/>
                  <a:gd name="T93" fmla="*/ 78 h 448"/>
                  <a:gd name="T94" fmla="*/ 211 w 856"/>
                  <a:gd name="T95" fmla="*/ 78 h 448"/>
                  <a:gd name="T96" fmla="*/ 11 w 856"/>
                  <a:gd name="T97" fmla="*/ 256 h 448"/>
                  <a:gd name="T98" fmla="*/ 67 w 856"/>
                  <a:gd name="T99" fmla="*/ 278 h 448"/>
                  <a:gd name="T100" fmla="*/ 56 w 856"/>
                  <a:gd name="T101" fmla="*/ 356 h 448"/>
                  <a:gd name="T102" fmla="*/ 33 w 856"/>
                  <a:gd name="T103" fmla="*/ 401 h 448"/>
                  <a:gd name="T104" fmla="*/ 67 w 856"/>
                  <a:gd name="T105" fmla="*/ 467 h 448"/>
                  <a:gd name="T106" fmla="*/ 534 w 856"/>
                  <a:gd name="T107" fmla="*/ 478 h 448"/>
                  <a:gd name="T108" fmla="*/ 634 w 856"/>
                  <a:gd name="T109" fmla="*/ 467 h 448"/>
                  <a:gd name="T110" fmla="*/ 678 w 856"/>
                  <a:gd name="T111" fmla="*/ 490 h 448"/>
                  <a:gd name="T112" fmla="*/ 734 w 856"/>
                  <a:gd name="T113" fmla="*/ 556 h 448"/>
                  <a:gd name="T114" fmla="*/ 678 w 856"/>
                  <a:gd name="T115" fmla="*/ 590 h 448"/>
                  <a:gd name="T116" fmla="*/ 678 w 856"/>
                  <a:gd name="T117" fmla="*/ 601 h 448"/>
                  <a:gd name="T118" fmla="*/ 712 w 856"/>
                  <a:gd name="T119" fmla="*/ 590 h 448"/>
                  <a:gd name="T120" fmla="*/ 790 w 856"/>
                  <a:gd name="T121" fmla="*/ 567 h 448"/>
                  <a:gd name="T122" fmla="*/ 890 w 856"/>
                  <a:gd name="T123" fmla="*/ 545 h 448"/>
                  <a:gd name="T124" fmla="*/ 934 w 856"/>
                  <a:gd name="T125" fmla="*/ 545 h 4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6"/>
                  <a:gd name="T190" fmla="*/ 0 h 448"/>
                  <a:gd name="T191" fmla="*/ 856 w 856"/>
                  <a:gd name="T192" fmla="*/ 448 h 4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6" h="448">
                    <a:moveTo>
                      <a:pt x="680" y="392"/>
                    </a:moveTo>
                    <a:lnTo>
                      <a:pt x="712" y="392"/>
                    </a:lnTo>
                    <a:lnTo>
                      <a:pt x="704" y="392"/>
                    </a:lnTo>
                    <a:lnTo>
                      <a:pt x="712" y="392"/>
                    </a:lnTo>
                    <a:lnTo>
                      <a:pt x="688" y="408"/>
                    </a:lnTo>
                    <a:lnTo>
                      <a:pt x="688" y="424"/>
                    </a:lnTo>
                    <a:lnTo>
                      <a:pt x="712" y="408"/>
                    </a:lnTo>
                    <a:lnTo>
                      <a:pt x="752" y="392"/>
                    </a:lnTo>
                    <a:lnTo>
                      <a:pt x="768" y="384"/>
                    </a:lnTo>
                    <a:lnTo>
                      <a:pt x="768" y="376"/>
                    </a:lnTo>
                    <a:lnTo>
                      <a:pt x="768" y="368"/>
                    </a:lnTo>
                    <a:lnTo>
                      <a:pt x="752" y="384"/>
                    </a:lnTo>
                    <a:lnTo>
                      <a:pt x="728" y="384"/>
                    </a:lnTo>
                    <a:lnTo>
                      <a:pt x="712" y="376"/>
                    </a:lnTo>
                    <a:lnTo>
                      <a:pt x="720" y="360"/>
                    </a:lnTo>
                    <a:lnTo>
                      <a:pt x="712" y="360"/>
                    </a:lnTo>
                    <a:lnTo>
                      <a:pt x="704" y="352"/>
                    </a:lnTo>
                    <a:lnTo>
                      <a:pt x="736" y="344"/>
                    </a:lnTo>
                    <a:lnTo>
                      <a:pt x="728" y="336"/>
                    </a:lnTo>
                    <a:lnTo>
                      <a:pt x="680" y="344"/>
                    </a:lnTo>
                    <a:lnTo>
                      <a:pt x="640" y="368"/>
                    </a:lnTo>
                    <a:lnTo>
                      <a:pt x="672" y="344"/>
                    </a:lnTo>
                    <a:lnTo>
                      <a:pt x="696" y="336"/>
                    </a:lnTo>
                    <a:lnTo>
                      <a:pt x="704" y="336"/>
                    </a:lnTo>
                    <a:lnTo>
                      <a:pt x="712" y="320"/>
                    </a:lnTo>
                    <a:lnTo>
                      <a:pt x="744" y="320"/>
                    </a:lnTo>
                    <a:lnTo>
                      <a:pt x="792" y="320"/>
                    </a:lnTo>
                    <a:lnTo>
                      <a:pt x="816" y="304"/>
                    </a:lnTo>
                    <a:lnTo>
                      <a:pt x="856" y="296"/>
                    </a:lnTo>
                    <a:lnTo>
                      <a:pt x="856" y="280"/>
                    </a:lnTo>
                    <a:lnTo>
                      <a:pt x="856" y="272"/>
                    </a:lnTo>
                    <a:lnTo>
                      <a:pt x="848" y="272"/>
                    </a:lnTo>
                    <a:lnTo>
                      <a:pt x="848" y="264"/>
                    </a:lnTo>
                    <a:lnTo>
                      <a:pt x="832" y="264"/>
                    </a:lnTo>
                    <a:lnTo>
                      <a:pt x="848" y="256"/>
                    </a:lnTo>
                    <a:lnTo>
                      <a:pt x="832" y="256"/>
                    </a:lnTo>
                    <a:lnTo>
                      <a:pt x="832" y="248"/>
                    </a:lnTo>
                    <a:lnTo>
                      <a:pt x="816" y="248"/>
                    </a:lnTo>
                    <a:lnTo>
                      <a:pt x="824" y="240"/>
                    </a:lnTo>
                    <a:lnTo>
                      <a:pt x="808" y="232"/>
                    </a:lnTo>
                    <a:lnTo>
                      <a:pt x="824" y="224"/>
                    </a:lnTo>
                    <a:lnTo>
                      <a:pt x="808" y="176"/>
                    </a:lnTo>
                    <a:lnTo>
                      <a:pt x="792" y="184"/>
                    </a:lnTo>
                    <a:lnTo>
                      <a:pt x="792" y="192"/>
                    </a:lnTo>
                    <a:lnTo>
                      <a:pt x="760" y="208"/>
                    </a:lnTo>
                    <a:lnTo>
                      <a:pt x="752" y="192"/>
                    </a:lnTo>
                    <a:lnTo>
                      <a:pt x="760" y="168"/>
                    </a:lnTo>
                    <a:lnTo>
                      <a:pt x="744" y="168"/>
                    </a:lnTo>
                    <a:lnTo>
                      <a:pt x="744" y="160"/>
                    </a:lnTo>
                    <a:lnTo>
                      <a:pt x="728" y="152"/>
                    </a:lnTo>
                    <a:lnTo>
                      <a:pt x="696" y="144"/>
                    </a:lnTo>
                    <a:lnTo>
                      <a:pt x="680" y="152"/>
                    </a:lnTo>
                    <a:lnTo>
                      <a:pt x="680" y="160"/>
                    </a:lnTo>
                    <a:lnTo>
                      <a:pt x="672" y="168"/>
                    </a:lnTo>
                    <a:lnTo>
                      <a:pt x="672" y="176"/>
                    </a:lnTo>
                    <a:lnTo>
                      <a:pt x="664" y="184"/>
                    </a:lnTo>
                    <a:lnTo>
                      <a:pt x="648" y="200"/>
                    </a:lnTo>
                    <a:lnTo>
                      <a:pt x="656" y="208"/>
                    </a:lnTo>
                    <a:lnTo>
                      <a:pt x="640" y="240"/>
                    </a:lnTo>
                    <a:lnTo>
                      <a:pt x="600" y="256"/>
                    </a:lnTo>
                    <a:lnTo>
                      <a:pt x="592" y="296"/>
                    </a:lnTo>
                    <a:lnTo>
                      <a:pt x="568" y="304"/>
                    </a:lnTo>
                    <a:lnTo>
                      <a:pt x="568" y="312"/>
                    </a:lnTo>
                    <a:lnTo>
                      <a:pt x="552" y="280"/>
                    </a:lnTo>
                    <a:lnTo>
                      <a:pt x="576" y="256"/>
                    </a:lnTo>
                    <a:lnTo>
                      <a:pt x="544" y="248"/>
                    </a:lnTo>
                    <a:lnTo>
                      <a:pt x="496" y="224"/>
                    </a:lnTo>
                    <a:lnTo>
                      <a:pt x="480" y="224"/>
                    </a:lnTo>
                    <a:lnTo>
                      <a:pt x="488" y="200"/>
                    </a:lnTo>
                    <a:lnTo>
                      <a:pt x="472" y="200"/>
                    </a:lnTo>
                    <a:lnTo>
                      <a:pt x="472" y="192"/>
                    </a:lnTo>
                    <a:lnTo>
                      <a:pt x="504" y="168"/>
                    </a:lnTo>
                    <a:lnTo>
                      <a:pt x="528" y="152"/>
                    </a:lnTo>
                    <a:lnTo>
                      <a:pt x="536" y="144"/>
                    </a:lnTo>
                    <a:lnTo>
                      <a:pt x="560" y="144"/>
                    </a:lnTo>
                    <a:lnTo>
                      <a:pt x="576" y="128"/>
                    </a:lnTo>
                    <a:lnTo>
                      <a:pt x="592" y="128"/>
                    </a:lnTo>
                    <a:lnTo>
                      <a:pt x="616" y="112"/>
                    </a:lnTo>
                    <a:lnTo>
                      <a:pt x="640" y="96"/>
                    </a:lnTo>
                    <a:lnTo>
                      <a:pt x="648" y="96"/>
                    </a:lnTo>
                    <a:lnTo>
                      <a:pt x="664" y="96"/>
                    </a:lnTo>
                    <a:lnTo>
                      <a:pt x="696" y="88"/>
                    </a:lnTo>
                    <a:lnTo>
                      <a:pt x="704" y="80"/>
                    </a:lnTo>
                    <a:lnTo>
                      <a:pt x="696" y="80"/>
                    </a:lnTo>
                    <a:lnTo>
                      <a:pt x="720" y="56"/>
                    </a:lnTo>
                    <a:lnTo>
                      <a:pt x="704" y="56"/>
                    </a:lnTo>
                    <a:lnTo>
                      <a:pt x="712" y="56"/>
                    </a:lnTo>
                    <a:lnTo>
                      <a:pt x="688" y="48"/>
                    </a:lnTo>
                    <a:lnTo>
                      <a:pt x="672" y="72"/>
                    </a:lnTo>
                    <a:lnTo>
                      <a:pt x="640" y="88"/>
                    </a:lnTo>
                    <a:lnTo>
                      <a:pt x="640" y="80"/>
                    </a:lnTo>
                    <a:lnTo>
                      <a:pt x="648" y="64"/>
                    </a:lnTo>
                    <a:lnTo>
                      <a:pt x="648" y="56"/>
                    </a:lnTo>
                    <a:lnTo>
                      <a:pt x="632" y="64"/>
                    </a:lnTo>
                    <a:lnTo>
                      <a:pt x="624" y="56"/>
                    </a:lnTo>
                    <a:lnTo>
                      <a:pt x="616" y="48"/>
                    </a:lnTo>
                    <a:lnTo>
                      <a:pt x="632" y="48"/>
                    </a:lnTo>
                    <a:lnTo>
                      <a:pt x="624" y="24"/>
                    </a:lnTo>
                    <a:lnTo>
                      <a:pt x="640" y="24"/>
                    </a:lnTo>
                    <a:lnTo>
                      <a:pt x="640" y="16"/>
                    </a:lnTo>
                    <a:lnTo>
                      <a:pt x="656" y="16"/>
                    </a:lnTo>
                    <a:lnTo>
                      <a:pt x="688" y="0"/>
                    </a:lnTo>
                    <a:lnTo>
                      <a:pt x="664" y="0"/>
                    </a:lnTo>
                    <a:lnTo>
                      <a:pt x="640" y="8"/>
                    </a:lnTo>
                    <a:lnTo>
                      <a:pt x="616" y="24"/>
                    </a:lnTo>
                    <a:lnTo>
                      <a:pt x="584" y="40"/>
                    </a:lnTo>
                    <a:lnTo>
                      <a:pt x="584" y="48"/>
                    </a:lnTo>
                    <a:lnTo>
                      <a:pt x="600" y="56"/>
                    </a:lnTo>
                    <a:lnTo>
                      <a:pt x="584" y="64"/>
                    </a:lnTo>
                    <a:lnTo>
                      <a:pt x="560" y="80"/>
                    </a:lnTo>
                    <a:lnTo>
                      <a:pt x="552" y="80"/>
                    </a:lnTo>
                    <a:lnTo>
                      <a:pt x="560" y="72"/>
                    </a:lnTo>
                    <a:lnTo>
                      <a:pt x="576" y="64"/>
                    </a:lnTo>
                    <a:lnTo>
                      <a:pt x="576" y="56"/>
                    </a:lnTo>
                    <a:lnTo>
                      <a:pt x="568" y="48"/>
                    </a:lnTo>
                    <a:lnTo>
                      <a:pt x="536" y="64"/>
                    </a:lnTo>
                    <a:lnTo>
                      <a:pt x="552" y="64"/>
                    </a:lnTo>
                    <a:lnTo>
                      <a:pt x="528" y="80"/>
                    </a:lnTo>
                    <a:lnTo>
                      <a:pt x="504" y="80"/>
                    </a:lnTo>
                    <a:lnTo>
                      <a:pt x="480" y="72"/>
                    </a:lnTo>
                    <a:lnTo>
                      <a:pt x="480" y="64"/>
                    </a:lnTo>
                    <a:lnTo>
                      <a:pt x="440" y="72"/>
                    </a:lnTo>
                    <a:lnTo>
                      <a:pt x="448" y="72"/>
                    </a:lnTo>
                    <a:lnTo>
                      <a:pt x="440" y="80"/>
                    </a:lnTo>
                    <a:lnTo>
                      <a:pt x="424" y="72"/>
                    </a:lnTo>
                    <a:lnTo>
                      <a:pt x="392" y="80"/>
                    </a:lnTo>
                    <a:lnTo>
                      <a:pt x="368" y="80"/>
                    </a:lnTo>
                    <a:lnTo>
                      <a:pt x="392" y="72"/>
                    </a:lnTo>
                    <a:lnTo>
                      <a:pt x="392" y="64"/>
                    </a:lnTo>
                    <a:lnTo>
                      <a:pt x="352" y="56"/>
                    </a:lnTo>
                    <a:lnTo>
                      <a:pt x="344" y="48"/>
                    </a:lnTo>
                    <a:lnTo>
                      <a:pt x="328" y="48"/>
                    </a:lnTo>
                    <a:lnTo>
                      <a:pt x="312" y="56"/>
                    </a:lnTo>
                    <a:lnTo>
                      <a:pt x="304" y="56"/>
                    </a:lnTo>
                    <a:lnTo>
                      <a:pt x="312" y="48"/>
                    </a:lnTo>
                    <a:lnTo>
                      <a:pt x="296" y="56"/>
                    </a:lnTo>
                    <a:lnTo>
                      <a:pt x="288" y="56"/>
                    </a:lnTo>
                    <a:lnTo>
                      <a:pt x="296" y="48"/>
                    </a:lnTo>
                    <a:lnTo>
                      <a:pt x="288" y="40"/>
                    </a:lnTo>
                    <a:lnTo>
                      <a:pt x="264" y="48"/>
                    </a:lnTo>
                    <a:lnTo>
                      <a:pt x="216" y="56"/>
                    </a:lnTo>
                    <a:lnTo>
                      <a:pt x="200" y="56"/>
                    </a:lnTo>
                    <a:lnTo>
                      <a:pt x="184" y="64"/>
                    </a:lnTo>
                    <a:lnTo>
                      <a:pt x="152" y="56"/>
                    </a:lnTo>
                    <a:lnTo>
                      <a:pt x="0" y="176"/>
                    </a:lnTo>
                    <a:lnTo>
                      <a:pt x="16" y="176"/>
                    </a:lnTo>
                    <a:lnTo>
                      <a:pt x="8" y="184"/>
                    </a:lnTo>
                    <a:lnTo>
                      <a:pt x="16" y="192"/>
                    </a:lnTo>
                    <a:lnTo>
                      <a:pt x="48" y="184"/>
                    </a:lnTo>
                    <a:lnTo>
                      <a:pt x="48" y="200"/>
                    </a:lnTo>
                    <a:lnTo>
                      <a:pt x="40" y="232"/>
                    </a:lnTo>
                    <a:lnTo>
                      <a:pt x="48" y="240"/>
                    </a:lnTo>
                    <a:lnTo>
                      <a:pt x="40" y="256"/>
                    </a:lnTo>
                    <a:lnTo>
                      <a:pt x="16" y="264"/>
                    </a:lnTo>
                    <a:lnTo>
                      <a:pt x="16" y="288"/>
                    </a:lnTo>
                    <a:lnTo>
                      <a:pt x="24" y="288"/>
                    </a:lnTo>
                    <a:lnTo>
                      <a:pt x="16" y="304"/>
                    </a:lnTo>
                    <a:lnTo>
                      <a:pt x="32" y="320"/>
                    </a:lnTo>
                    <a:lnTo>
                      <a:pt x="48" y="336"/>
                    </a:lnTo>
                    <a:lnTo>
                      <a:pt x="368" y="336"/>
                    </a:lnTo>
                    <a:lnTo>
                      <a:pt x="376" y="336"/>
                    </a:lnTo>
                    <a:lnTo>
                      <a:pt x="384" y="344"/>
                    </a:lnTo>
                    <a:lnTo>
                      <a:pt x="432" y="352"/>
                    </a:lnTo>
                    <a:lnTo>
                      <a:pt x="424" y="352"/>
                    </a:lnTo>
                    <a:lnTo>
                      <a:pt x="456" y="336"/>
                    </a:lnTo>
                    <a:lnTo>
                      <a:pt x="472" y="344"/>
                    </a:lnTo>
                    <a:lnTo>
                      <a:pt x="472" y="352"/>
                    </a:lnTo>
                    <a:lnTo>
                      <a:pt x="488" y="352"/>
                    </a:lnTo>
                    <a:lnTo>
                      <a:pt x="480" y="376"/>
                    </a:lnTo>
                    <a:lnTo>
                      <a:pt x="520" y="384"/>
                    </a:lnTo>
                    <a:lnTo>
                      <a:pt x="528" y="400"/>
                    </a:lnTo>
                    <a:lnTo>
                      <a:pt x="520" y="408"/>
                    </a:lnTo>
                    <a:lnTo>
                      <a:pt x="504" y="392"/>
                    </a:lnTo>
                    <a:lnTo>
                      <a:pt x="488" y="424"/>
                    </a:lnTo>
                    <a:lnTo>
                      <a:pt x="480" y="424"/>
                    </a:lnTo>
                    <a:lnTo>
                      <a:pt x="464" y="448"/>
                    </a:lnTo>
                    <a:lnTo>
                      <a:pt x="488" y="432"/>
                    </a:lnTo>
                    <a:lnTo>
                      <a:pt x="528" y="432"/>
                    </a:lnTo>
                    <a:lnTo>
                      <a:pt x="520" y="424"/>
                    </a:lnTo>
                    <a:lnTo>
                      <a:pt x="512" y="424"/>
                    </a:lnTo>
                    <a:lnTo>
                      <a:pt x="520" y="416"/>
                    </a:lnTo>
                    <a:lnTo>
                      <a:pt x="552" y="416"/>
                    </a:lnTo>
                    <a:lnTo>
                      <a:pt x="568" y="408"/>
                    </a:lnTo>
                    <a:lnTo>
                      <a:pt x="584" y="400"/>
                    </a:lnTo>
                    <a:lnTo>
                      <a:pt x="624" y="400"/>
                    </a:lnTo>
                    <a:lnTo>
                      <a:pt x="640" y="392"/>
                    </a:lnTo>
                    <a:lnTo>
                      <a:pt x="664" y="360"/>
                    </a:lnTo>
                    <a:lnTo>
                      <a:pt x="680" y="368"/>
                    </a:lnTo>
                    <a:lnTo>
                      <a:pt x="672" y="392"/>
                    </a:lnTo>
                    <a:lnTo>
                      <a:pt x="680" y="392"/>
                    </a:lnTo>
                    <a:close/>
                  </a:path>
                </a:pathLst>
              </a:custGeom>
              <a:noFill/>
              <a:ln w="1270">
                <a:solidFill>
                  <a:schemeClr val="accent4"/>
                </a:solidFill>
                <a:round/>
                <a:headEnd/>
                <a:tailEnd/>
              </a:ln>
            </p:spPr>
            <p:txBody>
              <a:bodyPr/>
              <a:lstStyle/>
              <a:p>
                <a:endParaRPr lang="en-US" sz="1682"/>
              </a:p>
            </p:txBody>
          </p:sp>
          <p:sp>
            <p:nvSpPr>
              <p:cNvPr id="109" name="Freeform 118"/>
              <p:cNvSpPr>
                <a:spLocks/>
              </p:cNvSpPr>
              <p:nvPr/>
            </p:nvSpPr>
            <p:spPr bwMode="auto">
              <a:xfrm>
                <a:off x="4754248" y="3964769"/>
                <a:ext cx="588614" cy="300320"/>
              </a:xfrm>
              <a:custGeom>
                <a:avLst/>
                <a:gdLst>
                  <a:gd name="T0" fmla="*/ 523 w 512"/>
                  <a:gd name="T1" fmla="*/ 200 h 232"/>
                  <a:gd name="T2" fmla="*/ 523 w 512"/>
                  <a:gd name="T3" fmla="*/ 223 h 232"/>
                  <a:gd name="T4" fmla="*/ 567 w 512"/>
                  <a:gd name="T5" fmla="*/ 234 h 232"/>
                  <a:gd name="T6" fmla="*/ 567 w 512"/>
                  <a:gd name="T7" fmla="*/ 290 h 232"/>
                  <a:gd name="T8" fmla="*/ 545 w 512"/>
                  <a:gd name="T9" fmla="*/ 312 h 232"/>
                  <a:gd name="T10" fmla="*/ 534 w 512"/>
                  <a:gd name="T11" fmla="*/ 290 h 232"/>
                  <a:gd name="T12" fmla="*/ 534 w 512"/>
                  <a:gd name="T13" fmla="*/ 278 h 232"/>
                  <a:gd name="T14" fmla="*/ 523 w 512"/>
                  <a:gd name="T15" fmla="*/ 312 h 232"/>
                  <a:gd name="T16" fmla="*/ 523 w 512"/>
                  <a:gd name="T17" fmla="*/ 278 h 232"/>
                  <a:gd name="T18" fmla="*/ 523 w 512"/>
                  <a:gd name="T19" fmla="*/ 267 h 232"/>
                  <a:gd name="T20" fmla="*/ 545 w 512"/>
                  <a:gd name="T21" fmla="*/ 267 h 232"/>
                  <a:gd name="T22" fmla="*/ 523 w 512"/>
                  <a:gd name="T23" fmla="*/ 267 h 232"/>
                  <a:gd name="T24" fmla="*/ 534 w 512"/>
                  <a:gd name="T25" fmla="*/ 245 h 232"/>
                  <a:gd name="T26" fmla="*/ 523 w 512"/>
                  <a:gd name="T27" fmla="*/ 245 h 232"/>
                  <a:gd name="T28" fmla="*/ 512 w 512"/>
                  <a:gd name="T29" fmla="*/ 212 h 232"/>
                  <a:gd name="T30" fmla="*/ 445 w 512"/>
                  <a:gd name="T31" fmla="*/ 212 h 232"/>
                  <a:gd name="T32" fmla="*/ 400 w 512"/>
                  <a:gd name="T33" fmla="*/ 189 h 232"/>
                  <a:gd name="T34" fmla="*/ 311 w 512"/>
                  <a:gd name="T35" fmla="*/ 223 h 232"/>
                  <a:gd name="T36" fmla="*/ 389 w 512"/>
                  <a:gd name="T37" fmla="*/ 189 h 232"/>
                  <a:gd name="T38" fmla="*/ 289 w 512"/>
                  <a:gd name="T39" fmla="*/ 223 h 232"/>
                  <a:gd name="T40" fmla="*/ 278 w 512"/>
                  <a:gd name="T41" fmla="*/ 234 h 232"/>
                  <a:gd name="T42" fmla="*/ 189 w 512"/>
                  <a:gd name="T43" fmla="*/ 267 h 232"/>
                  <a:gd name="T44" fmla="*/ 0 w 512"/>
                  <a:gd name="T45" fmla="*/ 323 h 232"/>
                  <a:gd name="T46" fmla="*/ 211 w 512"/>
                  <a:gd name="T47" fmla="*/ 234 h 232"/>
                  <a:gd name="T48" fmla="*/ 156 w 512"/>
                  <a:gd name="T49" fmla="*/ 234 h 232"/>
                  <a:gd name="T50" fmla="*/ 145 w 512"/>
                  <a:gd name="T51" fmla="*/ 212 h 232"/>
                  <a:gd name="T52" fmla="*/ 211 w 512"/>
                  <a:gd name="T53" fmla="*/ 156 h 232"/>
                  <a:gd name="T54" fmla="*/ 311 w 512"/>
                  <a:gd name="T55" fmla="*/ 111 h 232"/>
                  <a:gd name="T56" fmla="*/ 245 w 512"/>
                  <a:gd name="T57" fmla="*/ 123 h 232"/>
                  <a:gd name="T58" fmla="*/ 245 w 512"/>
                  <a:gd name="T59" fmla="*/ 111 h 232"/>
                  <a:gd name="T60" fmla="*/ 300 w 512"/>
                  <a:gd name="T61" fmla="*/ 89 h 232"/>
                  <a:gd name="T62" fmla="*/ 300 w 512"/>
                  <a:gd name="T63" fmla="*/ 89 h 232"/>
                  <a:gd name="T64" fmla="*/ 334 w 512"/>
                  <a:gd name="T65" fmla="*/ 78 h 232"/>
                  <a:gd name="T66" fmla="*/ 334 w 512"/>
                  <a:gd name="T67" fmla="*/ 56 h 232"/>
                  <a:gd name="T68" fmla="*/ 389 w 512"/>
                  <a:gd name="T69" fmla="*/ 45 h 232"/>
                  <a:gd name="T70" fmla="*/ 545 w 512"/>
                  <a:gd name="T71" fmla="*/ 0 h 232"/>
                  <a:gd name="T72" fmla="*/ 556 w 512"/>
                  <a:gd name="T73" fmla="*/ 11 h 232"/>
                  <a:gd name="T74" fmla="*/ 590 w 512"/>
                  <a:gd name="T75" fmla="*/ 11 h 232"/>
                  <a:gd name="T76" fmla="*/ 712 w 512"/>
                  <a:gd name="T77" fmla="*/ 33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2"/>
                  <a:gd name="T118" fmla="*/ 0 h 232"/>
                  <a:gd name="T119" fmla="*/ 512 w 512"/>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2" h="232">
                    <a:moveTo>
                      <a:pt x="360" y="144"/>
                    </a:moveTo>
                    <a:lnTo>
                      <a:pt x="376" y="144"/>
                    </a:lnTo>
                    <a:lnTo>
                      <a:pt x="368" y="152"/>
                    </a:lnTo>
                    <a:lnTo>
                      <a:pt x="376" y="160"/>
                    </a:lnTo>
                    <a:lnTo>
                      <a:pt x="408" y="152"/>
                    </a:lnTo>
                    <a:lnTo>
                      <a:pt x="408" y="168"/>
                    </a:lnTo>
                    <a:lnTo>
                      <a:pt x="400" y="200"/>
                    </a:lnTo>
                    <a:lnTo>
                      <a:pt x="408" y="208"/>
                    </a:lnTo>
                    <a:lnTo>
                      <a:pt x="400" y="224"/>
                    </a:lnTo>
                    <a:lnTo>
                      <a:pt x="392" y="224"/>
                    </a:lnTo>
                    <a:lnTo>
                      <a:pt x="384" y="224"/>
                    </a:lnTo>
                    <a:lnTo>
                      <a:pt x="384" y="208"/>
                    </a:lnTo>
                    <a:lnTo>
                      <a:pt x="392" y="208"/>
                    </a:lnTo>
                    <a:lnTo>
                      <a:pt x="384" y="200"/>
                    </a:lnTo>
                    <a:lnTo>
                      <a:pt x="384" y="216"/>
                    </a:lnTo>
                    <a:lnTo>
                      <a:pt x="376" y="224"/>
                    </a:lnTo>
                    <a:lnTo>
                      <a:pt x="368" y="216"/>
                    </a:lnTo>
                    <a:lnTo>
                      <a:pt x="376" y="200"/>
                    </a:lnTo>
                    <a:lnTo>
                      <a:pt x="368" y="200"/>
                    </a:lnTo>
                    <a:lnTo>
                      <a:pt x="376" y="192"/>
                    </a:lnTo>
                    <a:lnTo>
                      <a:pt x="384" y="192"/>
                    </a:lnTo>
                    <a:lnTo>
                      <a:pt x="392" y="192"/>
                    </a:lnTo>
                    <a:lnTo>
                      <a:pt x="392" y="184"/>
                    </a:lnTo>
                    <a:lnTo>
                      <a:pt x="376" y="192"/>
                    </a:lnTo>
                    <a:lnTo>
                      <a:pt x="392" y="168"/>
                    </a:lnTo>
                    <a:lnTo>
                      <a:pt x="384" y="176"/>
                    </a:lnTo>
                    <a:lnTo>
                      <a:pt x="360" y="200"/>
                    </a:lnTo>
                    <a:lnTo>
                      <a:pt x="376" y="176"/>
                    </a:lnTo>
                    <a:lnTo>
                      <a:pt x="360" y="160"/>
                    </a:lnTo>
                    <a:lnTo>
                      <a:pt x="368" y="152"/>
                    </a:lnTo>
                    <a:lnTo>
                      <a:pt x="352" y="152"/>
                    </a:lnTo>
                    <a:lnTo>
                      <a:pt x="320" y="152"/>
                    </a:lnTo>
                    <a:lnTo>
                      <a:pt x="304" y="136"/>
                    </a:lnTo>
                    <a:lnTo>
                      <a:pt x="288" y="136"/>
                    </a:lnTo>
                    <a:lnTo>
                      <a:pt x="264" y="152"/>
                    </a:lnTo>
                    <a:lnTo>
                      <a:pt x="224" y="160"/>
                    </a:lnTo>
                    <a:lnTo>
                      <a:pt x="256" y="136"/>
                    </a:lnTo>
                    <a:lnTo>
                      <a:pt x="280" y="136"/>
                    </a:lnTo>
                    <a:lnTo>
                      <a:pt x="272" y="136"/>
                    </a:lnTo>
                    <a:lnTo>
                      <a:pt x="208" y="160"/>
                    </a:lnTo>
                    <a:lnTo>
                      <a:pt x="200" y="160"/>
                    </a:lnTo>
                    <a:lnTo>
                      <a:pt x="200" y="168"/>
                    </a:lnTo>
                    <a:lnTo>
                      <a:pt x="192" y="168"/>
                    </a:lnTo>
                    <a:lnTo>
                      <a:pt x="136" y="192"/>
                    </a:lnTo>
                    <a:lnTo>
                      <a:pt x="96" y="208"/>
                    </a:lnTo>
                    <a:lnTo>
                      <a:pt x="0" y="232"/>
                    </a:lnTo>
                    <a:lnTo>
                      <a:pt x="136" y="184"/>
                    </a:lnTo>
                    <a:lnTo>
                      <a:pt x="152" y="168"/>
                    </a:lnTo>
                    <a:lnTo>
                      <a:pt x="136" y="168"/>
                    </a:lnTo>
                    <a:lnTo>
                      <a:pt x="112" y="168"/>
                    </a:lnTo>
                    <a:lnTo>
                      <a:pt x="128" y="152"/>
                    </a:lnTo>
                    <a:lnTo>
                      <a:pt x="104" y="152"/>
                    </a:lnTo>
                    <a:lnTo>
                      <a:pt x="112" y="128"/>
                    </a:lnTo>
                    <a:lnTo>
                      <a:pt x="152" y="112"/>
                    </a:lnTo>
                    <a:lnTo>
                      <a:pt x="200" y="104"/>
                    </a:lnTo>
                    <a:lnTo>
                      <a:pt x="224" y="80"/>
                    </a:lnTo>
                    <a:lnTo>
                      <a:pt x="200" y="88"/>
                    </a:lnTo>
                    <a:lnTo>
                      <a:pt x="176" y="88"/>
                    </a:lnTo>
                    <a:lnTo>
                      <a:pt x="168" y="88"/>
                    </a:lnTo>
                    <a:lnTo>
                      <a:pt x="176" y="80"/>
                    </a:lnTo>
                    <a:lnTo>
                      <a:pt x="168" y="72"/>
                    </a:lnTo>
                    <a:lnTo>
                      <a:pt x="216" y="64"/>
                    </a:lnTo>
                    <a:lnTo>
                      <a:pt x="224" y="64"/>
                    </a:lnTo>
                    <a:lnTo>
                      <a:pt x="216" y="64"/>
                    </a:lnTo>
                    <a:lnTo>
                      <a:pt x="248" y="64"/>
                    </a:lnTo>
                    <a:lnTo>
                      <a:pt x="240" y="56"/>
                    </a:lnTo>
                    <a:lnTo>
                      <a:pt x="248" y="48"/>
                    </a:lnTo>
                    <a:lnTo>
                      <a:pt x="240" y="40"/>
                    </a:lnTo>
                    <a:lnTo>
                      <a:pt x="248" y="32"/>
                    </a:lnTo>
                    <a:lnTo>
                      <a:pt x="280" y="32"/>
                    </a:lnTo>
                    <a:lnTo>
                      <a:pt x="320" y="16"/>
                    </a:lnTo>
                    <a:lnTo>
                      <a:pt x="392" y="0"/>
                    </a:lnTo>
                    <a:lnTo>
                      <a:pt x="400" y="0"/>
                    </a:lnTo>
                    <a:lnTo>
                      <a:pt x="400" y="8"/>
                    </a:lnTo>
                    <a:lnTo>
                      <a:pt x="416" y="8"/>
                    </a:lnTo>
                    <a:lnTo>
                      <a:pt x="424" y="8"/>
                    </a:lnTo>
                    <a:lnTo>
                      <a:pt x="496" y="16"/>
                    </a:lnTo>
                    <a:lnTo>
                      <a:pt x="512" y="24"/>
                    </a:lnTo>
                    <a:lnTo>
                      <a:pt x="360" y="144"/>
                    </a:lnTo>
                    <a:close/>
                  </a:path>
                </a:pathLst>
              </a:custGeom>
              <a:noFill/>
              <a:ln w="1270">
                <a:solidFill>
                  <a:schemeClr val="accent4"/>
                </a:solidFill>
                <a:round/>
                <a:headEnd/>
                <a:tailEnd/>
              </a:ln>
            </p:spPr>
            <p:txBody>
              <a:bodyPr/>
              <a:lstStyle/>
              <a:p>
                <a:endParaRPr lang="en-US" sz="1682"/>
              </a:p>
            </p:txBody>
          </p:sp>
          <p:sp>
            <p:nvSpPr>
              <p:cNvPr id="110" name="Freeform 119"/>
              <p:cNvSpPr>
                <a:spLocks/>
              </p:cNvSpPr>
              <p:nvPr/>
            </p:nvSpPr>
            <p:spPr bwMode="auto">
              <a:xfrm>
                <a:off x="5149413" y="4679771"/>
                <a:ext cx="405086" cy="351458"/>
              </a:xfrm>
              <a:custGeom>
                <a:avLst/>
                <a:gdLst>
                  <a:gd name="T0" fmla="*/ 0 w 352"/>
                  <a:gd name="T1" fmla="*/ 67 h 272"/>
                  <a:gd name="T2" fmla="*/ 11 w 352"/>
                  <a:gd name="T3" fmla="*/ 100 h 272"/>
                  <a:gd name="T4" fmla="*/ 11 w 352"/>
                  <a:gd name="T5" fmla="*/ 111 h 272"/>
                  <a:gd name="T6" fmla="*/ 45 w 352"/>
                  <a:gd name="T7" fmla="*/ 145 h 272"/>
                  <a:gd name="T8" fmla="*/ 67 w 352"/>
                  <a:gd name="T9" fmla="*/ 189 h 272"/>
                  <a:gd name="T10" fmla="*/ 78 w 352"/>
                  <a:gd name="T11" fmla="*/ 200 h 272"/>
                  <a:gd name="T12" fmla="*/ 56 w 352"/>
                  <a:gd name="T13" fmla="*/ 133 h 272"/>
                  <a:gd name="T14" fmla="*/ 33 w 352"/>
                  <a:gd name="T15" fmla="*/ 22 h 272"/>
                  <a:gd name="T16" fmla="*/ 56 w 352"/>
                  <a:gd name="T17" fmla="*/ 33 h 272"/>
                  <a:gd name="T18" fmla="*/ 78 w 352"/>
                  <a:gd name="T19" fmla="*/ 100 h 272"/>
                  <a:gd name="T20" fmla="*/ 100 w 352"/>
                  <a:gd name="T21" fmla="*/ 133 h 272"/>
                  <a:gd name="T22" fmla="*/ 111 w 352"/>
                  <a:gd name="T23" fmla="*/ 156 h 272"/>
                  <a:gd name="T24" fmla="*/ 156 w 352"/>
                  <a:gd name="T25" fmla="*/ 233 h 272"/>
                  <a:gd name="T26" fmla="*/ 145 w 352"/>
                  <a:gd name="T27" fmla="*/ 267 h 272"/>
                  <a:gd name="T28" fmla="*/ 200 w 352"/>
                  <a:gd name="T29" fmla="*/ 311 h 272"/>
                  <a:gd name="T30" fmla="*/ 267 w 352"/>
                  <a:gd name="T31" fmla="*/ 345 h 272"/>
                  <a:gd name="T32" fmla="*/ 312 w 352"/>
                  <a:gd name="T33" fmla="*/ 345 h 272"/>
                  <a:gd name="T34" fmla="*/ 368 w 352"/>
                  <a:gd name="T35" fmla="*/ 378 h 272"/>
                  <a:gd name="T36" fmla="*/ 401 w 352"/>
                  <a:gd name="T37" fmla="*/ 345 h 272"/>
                  <a:gd name="T38" fmla="*/ 401 w 352"/>
                  <a:gd name="T39" fmla="*/ 311 h 272"/>
                  <a:gd name="T40" fmla="*/ 445 w 352"/>
                  <a:gd name="T41" fmla="*/ 300 h 272"/>
                  <a:gd name="T42" fmla="*/ 457 w 352"/>
                  <a:gd name="T43" fmla="*/ 300 h 272"/>
                  <a:gd name="T44" fmla="*/ 468 w 352"/>
                  <a:gd name="T45" fmla="*/ 233 h 272"/>
                  <a:gd name="T46" fmla="*/ 412 w 352"/>
                  <a:gd name="T47" fmla="*/ 278 h 272"/>
                  <a:gd name="T48" fmla="*/ 401 w 352"/>
                  <a:gd name="T49" fmla="*/ 300 h 272"/>
                  <a:gd name="T50" fmla="*/ 379 w 352"/>
                  <a:gd name="T51" fmla="*/ 300 h 272"/>
                  <a:gd name="T52" fmla="*/ 312 w 352"/>
                  <a:gd name="T53" fmla="*/ 278 h 272"/>
                  <a:gd name="T54" fmla="*/ 301 w 352"/>
                  <a:gd name="T55" fmla="*/ 178 h 272"/>
                  <a:gd name="T56" fmla="*/ 278 w 352"/>
                  <a:gd name="T57" fmla="*/ 133 h 272"/>
                  <a:gd name="T58" fmla="*/ 234 w 352"/>
                  <a:gd name="T59" fmla="*/ 56 h 272"/>
                  <a:gd name="T60" fmla="*/ 212 w 352"/>
                  <a:gd name="T61" fmla="*/ 78 h 272"/>
                  <a:gd name="T62" fmla="*/ 200 w 352"/>
                  <a:gd name="T63" fmla="*/ 44 h 272"/>
                  <a:gd name="T64" fmla="*/ 100 w 352"/>
                  <a:gd name="T65" fmla="*/ 33 h 272"/>
                  <a:gd name="T66" fmla="*/ 0 w 352"/>
                  <a:gd name="T67" fmla="*/ 0 h 2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2"/>
                  <a:gd name="T103" fmla="*/ 0 h 272"/>
                  <a:gd name="T104" fmla="*/ 352 w 352"/>
                  <a:gd name="T105" fmla="*/ 272 h 2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2" h="272">
                    <a:moveTo>
                      <a:pt x="0" y="0"/>
                    </a:moveTo>
                    <a:lnTo>
                      <a:pt x="0" y="48"/>
                    </a:lnTo>
                    <a:lnTo>
                      <a:pt x="16" y="64"/>
                    </a:lnTo>
                    <a:lnTo>
                      <a:pt x="8" y="72"/>
                    </a:lnTo>
                    <a:lnTo>
                      <a:pt x="0" y="72"/>
                    </a:lnTo>
                    <a:lnTo>
                      <a:pt x="8" y="80"/>
                    </a:lnTo>
                    <a:lnTo>
                      <a:pt x="32" y="96"/>
                    </a:lnTo>
                    <a:lnTo>
                      <a:pt x="32" y="104"/>
                    </a:lnTo>
                    <a:lnTo>
                      <a:pt x="24" y="120"/>
                    </a:lnTo>
                    <a:lnTo>
                      <a:pt x="48" y="136"/>
                    </a:lnTo>
                    <a:lnTo>
                      <a:pt x="48" y="152"/>
                    </a:lnTo>
                    <a:lnTo>
                      <a:pt x="56" y="144"/>
                    </a:lnTo>
                    <a:lnTo>
                      <a:pt x="48" y="128"/>
                    </a:lnTo>
                    <a:lnTo>
                      <a:pt x="40" y="96"/>
                    </a:lnTo>
                    <a:lnTo>
                      <a:pt x="16" y="40"/>
                    </a:lnTo>
                    <a:lnTo>
                      <a:pt x="24" y="16"/>
                    </a:lnTo>
                    <a:lnTo>
                      <a:pt x="40" y="16"/>
                    </a:lnTo>
                    <a:lnTo>
                      <a:pt x="40" y="24"/>
                    </a:lnTo>
                    <a:lnTo>
                      <a:pt x="48" y="56"/>
                    </a:lnTo>
                    <a:lnTo>
                      <a:pt x="56" y="72"/>
                    </a:lnTo>
                    <a:lnTo>
                      <a:pt x="56" y="80"/>
                    </a:lnTo>
                    <a:lnTo>
                      <a:pt x="72" y="96"/>
                    </a:lnTo>
                    <a:lnTo>
                      <a:pt x="64" y="104"/>
                    </a:lnTo>
                    <a:lnTo>
                      <a:pt x="80" y="112"/>
                    </a:lnTo>
                    <a:lnTo>
                      <a:pt x="104" y="152"/>
                    </a:lnTo>
                    <a:lnTo>
                      <a:pt x="112" y="168"/>
                    </a:lnTo>
                    <a:lnTo>
                      <a:pt x="96" y="184"/>
                    </a:lnTo>
                    <a:lnTo>
                      <a:pt x="104" y="192"/>
                    </a:lnTo>
                    <a:lnTo>
                      <a:pt x="120" y="216"/>
                    </a:lnTo>
                    <a:lnTo>
                      <a:pt x="144" y="224"/>
                    </a:lnTo>
                    <a:lnTo>
                      <a:pt x="152" y="232"/>
                    </a:lnTo>
                    <a:lnTo>
                      <a:pt x="192" y="248"/>
                    </a:lnTo>
                    <a:lnTo>
                      <a:pt x="208" y="256"/>
                    </a:lnTo>
                    <a:lnTo>
                      <a:pt x="224" y="248"/>
                    </a:lnTo>
                    <a:lnTo>
                      <a:pt x="240" y="248"/>
                    </a:lnTo>
                    <a:lnTo>
                      <a:pt x="264" y="272"/>
                    </a:lnTo>
                    <a:lnTo>
                      <a:pt x="280" y="248"/>
                    </a:lnTo>
                    <a:lnTo>
                      <a:pt x="288" y="248"/>
                    </a:lnTo>
                    <a:lnTo>
                      <a:pt x="280" y="232"/>
                    </a:lnTo>
                    <a:lnTo>
                      <a:pt x="288" y="224"/>
                    </a:lnTo>
                    <a:lnTo>
                      <a:pt x="312" y="224"/>
                    </a:lnTo>
                    <a:lnTo>
                      <a:pt x="320" y="216"/>
                    </a:lnTo>
                    <a:lnTo>
                      <a:pt x="328" y="224"/>
                    </a:lnTo>
                    <a:lnTo>
                      <a:pt x="328" y="216"/>
                    </a:lnTo>
                    <a:lnTo>
                      <a:pt x="352" y="168"/>
                    </a:lnTo>
                    <a:lnTo>
                      <a:pt x="336" y="168"/>
                    </a:lnTo>
                    <a:lnTo>
                      <a:pt x="304" y="176"/>
                    </a:lnTo>
                    <a:lnTo>
                      <a:pt x="296" y="200"/>
                    </a:lnTo>
                    <a:lnTo>
                      <a:pt x="280" y="208"/>
                    </a:lnTo>
                    <a:lnTo>
                      <a:pt x="288" y="216"/>
                    </a:lnTo>
                    <a:lnTo>
                      <a:pt x="280" y="216"/>
                    </a:lnTo>
                    <a:lnTo>
                      <a:pt x="272" y="216"/>
                    </a:lnTo>
                    <a:lnTo>
                      <a:pt x="240" y="216"/>
                    </a:lnTo>
                    <a:lnTo>
                      <a:pt x="224" y="200"/>
                    </a:lnTo>
                    <a:lnTo>
                      <a:pt x="208" y="152"/>
                    </a:lnTo>
                    <a:lnTo>
                      <a:pt x="216" y="128"/>
                    </a:lnTo>
                    <a:lnTo>
                      <a:pt x="224" y="104"/>
                    </a:lnTo>
                    <a:lnTo>
                      <a:pt x="200" y="96"/>
                    </a:lnTo>
                    <a:lnTo>
                      <a:pt x="184" y="48"/>
                    </a:lnTo>
                    <a:lnTo>
                      <a:pt x="168" y="40"/>
                    </a:lnTo>
                    <a:lnTo>
                      <a:pt x="160" y="56"/>
                    </a:lnTo>
                    <a:lnTo>
                      <a:pt x="152" y="56"/>
                    </a:lnTo>
                    <a:lnTo>
                      <a:pt x="144" y="40"/>
                    </a:lnTo>
                    <a:lnTo>
                      <a:pt x="144" y="32"/>
                    </a:lnTo>
                    <a:lnTo>
                      <a:pt x="136" y="16"/>
                    </a:lnTo>
                    <a:lnTo>
                      <a:pt x="72" y="24"/>
                    </a:lnTo>
                    <a:lnTo>
                      <a:pt x="32" y="0"/>
                    </a:lnTo>
                    <a:lnTo>
                      <a:pt x="0" y="0"/>
                    </a:lnTo>
                    <a:close/>
                  </a:path>
                </a:pathLst>
              </a:custGeom>
              <a:noFill/>
              <a:ln w="1270">
                <a:solidFill>
                  <a:schemeClr val="accent4"/>
                </a:solidFill>
                <a:round/>
                <a:headEnd/>
                <a:tailEnd/>
              </a:ln>
            </p:spPr>
            <p:txBody>
              <a:bodyPr/>
              <a:lstStyle/>
              <a:p>
                <a:endParaRPr lang="en-US" sz="1682"/>
              </a:p>
            </p:txBody>
          </p:sp>
          <p:sp>
            <p:nvSpPr>
              <p:cNvPr id="111" name="Freeform 120"/>
              <p:cNvSpPr>
                <a:spLocks/>
              </p:cNvSpPr>
              <p:nvPr/>
            </p:nvSpPr>
            <p:spPr bwMode="auto">
              <a:xfrm>
                <a:off x="5103944" y="4358067"/>
                <a:ext cx="845719" cy="465821"/>
              </a:xfrm>
              <a:custGeom>
                <a:avLst/>
                <a:gdLst>
                  <a:gd name="T0" fmla="*/ 423 w 736"/>
                  <a:gd name="T1" fmla="*/ 412 h 360"/>
                  <a:gd name="T2" fmla="*/ 445 w 736"/>
                  <a:gd name="T3" fmla="*/ 412 h 360"/>
                  <a:gd name="T4" fmla="*/ 489 w 736"/>
                  <a:gd name="T5" fmla="*/ 423 h 360"/>
                  <a:gd name="T6" fmla="*/ 534 w 736"/>
                  <a:gd name="T7" fmla="*/ 423 h 360"/>
                  <a:gd name="T8" fmla="*/ 512 w 736"/>
                  <a:gd name="T9" fmla="*/ 401 h 360"/>
                  <a:gd name="T10" fmla="*/ 556 w 736"/>
                  <a:gd name="T11" fmla="*/ 390 h 360"/>
                  <a:gd name="T12" fmla="*/ 600 w 736"/>
                  <a:gd name="T13" fmla="*/ 412 h 360"/>
                  <a:gd name="T14" fmla="*/ 645 w 736"/>
                  <a:gd name="T15" fmla="*/ 468 h 360"/>
                  <a:gd name="T16" fmla="*/ 678 w 736"/>
                  <a:gd name="T17" fmla="*/ 490 h 360"/>
                  <a:gd name="T18" fmla="*/ 701 w 736"/>
                  <a:gd name="T19" fmla="*/ 345 h 360"/>
                  <a:gd name="T20" fmla="*/ 789 w 736"/>
                  <a:gd name="T21" fmla="*/ 278 h 360"/>
                  <a:gd name="T22" fmla="*/ 801 w 736"/>
                  <a:gd name="T23" fmla="*/ 256 h 360"/>
                  <a:gd name="T24" fmla="*/ 812 w 736"/>
                  <a:gd name="T25" fmla="*/ 234 h 360"/>
                  <a:gd name="T26" fmla="*/ 823 w 736"/>
                  <a:gd name="T27" fmla="*/ 223 h 360"/>
                  <a:gd name="T28" fmla="*/ 834 w 736"/>
                  <a:gd name="T29" fmla="*/ 223 h 360"/>
                  <a:gd name="T30" fmla="*/ 856 w 736"/>
                  <a:gd name="T31" fmla="*/ 200 h 360"/>
                  <a:gd name="T32" fmla="*/ 923 w 736"/>
                  <a:gd name="T33" fmla="*/ 156 h 360"/>
                  <a:gd name="T34" fmla="*/ 934 w 736"/>
                  <a:gd name="T35" fmla="*/ 156 h 360"/>
                  <a:gd name="T36" fmla="*/ 990 w 736"/>
                  <a:gd name="T37" fmla="*/ 100 h 360"/>
                  <a:gd name="T38" fmla="*/ 1012 w 736"/>
                  <a:gd name="T39" fmla="*/ 78 h 360"/>
                  <a:gd name="T40" fmla="*/ 967 w 736"/>
                  <a:gd name="T41" fmla="*/ 78 h 360"/>
                  <a:gd name="T42" fmla="*/ 867 w 736"/>
                  <a:gd name="T43" fmla="*/ 100 h 360"/>
                  <a:gd name="T44" fmla="*/ 812 w 736"/>
                  <a:gd name="T45" fmla="*/ 134 h 360"/>
                  <a:gd name="T46" fmla="*/ 745 w 736"/>
                  <a:gd name="T47" fmla="*/ 122 h 360"/>
                  <a:gd name="T48" fmla="*/ 745 w 736"/>
                  <a:gd name="T49" fmla="*/ 100 h 360"/>
                  <a:gd name="T50" fmla="*/ 701 w 736"/>
                  <a:gd name="T51" fmla="*/ 89 h 360"/>
                  <a:gd name="T52" fmla="*/ 656 w 736"/>
                  <a:gd name="T53" fmla="*/ 156 h 360"/>
                  <a:gd name="T54" fmla="*/ 656 w 736"/>
                  <a:gd name="T55" fmla="*/ 122 h 360"/>
                  <a:gd name="T56" fmla="*/ 701 w 736"/>
                  <a:gd name="T57" fmla="*/ 67 h 360"/>
                  <a:gd name="T58" fmla="*/ 734 w 736"/>
                  <a:gd name="T59" fmla="*/ 56 h 360"/>
                  <a:gd name="T60" fmla="*/ 701 w 736"/>
                  <a:gd name="T61" fmla="*/ 45 h 360"/>
                  <a:gd name="T62" fmla="*/ 645 w 736"/>
                  <a:gd name="T63" fmla="*/ 56 h 360"/>
                  <a:gd name="T64" fmla="*/ 667 w 736"/>
                  <a:gd name="T65" fmla="*/ 22 h 360"/>
                  <a:gd name="T66" fmla="*/ 600 w 736"/>
                  <a:gd name="T67" fmla="*/ 0 h 360"/>
                  <a:gd name="T68" fmla="*/ 145 w 736"/>
                  <a:gd name="T69" fmla="*/ 11 h 360"/>
                  <a:gd name="T70" fmla="*/ 133 w 736"/>
                  <a:gd name="T71" fmla="*/ 22 h 360"/>
                  <a:gd name="T72" fmla="*/ 89 w 736"/>
                  <a:gd name="T73" fmla="*/ 67 h 360"/>
                  <a:gd name="T74" fmla="*/ 11 w 736"/>
                  <a:gd name="T75" fmla="*/ 189 h 360"/>
                  <a:gd name="T76" fmla="*/ 11 w 736"/>
                  <a:gd name="T77" fmla="*/ 223 h 360"/>
                  <a:gd name="T78" fmla="*/ 11 w 736"/>
                  <a:gd name="T79" fmla="*/ 245 h 360"/>
                  <a:gd name="T80" fmla="*/ 22 w 736"/>
                  <a:gd name="T81" fmla="*/ 289 h 360"/>
                  <a:gd name="T82" fmla="*/ 44 w 736"/>
                  <a:gd name="T83" fmla="*/ 323 h 360"/>
                  <a:gd name="T84" fmla="*/ 100 w 736"/>
                  <a:gd name="T85" fmla="*/ 345 h 360"/>
                  <a:gd name="T86" fmla="*/ 256 w 736"/>
                  <a:gd name="T87" fmla="*/ 390 h 360"/>
                  <a:gd name="T88" fmla="*/ 278 w 736"/>
                  <a:gd name="T89" fmla="*/ 423 h 360"/>
                  <a:gd name="T90" fmla="*/ 334 w 736"/>
                  <a:gd name="T91" fmla="*/ 479 h 3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6"/>
                  <a:gd name="T139" fmla="*/ 0 h 360"/>
                  <a:gd name="T140" fmla="*/ 736 w 736"/>
                  <a:gd name="T141" fmla="*/ 360 h 3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6" h="360">
                    <a:moveTo>
                      <a:pt x="272" y="320"/>
                    </a:moveTo>
                    <a:lnTo>
                      <a:pt x="312" y="296"/>
                    </a:lnTo>
                    <a:lnTo>
                      <a:pt x="304" y="296"/>
                    </a:lnTo>
                    <a:lnTo>
                      <a:pt x="312" y="288"/>
                    </a:lnTo>
                    <a:lnTo>
                      <a:pt x="312" y="296"/>
                    </a:lnTo>
                    <a:lnTo>
                      <a:pt x="320" y="296"/>
                    </a:lnTo>
                    <a:lnTo>
                      <a:pt x="344" y="296"/>
                    </a:lnTo>
                    <a:lnTo>
                      <a:pt x="352" y="288"/>
                    </a:lnTo>
                    <a:lnTo>
                      <a:pt x="352" y="304"/>
                    </a:lnTo>
                    <a:lnTo>
                      <a:pt x="376" y="296"/>
                    </a:lnTo>
                    <a:lnTo>
                      <a:pt x="376" y="304"/>
                    </a:lnTo>
                    <a:lnTo>
                      <a:pt x="384" y="304"/>
                    </a:lnTo>
                    <a:lnTo>
                      <a:pt x="376" y="296"/>
                    </a:lnTo>
                    <a:lnTo>
                      <a:pt x="384" y="288"/>
                    </a:lnTo>
                    <a:lnTo>
                      <a:pt x="368" y="288"/>
                    </a:lnTo>
                    <a:lnTo>
                      <a:pt x="376" y="280"/>
                    </a:lnTo>
                    <a:lnTo>
                      <a:pt x="376" y="288"/>
                    </a:lnTo>
                    <a:lnTo>
                      <a:pt x="400" y="280"/>
                    </a:lnTo>
                    <a:lnTo>
                      <a:pt x="424" y="280"/>
                    </a:lnTo>
                    <a:lnTo>
                      <a:pt x="432" y="288"/>
                    </a:lnTo>
                    <a:lnTo>
                      <a:pt x="432" y="296"/>
                    </a:lnTo>
                    <a:lnTo>
                      <a:pt x="456" y="288"/>
                    </a:lnTo>
                    <a:lnTo>
                      <a:pt x="464" y="304"/>
                    </a:lnTo>
                    <a:lnTo>
                      <a:pt x="464" y="336"/>
                    </a:lnTo>
                    <a:lnTo>
                      <a:pt x="472" y="360"/>
                    </a:lnTo>
                    <a:lnTo>
                      <a:pt x="480" y="360"/>
                    </a:lnTo>
                    <a:lnTo>
                      <a:pt x="488" y="352"/>
                    </a:lnTo>
                    <a:lnTo>
                      <a:pt x="488" y="336"/>
                    </a:lnTo>
                    <a:lnTo>
                      <a:pt x="488" y="272"/>
                    </a:lnTo>
                    <a:lnTo>
                      <a:pt x="504" y="248"/>
                    </a:lnTo>
                    <a:lnTo>
                      <a:pt x="576" y="208"/>
                    </a:lnTo>
                    <a:lnTo>
                      <a:pt x="584" y="200"/>
                    </a:lnTo>
                    <a:lnTo>
                      <a:pt x="568" y="200"/>
                    </a:lnTo>
                    <a:lnTo>
                      <a:pt x="576" y="192"/>
                    </a:lnTo>
                    <a:lnTo>
                      <a:pt x="584" y="200"/>
                    </a:lnTo>
                    <a:lnTo>
                      <a:pt x="576" y="184"/>
                    </a:lnTo>
                    <a:lnTo>
                      <a:pt x="584" y="168"/>
                    </a:lnTo>
                    <a:lnTo>
                      <a:pt x="576" y="160"/>
                    </a:lnTo>
                    <a:lnTo>
                      <a:pt x="584" y="168"/>
                    </a:lnTo>
                    <a:lnTo>
                      <a:pt x="592" y="144"/>
                    </a:lnTo>
                    <a:lnTo>
                      <a:pt x="584" y="160"/>
                    </a:lnTo>
                    <a:lnTo>
                      <a:pt x="592" y="160"/>
                    </a:lnTo>
                    <a:lnTo>
                      <a:pt x="592" y="168"/>
                    </a:lnTo>
                    <a:lnTo>
                      <a:pt x="584" y="176"/>
                    </a:lnTo>
                    <a:lnTo>
                      <a:pt x="600" y="160"/>
                    </a:lnTo>
                    <a:lnTo>
                      <a:pt x="600" y="144"/>
                    </a:lnTo>
                    <a:lnTo>
                      <a:pt x="608" y="152"/>
                    </a:lnTo>
                    <a:lnTo>
                      <a:pt x="616" y="144"/>
                    </a:lnTo>
                    <a:lnTo>
                      <a:pt x="624" y="128"/>
                    </a:lnTo>
                    <a:lnTo>
                      <a:pt x="664" y="120"/>
                    </a:lnTo>
                    <a:lnTo>
                      <a:pt x="664" y="112"/>
                    </a:lnTo>
                    <a:lnTo>
                      <a:pt x="680" y="112"/>
                    </a:lnTo>
                    <a:lnTo>
                      <a:pt x="680" y="104"/>
                    </a:lnTo>
                    <a:lnTo>
                      <a:pt x="672" y="112"/>
                    </a:lnTo>
                    <a:lnTo>
                      <a:pt x="672" y="104"/>
                    </a:lnTo>
                    <a:lnTo>
                      <a:pt x="688" y="80"/>
                    </a:lnTo>
                    <a:lnTo>
                      <a:pt x="712" y="72"/>
                    </a:lnTo>
                    <a:lnTo>
                      <a:pt x="728" y="72"/>
                    </a:lnTo>
                    <a:lnTo>
                      <a:pt x="736" y="56"/>
                    </a:lnTo>
                    <a:lnTo>
                      <a:pt x="728" y="56"/>
                    </a:lnTo>
                    <a:lnTo>
                      <a:pt x="736" y="32"/>
                    </a:lnTo>
                    <a:lnTo>
                      <a:pt x="720" y="24"/>
                    </a:lnTo>
                    <a:lnTo>
                      <a:pt x="696" y="56"/>
                    </a:lnTo>
                    <a:lnTo>
                      <a:pt x="680" y="64"/>
                    </a:lnTo>
                    <a:lnTo>
                      <a:pt x="640" y="64"/>
                    </a:lnTo>
                    <a:lnTo>
                      <a:pt x="624" y="72"/>
                    </a:lnTo>
                    <a:lnTo>
                      <a:pt x="616" y="88"/>
                    </a:lnTo>
                    <a:lnTo>
                      <a:pt x="576" y="88"/>
                    </a:lnTo>
                    <a:lnTo>
                      <a:pt x="584" y="96"/>
                    </a:lnTo>
                    <a:lnTo>
                      <a:pt x="536" y="112"/>
                    </a:lnTo>
                    <a:lnTo>
                      <a:pt x="520" y="112"/>
                    </a:lnTo>
                    <a:lnTo>
                      <a:pt x="536" y="88"/>
                    </a:lnTo>
                    <a:lnTo>
                      <a:pt x="536" y="80"/>
                    </a:lnTo>
                    <a:lnTo>
                      <a:pt x="528" y="80"/>
                    </a:lnTo>
                    <a:lnTo>
                      <a:pt x="536" y="72"/>
                    </a:lnTo>
                    <a:lnTo>
                      <a:pt x="536" y="56"/>
                    </a:lnTo>
                    <a:lnTo>
                      <a:pt x="528" y="56"/>
                    </a:lnTo>
                    <a:lnTo>
                      <a:pt x="504" y="64"/>
                    </a:lnTo>
                    <a:lnTo>
                      <a:pt x="496" y="80"/>
                    </a:lnTo>
                    <a:lnTo>
                      <a:pt x="480" y="104"/>
                    </a:lnTo>
                    <a:lnTo>
                      <a:pt x="472" y="112"/>
                    </a:lnTo>
                    <a:lnTo>
                      <a:pt x="464" y="112"/>
                    </a:lnTo>
                    <a:lnTo>
                      <a:pt x="464" y="104"/>
                    </a:lnTo>
                    <a:lnTo>
                      <a:pt x="472" y="88"/>
                    </a:lnTo>
                    <a:lnTo>
                      <a:pt x="496" y="64"/>
                    </a:lnTo>
                    <a:lnTo>
                      <a:pt x="480" y="72"/>
                    </a:lnTo>
                    <a:lnTo>
                      <a:pt x="504" y="48"/>
                    </a:lnTo>
                    <a:lnTo>
                      <a:pt x="536" y="48"/>
                    </a:lnTo>
                    <a:lnTo>
                      <a:pt x="536" y="40"/>
                    </a:lnTo>
                    <a:lnTo>
                      <a:pt x="528" y="40"/>
                    </a:lnTo>
                    <a:lnTo>
                      <a:pt x="536" y="40"/>
                    </a:lnTo>
                    <a:lnTo>
                      <a:pt x="504" y="40"/>
                    </a:lnTo>
                    <a:lnTo>
                      <a:pt x="504" y="32"/>
                    </a:lnTo>
                    <a:lnTo>
                      <a:pt x="488" y="40"/>
                    </a:lnTo>
                    <a:lnTo>
                      <a:pt x="504" y="24"/>
                    </a:lnTo>
                    <a:lnTo>
                      <a:pt x="464" y="40"/>
                    </a:lnTo>
                    <a:lnTo>
                      <a:pt x="464" y="32"/>
                    </a:lnTo>
                    <a:lnTo>
                      <a:pt x="448" y="40"/>
                    </a:lnTo>
                    <a:lnTo>
                      <a:pt x="480" y="16"/>
                    </a:lnTo>
                    <a:lnTo>
                      <a:pt x="488" y="16"/>
                    </a:lnTo>
                    <a:lnTo>
                      <a:pt x="440" y="8"/>
                    </a:lnTo>
                    <a:lnTo>
                      <a:pt x="432" y="0"/>
                    </a:lnTo>
                    <a:lnTo>
                      <a:pt x="424" y="0"/>
                    </a:lnTo>
                    <a:lnTo>
                      <a:pt x="104" y="0"/>
                    </a:lnTo>
                    <a:lnTo>
                      <a:pt x="104" y="8"/>
                    </a:lnTo>
                    <a:lnTo>
                      <a:pt x="96" y="24"/>
                    </a:lnTo>
                    <a:lnTo>
                      <a:pt x="88" y="24"/>
                    </a:lnTo>
                    <a:lnTo>
                      <a:pt x="96" y="16"/>
                    </a:lnTo>
                    <a:lnTo>
                      <a:pt x="80" y="8"/>
                    </a:lnTo>
                    <a:lnTo>
                      <a:pt x="72" y="16"/>
                    </a:lnTo>
                    <a:lnTo>
                      <a:pt x="64" y="48"/>
                    </a:lnTo>
                    <a:lnTo>
                      <a:pt x="24" y="96"/>
                    </a:lnTo>
                    <a:lnTo>
                      <a:pt x="16" y="112"/>
                    </a:lnTo>
                    <a:lnTo>
                      <a:pt x="8" y="136"/>
                    </a:lnTo>
                    <a:lnTo>
                      <a:pt x="8" y="144"/>
                    </a:lnTo>
                    <a:lnTo>
                      <a:pt x="0" y="152"/>
                    </a:lnTo>
                    <a:lnTo>
                      <a:pt x="8" y="160"/>
                    </a:lnTo>
                    <a:lnTo>
                      <a:pt x="0" y="168"/>
                    </a:lnTo>
                    <a:lnTo>
                      <a:pt x="16" y="168"/>
                    </a:lnTo>
                    <a:lnTo>
                      <a:pt x="8" y="176"/>
                    </a:lnTo>
                    <a:lnTo>
                      <a:pt x="8" y="184"/>
                    </a:lnTo>
                    <a:lnTo>
                      <a:pt x="8" y="192"/>
                    </a:lnTo>
                    <a:lnTo>
                      <a:pt x="16" y="208"/>
                    </a:lnTo>
                    <a:lnTo>
                      <a:pt x="8" y="216"/>
                    </a:lnTo>
                    <a:lnTo>
                      <a:pt x="32" y="224"/>
                    </a:lnTo>
                    <a:lnTo>
                      <a:pt x="32" y="232"/>
                    </a:lnTo>
                    <a:lnTo>
                      <a:pt x="40" y="240"/>
                    </a:lnTo>
                    <a:lnTo>
                      <a:pt x="40" y="248"/>
                    </a:lnTo>
                    <a:lnTo>
                      <a:pt x="72" y="248"/>
                    </a:lnTo>
                    <a:lnTo>
                      <a:pt x="112" y="272"/>
                    </a:lnTo>
                    <a:lnTo>
                      <a:pt x="176" y="264"/>
                    </a:lnTo>
                    <a:lnTo>
                      <a:pt x="184" y="280"/>
                    </a:lnTo>
                    <a:lnTo>
                      <a:pt x="184" y="288"/>
                    </a:lnTo>
                    <a:lnTo>
                      <a:pt x="192" y="304"/>
                    </a:lnTo>
                    <a:lnTo>
                      <a:pt x="200" y="304"/>
                    </a:lnTo>
                    <a:lnTo>
                      <a:pt x="208" y="288"/>
                    </a:lnTo>
                    <a:lnTo>
                      <a:pt x="224" y="296"/>
                    </a:lnTo>
                    <a:lnTo>
                      <a:pt x="240" y="344"/>
                    </a:lnTo>
                    <a:lnTo>
                      <a:pt x="264" y="352"/>
                    </a:lnTo>
                    <a:lnTo>
                      <a:pt x="272" y="32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112" name="Freeform 121"/>
              <p:cNvSpPr>
                <a:spLocks/>
              </p:cNvSpPr>
              <p:nvPr/>
            </p:nvSpPr>
            <p:spPr bwMode="auto">
              <a:xfrm>
                <a:off x="5453640" y="4968933"/>
                <a:ext cx="63656" cy="82751"/>
              </a:xfrm>
              <a:custGeom>
                <a:avLst/>
                <a:gdLst>
                  <a:gd name="T0" fmla="*/ 44 w 56"/>
                  <a:gd name="T1" fmla="*/ 67 h 64"/>
                  <a:gd name="T2" fmla="*/ 33 w 56"/>
                  <a:gd name="T3" fmla="*/ 89 h 64"/>
                  <a:gd name="T4" fmla="*/ 0 w 56"/>
                  <a:gd name="T5" fmla="*/ 78 h 64"/>
                  <a:gd name="T6" fmla="*/ 0 w 56"/>
                  <a:gd name="T7" fmla="*/ 67 h 64"/>
                  <a:gd name="T8" fmla="*/ 22 w 56"/>
                  <a:gd name="T9" fmla="*/ 33 h 64"/>
                  <a:gd name="T10" fmla="*/ 33 w 56"/>
                  <a:gd name="T11" fmla="*/ 33 h 64"/>
                  <a:gd name="T12" fmla="*/ 22 w 56"/>
                  <a:gd name="T13" fmla="*/ 11 h 64"/>
                  <a:gd name="T14" fmla="*/ 33 w 56"/>
                  <a:gd name="T15" fmla="*/ 0 h 64"/>
                  <a:gd name="T16" fmla="*/ 66 w 56"/>
                  <a:gd name="T17" fmla="*/ 0 h 64"/>
                  <a:gd name="T18" fmla="*/ 55 w 56"/>
                  <a:gd name="T19" fmla="*/ 33 h 64"/>
                  <a:gd name="T20" fmla="*/ 66 w 56"/>
                  <a:gd name="T21" fmla="*/ 45 h 64"/>
                  <a:gd name="T22" fmla="*/ 77 w 56"/>
                  <a:gd name="T23" fmla="*/ 45 h 64"/>
                  <a:gd name="T24" fmla="*/ 44 w 56"/>
                  <a:gd name="T25" fmla="*/ 6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64"/>
                  <a:gd name="T41" fmla="*/ 56 w 56"/>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64">
                    <a:moveTo>
                      <a:pt x="32" y="48"/>
                    </a:moveTo>
                    <a:lnTo>
                      <a:pt x="24" y="64"/>
                    </a:lnTo>
                    <a:lnTo>
                      <a:pt x="0" y="56"/>
                    </a:lnTo>
                    <a:lnTo>
                      <a:pt x="0" y="48"/>
                    </a:lnTo>
                    <a:lnTo>
                      <a:pt x="16" y="24"/>
                    </a:lnTo>
                    <a:lnTo>
                      <a:pt x="24" y="24"/>
                    </a:lnTo>
                    <a:lnTo>
                      <a:pt x="16" y="8"/>
                    </a:lnTo>
                    <a:lnTo>
                      <a:pt x="24" y="0"/>
                    </a:lnTo>
                    <a:lnTo>
                      <a:pt x="48" y="0"/>
                    </a:lnTo>
                    <a:lnTo>
                      <a:pt x="40" y="24"/>
                    </a:lnTo>
                    <a:lnTo>
                      <a:pt x="48" y="32"/>
                    </a:lnTo>
                    <a:lnTo>
                      <a:pt x="56" y="32"/>
                    </a:lnTo>
                    <a:lnTo>
                      <a:pt x="32" y="48"/>
                    </a:lnTo>
                    <a:close/>
                  </a:path>
                </a:pathLst>
              </a:custGeom>
              <a:noFill/>
              <a:ln w="1270">
                <a:solidFill>
                  <a:schemeClr val="accent4"/>
                </a:solidFill>
                <a:round/>
                <a:headEnd/>
                <a:tailEnd/>
              </a:ln>
            </p:spPr>
            <p:txBody>
              <a:bodyPr/>
              <a:lstStyle/>
              <a:p>
                <a:endParaRPr lang="en-US" sz="1682"/>
              </a:p>
            </p:txBody>
          </p:sp>
          <p:sp>
            <p:nvSpPr>
              <p:cNvPr id="113" name="Freeform 122"/>
              <p:cNvSpPr>
                <a:spLocks/>
              </p:cNvSpPr>
              <p:nvPr/>
            </p:nvSpPr>
            <p:spPr bwMode="auto">
              <a:xfrm>
                <a:off x="5480921" y="5031229"/>
                <a:ext cx="36375" cy="31613"/>
              </a:xfrm>
              <a:custGeom>
                <a:avLst/>
                <a:gdLst>
                  <a:gd name="T0" fmla="*/ 44 w 32"/>
                  <a:gd name="T1" fmla="*/ 23 h 24"/>
                  <a:gd name="T2" fmla="*/ 11 w 32"/>
                  <a:gd name="T3" fmla="*/ 0 h 24"/>
                  <a:gd name="T4" fmla="*/ 0 w 32"/>
                  <a:gd name="T5" fmla="*/ 23 h 24"/>
                  <a:gd name="T6" fmla="*/ 11 w 32"/>
                  <a:gd name="T7" fmla="*/ 23 h 24"/>
                  <a:gd name="T8" fmla="*/ 44 w 32"/>
                  <a:gd name="T9" fmla="*/ 34 h 24"/>
                  <a:gd name="T10" fmla="*/ 44 w 32"/>
                  <a:gd name="T11" fmla="*/ 23 h 24"/>
                  <a:gd name="T12" fmla="*/ 0 60000 65536"/>
                  <a:gd name="T13" fmla="*/ 0 60000 65536"/>
                  <a:gd name="T14" fmla="*/ 0 60000 65536"/>
                  <a:gd name="T15" fmla="*/ 0 60000 65536"/>
                  <a:gd name="T16" fmla="*/ 0 60000 65536"/>
                  <a:gd name="T17" fmla="*/ 0 60000 65536"/>
                  <a:gd name="T18" fmla="*/ 0 w 32"/>
                  <a:gd name="T19" fmla="*/ 0 h 24"/>
                  <a:gd name="T20" fmla="*/ 32 w 3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2" h="24">
                    <a:moveTo>
                      <a:pt x="32" y="16"/>
                    </a:moveTo>
                    <a:lnTo>
                      <a:pt x="8" y="0"/>
                    </a:lnTo>
                    <a:lnTo>
                      <a:pt x="0" y="16"/>
                    </a:lnTo>
                    <a:lnTo>
                      <a:pt x="8" y="16"/>
                    </a:lnTo>
                    <a:lnTo>
                      <a:pt x="32" y="24"/>
                    </a:lnTo>
                    <a:lnTo>
                      <a:pt x="32" y="16"/>
                    </a:lnTo>
                    <a:close/>
                  </a:path>
                </a:pathLst>
              </a:custGeom>
              <a:noFill/>
              <a:ln w="1270">
                <a:solidFill>
                  <a:schemeClr val="accent4"/>
                </a:solidFill>
                <a:round/>
                <a:headEnd/>
                <a:tailEnd/>
              </a:ln>
            </p:spPr>
            <p:txBody>
              <a:bodyPr/>
              <a:lstStyle/>
              <a:p>
                <a:endParaRPr lang="en-US" sz="1682"/>
              </a:p>
            </p:txBody>
          </p:sp>
          <p:sp>
            <p:nvSpPr>
              <p:cNvPr id="114" name="Freeform 123"/>
              <p:cNvSpPr>
                <a:spLocks/>
              </p:cNvSpPr>
              <p:nvPr/>
            </p:nvSpPr>
            <p:spPr bwMode="auto">
              <a:xfrm>
                <a:off x="5628075" y="5135364"/>
                <a:ext cx="9094" cy="10228"/>
              </a:xfrm>
              <a:custGeom>
                <a:avLst/>
                <a:gdLst>
                  <a:gd name="T0" fmla="*/ 0 w 8"/>
                  <a:gd name="T1" fmla="*/ 0 h 8"/>
                  <a:gd name="T2" fmla="*/ 11 w 8"/>
                  <a:gd name="T3" fmla="*/ 0 h 8"/>
                  <a:gd name="T4" fmla="*/ 11 w 8"/>
                  <a:gd name="T5" fmla="*/ 1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0"/>
                    </a:lnTo>
                    <a:lnTo>
                      <a:pt x="8" y="8"/>
                    </a:lnTo>
                    <a:lnTo>
                      <a:pt x="0" y="0"/>
                    </a:lnTo>
                    <a:close/>
                  </a:path>
                </a:pathLst>
              </a:custGeom>
              <a:noFill/>
              <a:ln w="1270">
                <a:solidFill>
                  <a:schemeClr val="accent4"/>
                </a:solidFill>
                <a:round/>
                <a:headEnd/>
                <a:tailEnd/>
              </a:ln>
            </p:spPr>
            <p:txBody>
              <a:bodyPr/>
              <a:lstStyle/>
              <a:p>
                <a:endParaRPr lang="en-US" sz="1682"/>
              </a:p>
            </p:txBody>
          </p:sp>
          <p:sp>
            <p:nvSpPr>
              <p:cNvPr id="115" name="Freeform 124"/>
              <p:cNvSpPr>
                <a:spLocks/>
              </p:cNvSpPr>
              <p:nvPr/>
            </p:nvSpPr>
            <p:spPr bwMode="auto">
              <a:xfrm>
                <a:off x="5628075" y="5135364"/>
                <a:ext cx="9094" cy="10228"/>
              </a:xfrm>
              <a:custGeom>
                <a:avLst/>
                <a:gdLst>
                  <a:gd name="T0" fmla="*/ 0 w 8"/>
                  <a:gd name="T1" fmla="*/ 0 h 8"/>
                  <a:gd name="T2" fmla="*/ 11 w 8"/>
                  <a:gd name="T3" fmla="*/ 0 h 8"/>
                  <a:gd name="T4" fmla="*/ 11 w 8"/>
                  <a:gd name="T5" fmla="*/ 1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0"/>
                    </a:lnTo>
                    <a:lnTo>
                      <a:pt x="8" y="8"/>
                    </a:lnTo>
                    <a:lnTo>
                      <a:pt x="0" y="0"/>
                    </a:lnTo>
                    <a:close/>
                  </a:path>
                </a:pathLst>
              </a:custGeom>
              <a:noFill/>
              <a:ln w="1270">
                <a:solidFill>
                  <a:schemeClr val="accent4"/>
                </a:solidFill>
                <a:round/>
                <a:headEnd/>
                <a:tailEnd/>
              </a:ln>
            </p:spPr>
            <p:txBody>
              <a:bodyPr/>
              <a:lstStyle/>
              <a:p>
                <a:endParaRPr lang="en-US" sz="1682"/>
              </a:p>
            </p:txBody>
          </p:sp>
          <p:sp>
            <p:nvSpPr>
              <p:cNvPr id="116" name="Freeform 125"/>
              <p:cNvSpPr>
                <a:spLocks/>
              </p:cNvSpPr>
              <p:nvPr/>
            </p:nvSpPr>
            <p:spPr bwMode="auto">
              <a:xfrm>
                <a:off x="5637169" y="5135364"/>
                <a:ext cx="37202" cy="40910"/>
              </a:xfrm>
              <a:custGeom>
                <a:avLst/>
                <a:gdLst>
                  <a:gd name="T0" fmla="*/ 45 w 32"/>
                  <a:gd name="T1" fmla="*/ 22 h 32"/>
                  <a:gd name="T2" fmla="*/ 23 w 32"/>
                  <a:gd name="T3" fmla="*/ 0 h 32"/>
                  <a:gd name="T4" fmla="*/ 11 w 32"/>
                  <a:gd name="T5" fmla="*/ 0 h 32"/>
                  <a:gd name="T6" fmla="*/ 0 w 32"/>
                  <a:gd name="T7" fmla="*/ 0 h 32"/>
                  <a:gd name="T8" fmla="*/ 0 w 32"/>
                  <a:gd name="T9" fmla="*/ 11 h 32"/>
                  <a:gd name="T10" fmla="*/ 23 w 32"/>
                  <a:gd name="T11" fmla="*/ 22 h 32"/>
                  <a:gd name="T12" fmla="*/ 23 w 32"/>
                  <a:gd name="T13" fmla="*/ 33 h 32"/>
                  <a:gd name="T14" fmla="*/ 34 w 32"/>
                  <a:gd name="T15" fmla="*/ 44 h 32"/>
                  <a:gd name="T16" fmla="*/ 45 w 32"/>
                  <a:gd name="T17" fmla="*/ 33 h 32"/>
                  <a:gd name="T18" fmla="*/ 45 w 32"/>
                  <a:gd name="T19" fmla="*/ 2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32" y="16"/>
                    </a:moveTo>
                    <a:lnTo>
                      <a:pt x="16" y="0"/>
                    </a:lnTo>
                    <a:lnTo>
                      <a:pt x="8" y="0"/>
                    </a:lnTo>
                    <a:lnTo>
                      <a:pt x="0" y="0"/>
                    </a:lnTo>
                    <a:lnTo>
                      <a:pt x="0" y="8"/>
                    </a:lnTo>
                    <a:lnTo>
                      <a:pt x="16" y="16"/>
                    </a:lnTo>
                    <a:lnTo>
                      <a:pt x="16" y="24"/>
                    </a:lnTo>
                    <a:lnTo>
                      <a:pt x="24" y="32"/>
                    </a:lnTo>
                    <a:lnTo>
                      <a:pt x="32" y="24"/>
                    </a:lnTo>
                    <a:lnTo>
                      <a:pt x="32" y="16"/>
                    </a:lnTo>
                    <a:close/>
                  </a:path>
                </a:pathLst>
              </a:custGeom>
              <a:noFill/>
              <a:ln w="1270">
                <a:solidFill>
                  <a:schemeClr val="accent4"/>
                </a:solidFill>
                <a:round/>
                <a:headEnd/>
                <a:tailEnd/>
              </a:ln>
            </p:spPr>
            <p:txBody>
              <a:bodyPr/>
              <a:lstStyle/>
              <a:p>
                <a:endParaRPr lang="en-US" sz="1682"/>
              </a:p>
            </p:txBody>
          </p:sp>
          <p:sp>
            <p:nvSpPr>
              <p:cNvPr id="117" name="Freeform 126"/>
              <p:cNvSpPr>
                <a:spLocks/>
              </p:cNvSpPr>
              <p:nvPr/>
            </p:nvSpPr>
            <p:spPr bwMode="auto">
              <a:xfrm>
                <a:off x="5581779" y="5135364"/>
                <a:ext cx="55389" cy="40910"/>
              </a:xfrm>
              <a:custGeom>
                <a:avLst/>
                <a:gdLst>
                  <a:gd name="T0" fmla="*/ 11 w 48"/>
                  <a:gd name="T1" fmla="*/ 0 h 32"/>
                  <a:gd name="T2" fmla="*/ 22 w 48"/>
                  <a:gd name="T3" fmla="*/ 11 h 32"/>
                  <a:gd name="T4" fmla="*/ 34 w 48"/>
                  <a:gd name="T5" fmla="*/ 11 h 32"/>
                  <a:gd name="T6" fmla="*/ 56 w 48"/>
                  <a:gd name="T7" fmla="*/ 0 h 32"/>
                  <a:gd name="T8" fmla="*/ 67 w 48"/>
                  <a:gd name="T9" fmla="*/ 11 h 32"/>
                  <a:gd name="T10" fmla="*/ 45 w 48"/>
                  <a:gd name="T11" fmla="*/ 22 h 32"/>
                  <a:gd name="T12" fmla="*/ 56 w 48"/>
                  <a:gd name="T13" fmla="*/ 44 h 32"/>
                  <a:gd name="T14" fmla="*/ 45 w 48"/>
                  <a:gd name="T15" fmla="*/ 44 h 32"/>
                  <a:gd name="T16" fmla="*/ 34 w 48"/>
                  <a:gd name="T17" fmla="*/ 33 h 32"/>
                  <a:gd name="T18" fmla="*/ 0 w 48"/>
                  <a:gd name="T19" fmla="*/ 22 h 32"/>
                  <a:gd name="T20" fmla="*/ 11 w 48"/>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2"/>
                  <a:gd name="T35" fmla="*/ 48 w 4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2">
                    <a:moveTo>
                      <a:pt x="8" y="0"/>
                    </a:moveTo>
                    <a:lnTo>
                      <a:pt x="16" y="8"/>
                    </a:lnTo>
                    <a:lnTo>
                      <a:pt x="24" y="8"/>
                    </a:lnTo>
                    <a:lnTo>
                      <a:pt x="40" y="0"/>
                    </a:lnTo>
                    <a:lnTo>
                      <a:pt x="48" y="8"/>
                    </a:lnTo>
                    <a:lnTo>
                      <a:pt x="32" y="16"/>
                    </a:lnTo>
                    <a:lnTo>
                      <a:pt x="40" y="32"/>
                    </a:lnTo>
                    <a:lnTo>
                      <a:pt x="32" y="32"/>
                    </a:lnTo>
                    <a:lnTo>
                      <a:pt x="24" y="24"/>
                    </a:lnTo>
                    <a:lnTo>
                      <a:pt x="0" y="16"/>
                    </a:lnTo>
                    <a:lnTo>
                      <a:pt x="8" y="0"/>
                    </a:lnTo>
                    <a:close/>
                  </a:path>
                </a:pathLst>
              </a:custGeom>
              <a:noFill/>
              <a:ln w="1270">
                <a:solidFill>
                  <a:schemeClr val="accent4"/>
                </a:solidFill>
                <a:round/>
                <a:headEnd/>
                <a:tailEnd/>
              </a:ln>
            </p:spPr>
            <p:txBody>
              <a:bodyPr/>
              <a:lstStyle/>
              <a:p>
                <a:endParaRPr lang="en-US" sz="1682"/>
              </a:p>
            </p:txBody>
          </p:sp>
          <p:sp>
            <p:nvSpPr>
              <p:cNvPr id="118" name="Freeform 127"/>
              <p:cNvSpPr>
                <a:spLocks/>
              </p:cNvSpPr>
              <p:nvPr/>
            </p:nvSpPr>
            <p:spPr bwMode="auto">
              <a:xfrm>
                <a:off x="5545404" y="5103752"/>
                <a:ext cx="45469" cy="52068"/>
              </a:xfrm>
              <a:custGeom>
                <a:avLst/>
                <a:gdLst>
                  <a:gd name="T0" fmla="*/ 55 w 40"/>
                  <a:gd name="T1" fmla="*/ 34 h 40"/>
                  <a:gd name="T2" fmla="*/ 44 w 40"/>
                  <a:gd name="T3" fmla="*/ 22 h 40"/>
                  <a:gd name="T4" fmla="*/ 33 w 40"/>
                  <a:gd name="T5" fmla="*/ 0 h 40"/>
                  <a:gd name="T6" fmla="*/ 0 w 40"/>
                  <a:gd name="T7" fmla="*/ 0 h 40"/>
                  <a:gd name="T8" fmla="*/ 0 w 40"/>
                  <a:gd name="T9" fmla="*/ 22 h 40"/>
                  <a:gd name="T10" fmla="*/ 11 w 40"/>
                  <a:gd name="T11" fmla="*/ 34 h 40"/>
                  <a:gd name="T12" fmla="*/ 11 w 40"/>
                  <a:gd name="T13" fmla="*/ 22 h 40"/>
                  <a:gd name="T14" fmla="*/ 33 w 40"/>
                  <a:gd name="T15" fmla="*/ 45 h 40"/>
                  <a:gd name="T16" fmla="*/ 33 w 40"/>
                  <a:gd name="T17" fmla="*/ 56 h 40"/>
                  <a:gd name="T18" fmla="*/ 44 w 40"/>
                  <a:gd name="T19" fmla="*/ 56 h 40"/>
                  <a:gd name="T20" fmla="*/ 55 w 40"/>
                  <a:gd name="T21" fmla="*/ 3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32" y="16"/>
                    </a:lnTo>
                    <a:lnTo>
                      <a:pt x="24" y="0"/>
                    </a:lnTo>
                    <a:lnTo>
                      <a:pt x="0" y="0"/>
                    </a:lnTo>
                    <a:lnTo>
                      <a:pt x="0" y="16"/>
                    </a:lnTo>
                    <a:lnTo>
                      <a:pt x="8" y="24"/>
                    </a:lnTo>
                    <a:lnTo>
                      <a:pt x="8" y="16"/>
                    </a:lnTo>
                    <a:lnTo>
                      <a:pt x="24" y="32"/>
                    </a:lnTo>
                    <a:lnTo>
                      <a:pt x="24" y="40"/>
                    </a:lnTo>
                    <a:lnTo>
                      <a:pt x="32" y="40"/>
                    </a:lnTo>
                    <a:lnTo>
                      <a:pt x="40" y="24"/>
                    </a:lnTo>
                    <a:close/>
                  </a:path>
                </a:pathLst>
              </a:custGeom>
              <a:noFill/>
              <a:ln w="1270">
                <a:solidFill>
                  <a:schemeClr val="accent4"/>
                </a:solidFill>
                <a:round/>
                <a:headEnd/>
                <a:tailEnd/>
              </a:ln>
            </p:spPr>
            <p:txBody>
              <a:bodyPr/>
              <a:lstStyle/>
              <a:p>
                <a:endParaRPr lang="en-US" sz="1682"/>
              </a:p>
            </p:txBody>
          </p:sp>
          <p:sp>
            <p:nvSpPr>
              <p:cNvPr id="119" name="Freeform 128"/>
              <p:cNvSpPr>
                <a:spLocks/>
              </p:cNvSpPr>
              <p:nvPr/>
            </p:nvSpPr>
            <p:spPr bwMode="auto">
              <a:xfrm>
                <a:off x="5527217" y="5021001"/>
                <a:ext cx="63656" cy="82751"/>
              </a:xfrm>
              <a:custGeom>
                <a:avLst/>
                <a:gdLst>
                  <a:gd name="T0" fmla="*/ 55 w 56"/>
                  <a:gd name="T1" fmla="*/ 89 h 64"/>
                  <a:gd name="T2" fmla="*/ 77 w 56"/>
                  <a:gd name="T3" fmla="*/ 22 h 64"/>
                  <a:gd name="T4" fmla="*/ 77 w 56"/>
                  <a:gd name="T5" fmla="*/ 0 h 64"/>
                  <a:gd name="T6" fmla="*/ 44 w 56"/>
                  <a:gd name="T7" fmla="*/ 11 h 64"/>
                  <a:gd name="T8" fmla="*/ 0 w 56"/>
                  <a:gd name="T9" fmla="*/ 45 h 64"/>
                  <a:gd name="T10" fmla="*/ 0 w 56"/>
                  <a:gd name="T11" fmla="*/ 56 h 64"/>
                  <a:gd name="T12" fmla="*/ 22 w 56"/>
                  <a:gd name="T13" fmla="*/ 89 h 64"/>
                  <a:gd name="T14" fmla="*/ 55 w 56"/>
                  <a:gd name="T15" fmla="*/ 89 h 6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4"/>
                  <a:gd name="T26" fmla="*/ 56 w 5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4">
                    <a:moveTo>
                      <a:pt x="40" y="64"/>
                    </a:moveTo>
                    <a:lnTo>
                      <a:pt x="56" y="16"/>
                    </a:lnTo>
                    <a:lnTo>
                      <a:pt x="56" y="0"/>
                    </a:lnTo>
                    <a:lnTo>
                      <a:pt x="32" y="8"/>
                    </a:lnTo>
                    <a:lnTo>
                      <a:pt x="0" y="32"/>
                    </a:lnTo>
                    <a:lnTo>
                      <a:pt x="0" y="40"/>
                    </a:lnTo>
                    <a:lnTo>
                      <a:pt x="16" y="64"/>
                    </a:lnTo>
                    <a:lnTo>
                      <a:pt x="40" y="64"/>
                    </a:lnTo>
                    <a:close/>
                  </a:path>
                </a:pathLst>
              </a:custGeom>
              <a:noFill/>
              <a:ln w="1270">
                <a:solidFill>
                  <a:schemeClr val="accent4"/>
                </a:solidFill>
                <a:round/>
                <a:headEnd/>
                <a:tailEnd/>
              </a:ln>
            </p:spPr>
            <p:txBody>
              <a:bodyPr/>
              <a:lstStyle/>
              <a:p>
                <a:endParaRPr lang="en-US" sz="1682"/>
              </a:p>
            </p:txBody>
          </p:sp>
          <p:sp>
            <p:nvSpPr>
              <p:cNvPr id="120" name="Freeform 129"/>
              <p:cNvSpPr>
                <a:spLocks/>
              </p:cNvSpPr>
              <p:nvPr/>
            </p:nvSpPr>
            <p:spPr bwMode="auto">
              <a:xfrm>
                <a:off x="5490015" y="5010773"/>
                <a:ext cx="100858" cy="52068"/>
              </a:xfrm>
              <a:custGeom>
                <a:avLst/>
                <a:gdLst>
                  <a:gd name="T0" fmla="*/ 33 w 88"/>
                  <a:gd name="T1" fmla="*/ 0 h 40"/>
                  <a:gd name="T2" fmla="*/ 89 w 88"/>
                  <a:gd name="T3" fmla="*/ 0 h 40"/>
                  <a:gd name="T4" fmla="*/ 122 w 88"/>
                  <a:gd name="T5" fmla="*/ 11 h 40"/>
                  <a:gd name="T6" fmla="*/ 89 w 88"/>
                  <a:gd name="T7" fmla="*/ 22 h 40"/>
                  <a:gd name="T8" fmla="*/ 44 w 88"/>
                  <a:gd name="T9" fmla="*/ 56 h 40"/>
                  <a:gd name="T10" fmla="*/ 33 w 88"/>
                  <a:gd name="T11" fmla="*/ 45 h 40"/>
                  <a:gd name="T12" fmla="*/ 0 w 88"/>
                  <a:gd name="T13" fmla="*/ 22 h 40"/>
                  <a:gd name="T14" fmla="*/ 33 w 8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40"/>
                  <a:gd name="T26" fmla="*/ 88 w 8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40">
                    <a:moveTo>
                      <a:pt x="24" y="0"/>
                    </a:moveTo>
                    <a:lnTo>
                      <a:pt x="64" y="0"/>
                    </a:lnTo>
                    <a:lnTo>
                      <a:pt x="88" y="8"/>
                    </a:lnTo>
                    <a:lnTo>
                      <a:pt x="64" y="16"/>
                    </a:lnTo>
                    <a:lnTo>
                      <a:pt x="32" y="40"/>
                    </a:lnTo>
                    <a:lnTo>
                      <a:pt x="24" y="32"/>
                    </a:lnTo>
                    <a:lnTo>
                      <a:pt x="0" y="16"/>
                    </a:lnTo>
                    <a:lnTo>
                      <a:pt x="24" y="0"/>
                    </a:lnTo>
                    <a:close/>
                  </a:path>
                </a:pathLst>
              </a:custGeom>
              <a:noFill/>
              <a:ln w="1270">
                <a:solidFill>
                  <a:schemeClr val="accent4"/>
                </a:solidFill>
                <a:round/>
                <a:headEnd/>
                <a:tailEnd/>
              </a:ln>
            </p:spPr>
            <p:txBody>
              <a:bodyPr/>
              <a:lstStyle/>
              <a:p>
                <a:endParaRPr lang="en-US" sz="1682"/>
              </a:p>
            </p:txBody>
          </p:sp>
          <p:sp>
            <p:nvSpPr>
              <p:cNvPr id="121" name="Freeform 130"/>
              <p:cNvSpPr>
                <a:spLocks/>
              </p:cNvSpPr>
              <p:nvPr/>
            </p:nvSpPr>
            <p:spPr bwMode="auto">
              <a:xfrm>
                <a:off x="5766135" y="4928023"/>
                <a:ext cx="55389" cy="52068"/>
              </a:xfrm>
              <a:custGeom>
                <a:avLst/>
                <a:gdLst>
                  <a:gd name="T0" fmla="*/ 11 w 48"/>
                  <a:gd name="T1" fmla="*/ 0 h 40"/>
                  <a:gd name="T2" fmla="*/ 45 w 48"/>
                  <a:gd name="T3" fmla="*/ 11 h 40"/>
                  <a:gd name="T4" fmla="*/ 56 w 48"/>
                  <a:gd name="T5" fmla="*/ 11 h 40"/>
                  <a:gd name="T6" fmla="*/ 45 w 48"/>
                  <a:gd name="T7" fmla="*/ 22 h 40"/>
                  <a:gd name="T8" fmla="*/ 67 w 48"/>
                  <a:gd name="T9" fmla="*/ 22 h 40"/>
                  <a:gd name="T10" fmla="*/ 67 w 48"/>
                  <a:gd name="T11" fmla="*/ 34 h 40"/>
                  <a:gd name="T12" fmla="*/ 67 w 48"/>
                  <a:gd name="T13" fmla="*/ 45 h 40"/>
                  <a:gd name="T14" fmla="*/ 56 w 48"/>
                  <a:gd name="T15" fmla="*/ 34 h 40"/>
                  <a:gd name="T16" fmla="*/ 22 w 48"/>
                  <a:gd name="T17" fmla="*/ 34 h 40"/>
                  <a:gd name="T18" fmla="*/ 34 w 48"/>
                  <a:gd name="T19" fmla="*/ 34 h 40"/>
                  <a:gd name="T20" fmla="*/ 22 w 48"/>
                  <a:gd name="T21" fmla="*/ 34 h 40"/>
                  <a:gd name="T22" fmla="*/ 11 w 48"/>
                  <a:gd name="T23" fmla="*/ 56 h 40"/>
                  <a:gd name="T24" fmla="*/ 0 w 48"/>
                  <a:gd name="T25" fmla="*/ 45 h 40"/>
                  <a:gd name="T26" fmla="*/ 11 w 48"/>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40"/>
                  <a:gd name="T44" fmla="*/ 48 w 48"/>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40">
                    <a:moveTo>
                      <a:pt x="8" y="0"/>
                    </a:moveTo>
                    <a:lnTo>
                      <a:pt x="32" y="8"/>
                    </a:lnTo>
                    <a:lnTo>
                      <a:pt x="40" y="8"/>
                    </a:lnTo>
                    <a:lnTo>
                      <a:pt x="32" y="16"/>
                    </a:lnTo>
                    <a:lnTo>
                      <a:pt x="48" y="16"/>
                    </a:lnTo>
                    <a:lnTo>
                      <a:pt x="48" y="24"/>
                    </a:lnTo>
                    <a:lnTo>
                      <a:pt x="48" y="32"/>
                    </a:lnTo>
                    <a:lnTo>
                      <a:pt x="40" y="24"/>
                    </a:lnTo>
                    <a:lnTo>
                      <a:pt x="16" y="24"/>
                    </a:lnTo>
                    <a:lnTo>
                      <a:pt x="24" y="24"/>
                    </a:lnTo>
                    <a:lnTo>
                      <a:pt x="16" y="24"/>
                    </a:lnTo>
                    <a:lnTo>
                      <a:pt x="8" y="40"/>
                    </a:lnTo>
                    <a:lnTo>
                      <a:pt x="0" y="32"/>
                    </a:lnTo>
                    <a:lnTo>
                      <a:pt x="8" y="0"/>
                    </a:lnTo>
                    <a:close/>
                  </a:path>
                </a:pathLst>
              </a:custGeom>
              <a:noFill/>
              <a:ln w="1270">
                <a:solidFill>
                  <a:schemeClr val="accent4"/>
                </a:solidFill>
                <a:round/>
                <a:headEnd/>
                <a:tailEnd/>
              </a:ln>
            </p:spPr>
            <p:txBody>
              <a:bodyPr/>
              <a:lstStyle/>
              <a:p>
                <a:endParaRPr lang="en-US" sz="1682"/>
              </a:p>
            </p:txBody>
          </p:sp>
          <p:sp>
            <p:nvSpPr>
              <p:cNvPr id="122" name="Freeform 131"/>
              <p:cNvSpPr>
                <a:spLocks/>
              </p:cNvSpPr>
              <p:nvPr/>
            </p:nvSpPr>
            <p:spPr bwMode="auto">
              <a:xfrm>
                <a:off x="5728933" y="4928023"/>
                <a:ext cx="46295" cy="40910"/>
              </a:xfrm>
              <a:custGeom>
                <a:avLst/>
                <a:gdLst>
                  <a:gd name="T0" fmla="*/ 56 w 40"/>
                  <a:gd name="T1" fmla="*/ 0 h 32"/>
                  <a:gd name="T2" fmla="*/ 34 w 40"/>
                  <a:gd name="T3" fmla="*/ 0 h 32"/>
                  <a:gd name="T4" fmla="*/ 22 w 40"/>
                  <a:gd name="T5" fmla="*/ 11 h 32"/>
                  <a:gd name="T6" fmla="*/ 34 w 40"/>
                  <a:gd name="T7" fmla="*/ 11 h 32"/>
                  <a:gd name="T8" fmla="*/ 45 w 40"/>
                  <a:gd name="T9" fmla="*/ 33 h 32"/>
                  <a:gd name="T10" fmla="*/ 22 w 40"/>
                  <a:gd name="T11" fmla="*/ 33 h 32"/>
                  <a:gd name="T12" fmla="*/ 11 w 40"/>
                  <a:gd name="T13" fmla="*/ 33 h 32"/>
                  <a:gd name="T14" fmla="*/ 0 w 40"/>
                  <a:gd name="T15" fmla="*/ 33 h 32"/>
                  <a:gd name="T16" fmla="*/ 11 w 40"/>
                  <a:gd name="T17" fmla="*/ 44 h 32"/>
                  <a:gd name="T18" fmla="*/ 45 w 40"/>
                  <a:gd name="T19" fmla="*/ 44 h 32"/>
                  <a:gd name="T20" fmla="*/ 56 w 40"/>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2"/>
                  <a:gd name="T35" fmla="*/ 40 w 40"/>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2">
                    <a:moveTo>
                      <a:pt x="40" y="0"/>
                    </a:moveTo>
                    <a:lnTo>
                      <a:pt x="24" y="0"/>
                    </a:lnTo>
                    <a:lnTo>
                      <a:pt x="16" y="8"/>
                    </a:lnTo>
                    <a:lnTo>
                      <a:pt x="24" y="8"/>
                    </a:lnTo>
                    <a:lnTo>
                      <a:pt x="32" y="24"/>
                    </a:lnTo>
                    <a:lnTo>
                      <a:pt x="16" y="24"/>
                    </a:lnTo>
                    <a:lnTo>
                      <a:pt x="8" y="24"/>
                    </a:lnTo>
                    <a:lnTo>
                      <a:pt x="0" y="24"/>
                    </a:lnTo>
                    <a:lnTo>
                      <a:pt x="8" y="32"/>
                    </a:lnTo>
                    <a:lnTo>
                      <a:pt x="32" y="32"/>
                    </a:lnTo>
                    <a:lnTo>
                      <a:pt x="40" y="0"/>
                    </a:lnTo>
                    <a:close/>
                  </a:path>
                </a:pathLst>
              </a:custGeom>
              <a:solidFill>
                <a:schemeClr val="accent4"/>
              </a:solidFill>
              <a:ln w="1270">
                <a:solidFill>
                  <a:schemeClr val="accent4"/>
                </a:solidFill>
                <a:round/>
                <a:headEnd/>
                <a:tailEnd/>
              </a:ln>
            </p:spPr>
            <p:txBody>
              <a:bodyPr/>
              <a:lstStyle/>
              <a:p>
                <a:endParaRPr lang="en-US" sz="1682"/>
              </a:p>
            </p:txBody>
          </p:sp>
          <p:sp>
            <p:nvSpPr>
              <p:cNvPr id="123" name="Freeform 132"/>
              <p:cNvSpPr>
                <a:spLocks/>
              </p:cNvSpPr>
              <p:nvPr/>
            </p:nvSpPr>
            <p:spPr bwMode="auto">
              <a:xfrm>
                <a:off x="6014146" y="5911732"/>
                <a:ext cx="73577" cy="92978"/>
              </a:xfrm>
              <a:custGeom>
                <a:avLst/>
                <a:gdLst>
                  <a:gd name="T0" fmla="*/ 0 w 64"/>
                  <a:gd name="T1" fmla="*/ 78 h 72"/>
                  <a:gd name="T2" fmla="*/ 0 w 64"/>
                  <a:gd name="T3" fmla="*/ 0 h 72"/>
                  <a:gd name="T4" fmla="*/ 11 w 64"/>
                  <a:gd name="T5" fmla="*/ 0 h 72"/>
                  <a:gd name="T6" fmla="*/ 33 w 64"/>
                  <a:gd name="T7" fmla="*/ 22 h 72"/>
                  <a:gd name="T8" fmla="*/ 33 w 64"/>
                  <a:gd name="T9" fmla="*/ 11 h 72"/>
                  <a:gd name="T10" fmla="*/ 78 w 64"/>
                  <a:gd name="T11" fmla="*/ 33 h 72"/>
                  <a:gd name="T12" fmla="*/ 89 w 64"/>
                  <a:gd name="T13" fmla="*/ 56 h 72"/>
                  <a:gd name="T14" fmla="*/ 89 w 64"/>
                  <a:gd name="T15" fmla="*/ 78 h 72"/>
                  <a:gd name="T16" fmla="*/ 78 w 64"/>
                  <a:gd name="T17" fmla="*/ 89 h 72"/>
                  <a:gd name="T18" fmla="*/ 45 w 64"/>
                  <a:gd name="T19" fmla="*/ 100 h 72"/>
                  <a:gd name="T20" fmla="*/ 0 w 64"/>
                  <a:gd name="T21" fmla="*/ 78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72"/>
                  <a:gd name="T35" fmla="*/ 64 w 64"/>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72">
                    <a:moveTo>
                      <a:pt x="0" y="56"/>
                    </a:moveTo>
                    <a:lnTo>
                      <a:pt x="0" y="0"/>
                    </a:lnTo>
                    <a:lnTo>
                      <a:pt x="8" y="0"/>
                    </a:lnTo>
                    <a:lnTo>
                      <a:pt x="24" y="16"/>
                    </a:lnTo>
                    <a:lnTo>
                      <a:pt x="24" y="8"/>
                    </a:lnTo>
                    <a:lnTo>
                      <a:pt x="56" y="24"/>
                    </a:lnTo>
                    <a:lnTo>
                      <a:pt x="64" y="40"/>
                    </a:lnTo>
                    <a:lnTo>
                      <a:pt x="64" y="56"/>
                    </a:lnTo>
                    <a:lnTo>
                      <a:pt x="56" y="64"/>
                    </a:lnTo>
                    <a:lnTo>
                      <a:pt x="32" y="72"/>
                    </a:lnTo>
                    <a:lnTo>
                      <a:pt x="0" y="56"/>
                    </a:lnTo>
                    <a:close/>
                  </a:path>
                </a:pathLst>
              </a:custGeom>
              <a:noFill/>
              <a:ln w="1270">
                <a:solidFill>
                  <a:schemeClr val="accent4"/>
                </a:solidFill>
                <a:round/>
                <a:headEnd/>
                <a:tailEnd/>
              </a:ln>
            </p:spPr>
            <p:txBody>
              <a:bodyPr/>
              <a:lstStyle/>
              <a:p>
                <a:endParaRPr lang="en-US" sz="1682"/>
              </a:p>
            </p:txBody>
          </p:sp>
          <p:sp>
            <p:nvSpPr>
              <p:cNvPr id="124" name="Freeform 133"/>
              <p:cNvSpPr>
                <a:spLocks/>
              </p:cNvSpPr>
              <p:nvPr/>
            </p:nvSpPr>
            <p:spPr bwMode="auto">
              <a:xfrm>
                <a:off x="5728933" y="5218115"/>
                <a:ext cx="588614" cy="766140"/>
              </a:xfrm>
              <a:custGeom>
                <a:avLst/>
                <a:gdLst>
                  <a:gd name="T0" fmla="*/ 378 w 512"/>
                  <a:gd name="T1" fmla="*/ 67 h 592"/>
                  <a:gd name="T2" fmla="*/ 323 w 512"/>
                  <a:gd name="T3" fmla="*/ 56 h 592"/>
                  <a:gd name="T4" fmla="*/ 311 w 512"/>
                  <a:gd name="T5" fmla="*/ 67 h 592"/>
                  <a:gd name="T6" fmla="*/ 267 w 512"/>
                  <a:gd name="T7" fmla="*/ 78 h 592"/>
                  <a:gd name="T8" fmla="*/ 245 w 512"/>
                  <a:gd name="T9" fmla="*/ 56 h 592"/>
                  <a:gd name="T10" fmla="*/ 245 w 512"/>
                  <a:gd name="T11" fmla="*/ 0 h 592"/>
                  <a:gd name="T12" fmla="*/ 234 w 512"/>
                  <a:gd name="T13" fmla="*/ 11 h 592"/>
                  <a:gd name="T14" fmla="*/ 156 w 512"/>
                  <a:gd name="T15" fmla="*/ 22 h 592"/>
                  <a:gd name="T16" fmla="*/ 167 w 512"/>
                  <a:gd name="T17" fmla="*/ 56 h 592"/>
                  <a:gd name="T18" fmla="*/ 145 w 512"/>
                  <a:gd name="T19" fmla="*/ 89 h 592"/>
                  <a:gd name="T20" fmla="*/ 122 w 512"/>
                  <a:gd name="T21" fmla="*/ 78 h 592"/>
                  <a:gd name="T22" fmla="*/ 67 w 512"/>
                  <a:gd name="T23" fmla="*/ 78 h 592"/>
                  <a:gd name="T24" fmla="*/ 78 w 512"/>
                  <a:gd name="T25" fmla="*/ 100 h 592"/>
                  <a:gd name="T26" fmla="*/ 67 w 512"/>
                  <a:gd name="T27" fmla="*/ 134 h 592"/>
                  <a:gd name="T28" fmla="*/ 22 w 512"/>
                  <a:gd name="T29" fmla="*/ 212 h 592"/>
                  <a:gd name="T30" fmla="*/ 0 w 512"/>
                  <a:gd name="T31" fmla="*/ 267 h 592"/>
                  <a:gd name="T32" fmla="*/ 33 w 512"/>
                  <a:gd name="T33" fmla="*/ 323 h 592"/>
                  <a:gd name="T34" fmla="*/ 56 w 512"/>
                  <a:gd name="T35" fmla="*/ 334 h 592"/>
                  <a:gd name="T36" fmla="*/ 100 w 512"/>
                  <a:gd name="T37" fmla="*/ 345 h 592"/>
                  <a:gd name="T38" fmla="*/ 156 w 512"/>
                  <a:gd name="T39" fmla="*/ 312 h 592"/>
                  <a:gd name="T40" fmla="*/ 167 w 512"/>
                  <a:gd name="T41" fmla="*/ 367 h 592"/>
                  <a:gd name="T42" fmla="*/ 256 w 512"/>
                  <a:gd name="T43" fmla="*/ 423 h 592"/>
                  <a:gd name="T44" fmla="*/ 256 w 512"/>
                  <a:gd name="T45" fmla="*/ 445 h 592"/>
                  <a:gd name="T46" fmla="*/ 289 w 512"/>
                  <a:gd name="T47" fmla="*/ 468 h 592"/>
                  <a:gd name="T48" fmla="*/ 300 w 512"/>
                  <a:gd name="T49" fmla="*/ 534 h 592"/>
                  <a:gd name="T50" fmla="*/ 345 w 512"/>
                  <a:gd name="T51" fmla="*/ 579 h 592"/>
                  <a:gd name="T52" fmla="*/ 356 w 512"/>
                  <a:gd name="T53" fmla="*/ 612 h 592"/>
                  <a:gd name="T54" fmla="*/ 378 w 512"/>
                  <a:gd name="T55" fmla="*/ 646 h 592"/>
                  <a:gd name="T56" fmla="*/ 400 w 512"/>
                  <a:gd name="T57" fmla="*/ 679 h 592"/>
                  <a:gd name="T58" fmla="*/ 345 w 512"/>
                  <a:gd name="T59" fmla="*/ 746 h 592"/>
                  <a:gd name="T60" fmla="*/ 378 w 512"/>
                  <a:gd name="T61" fmla="*/ 768 h 592"/>
                  <a:gd name="T62" fmla="*/ 423 w 512"/>
                  <a:gd name="T63" fmla="*/ 779 h 592"/>
                  <a:gd name="T64" fmla="*/ 434 w 512"/>
                  <a:gd name="T65" fmla="*/ 824 h 592"/>
                  <a:gd name="T66" fmla="*/ 467 w 512"/>
                  <a:gd name="T67" fmla="*/ 768 h 592"/>
                  <a:gd name="T68" fmla="*/ 501 w 512"/>
                  <a:gd name="T69" fmla="*/ 713 h 592"/>
                  <a:gd name="T70" fmla="*/ 523 w 512"/>
                  <a:gd name="T71" fmla="*/ 624 h 592"/>
                  <a:gd name="T72" fmla="*/ 545 w 512"/>
                  <a:gd name="T73" fmla="*/ 612 h 592"/>
                  <a:gd name="T74" fmla="*/ 556 w 512"/>
                  <a:gd name="T75" fmla="*/ 601 h 592"/>
                  <a:gd name="T76" fmla="*/ 601 w 512"/>
                  <a:gd name="T77" fmla="*/ 590 h 592"/>
                  <a:gd name="T78" fmla="*/ 623 w 512"/>
                  <a:gd name="T79" fmla="*/ 568 h 592"/>
                  <a:gd name="T80" fmla="*/ 645 w 512"/>
                  <a:gd name="T81" fmla="*/ 523 h 592"/>
                  <a:gd name="T82" fmla="*/ 645 w 512"/>
                  <a:gd name="T83" fmla="*/ 479 h 592"/>
                  <a:gd name="T84" fmla="*/ 701 w 512"/>
                  <a:gd name="T85" fmla="*/ 312 h 592"/>
                  <a:gd name="T86" fmla="*/ 712 w 512"/>
                  <a:gd name="T87" fmla="*/ 256 h 592"/>
                  <a:gd name="T88" fmla="*/ 679 w 512"/>
                  <a:gd name="T89" fmla="*/ 212 h 592"/>
                  <a:gd name="T90" fmla="*/ 590 w 512"/>
                  <a:gd name="T91" fmla="*/ 178 h 592"/>
                  <a:gd name="T92" fmla="*/ 534 w 512"/>
                  <a:gd name="T93" fmla="*/ 167 h 592"/>
                  <a:gd name="T94" fmla="*/ 534 w 512"/>
                  <a:gd name="T95" fmla="*/ 145 h 592"/>
                  <a:gd name="T96" fmla="*/ 512 w 512"/>
                  <a:gd name="T97" fmla="*/ 134 h 592"/>
                  <a:gd name="T98" fmla="*/ 467 w 512"/>
                  <a:gd name="T99" fmla="*/ 122 h 592"/>
                  <a:gd name="T100" fmla="*/ 467 w 512"/>
                  <a:gd name="T101" fmla="*/ 111 h 592"/>
                  <a:gd name="T102" fmla="*/ 423 w 512"/>
                  <a:gd name="T103" fmla="*/ 122 h 592"/>
                  <a:gd name="T104" fmla="*/ 412 w 512"/>
                  <a:gd name="T105" fmla="*/ 134 h 592"/>
                  <a:gd name="T106" fmla="*/ 434 w 512"/>
                  <a:gd name="T107" fmla="*/ 89 h 592"/>
                  <a:gd name="T108" fmla="*/ 423 w 512"/>
                  <a:gd name="T109" fmla="*/ 67 h 592"/>
                  <a:gd name="T110" fmla="*/ 400 w 512"/>
                  <a:gd name="T111" fmla="*/ 22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2"/>
                  <a:gd name="T169" fmla="*/ 0 h 592"/>
                  <a:gd name="T170" fmla="*/ 512 w 512"/>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2" h="592">
                    <a:moveTo>
                      <a:pt x="288" y="16"/>
                    </a:moveTo>
                    <a:lnTo>
                      <a:pt x="272" y="48"/>
                    </a:lnTo>
                    <a:lnTo>
                      <a:pt x="256" y="48"/>
                    </a:lnTo>
                    <a:lnTo>
                      <a:pt x="232" y="40"/>
                    </a:lnTo>
                    <a:lnTo>
                      <a:pt x="232" y="48"/>
                    </a:lnTo>
                    <a:lnTo>
                      <a:pt x="224" y="48"/>
                    </a:lnTo>
                    <a:lnTo>
                      <a:pt x="216" y="48"/>
                    </a:lnTo>
                    <a:lnTo>
                      <a:pt x="192" y="56"/>
                    </a:lnTo>
                    <a:lnTo>
                      <a:pt x="184" y="56"/>
                    </a:lnTo>
                    <a:lnTo>
                      <a:pt x="176" y="40"/>
                    </a:lnTo>
                    <a:lnTo>
                      <a:pt x="184" y="16"/>
                    </a:lnTo>
                    <a:lnTo>
                      <a:pt x="176" y="0"/>
                    </a:lnTo>
                    <a:lnTo>
                      <a:pt x="168" y="0"/>
                    </a:lnTo>
                    <a:lnTo>
                      <a:pt x="168" y="8"/>
                    </a:lnTo>
                    <a:lnTo>
                      <a:pt x="136" y="24"/>
                    </a:lnTo>
                    <a:lnTo>
                      <a:pt x="112" y="16"/>
                    </a:lnTo>
                    <a:lnTo>
                      <a:pt x="120" y="24"/>
                    </a:lnTo>
                    <a:lnTo>
                      <a:pt x="120" y="40"/>
                    </a:lnTo>
                    <a:lnTo>
                      <a:pt x="128" y="48"/>
                    </a:lnTo>
                    <a:lnTo>
                      <a:pt x="104" y="64"/>
                    </a:lnTo>
                    <a:lnTo>
                      <a:pt x="88" y="64"/>
                    </a:lnTo>
                    <a:lnTo>
                      <a:pt x="88" y="56"/>
                    </a:lnTo>
                    <a:lnTo>
                      <a:pt x="80" y="48"/>
                    </a:lnTo>
                    <a:lnTo>
                      <a:pt x="48" y="56"/>
                    </a:lnTo>
                    <a:lnTo>
                      <a:pt x="48" y="64"/>
                    </a:lnTo>
                    <a:lnTo>
                      <a:pt x="56" y="72"/>
                    </a:lnTo>
                    <a:lnTo>
                      <a:pt x="40" y="72"/>
                    </a:lnTo>
                    <a:lnTo>
                      <a:pt x="48" y="96"/>
                    </a:lnTo>
                    <a:lnTo>
                      <a:pt x="48" y="144"/>
                    </a:lnTo>
                    <a:lnTo>
                      <a:pt x="16" y="152"/>
                    </a:lnTo>
                    <a:lnTo>
                      <a:pt x="8" y="168"/>
                    </a:lnTo>
                    <a:lnTo>
                      <a:pt x="0" y="192"/>
                    </a:lnTo>
                    <a:lnTo>
                      <a:pt x="8" y="216"/>
                    </a:lnTo>
                    <a:lnTo>
                      <a:pt x="24" y="232"/>
                    </a:lnTo>
                    <a:lnTo>
                      <a:pt x="40" y="224"/>
                    </a:lnTo>
                    <a:lnTo>
                      <a:pt x="40" y="240"/>
                    </a:lnTo>
                    <a:lnTo>
                      <a:pt x="56" y="240"/>
                    </a:lnTo>
                    <a:lnTo>
                      <a:pt x="72" y="248"/>
                    </a:lnTo>
                    <a:lnTo>
                      <a:pt x="88" y="224"/>
                    </a:lnTo>
                    <a:lnTo>
                      <a:pt x="112" y="224"/>
                    </a:lnTo>
                    <a:lnTo>
                      <a:pt x="112" y="248"/>
                    </a:lnTo>
                    <a:lnTo>
                      <a:pt x="120" y="264"/>
                    </a:lnTo>
                    <a:lnTo>
                      <a:pt x="176" y="288"/>
                    </a:lnTo>
                    <a:lnTo>
                      <a:pt x="184" y="304"/>
                    </a:lnTo>
                    <a:lnTo>
                      <a:pt x="184" y="312"/>
                    </a:lnTo>
                    <a:lnTo>
                      <a:pt x="184" y="320"/>
                    </a:lnTo>
                    <a:lnTo>
                      <a:pt x="208" y="328"/>
                    </a:lnTo>
                    <a:lnTo>
                      <a:pt x="208" y="336"/>
                    </a:lnTo>
                    <a:lnTo>
                      <a:pt x="224" y="352"/>
                    </a:lnTo>
                    <a:lnTo>
                      <a:pt x="216" y="384"/>
                    </a:lnTo>
                    <a:lnTo>
                      <a:pt x="224" y="408"/>
                    </a:lnTo>
                    <a:lnTo>
                      <a:pt x="248" y="416"/>
                    </a:lnTo>
                    <a:lnTo>
                      <a:pt x="256" y="416"/>
                    </a:lnTo>
                    <a:lnTo>
                      <a:pt x="256" y="440"/>
                    </a:lnTo>
                    <a:lnTo>
                      <a:pt x="272" y="440"/>
                    </a:lnTo>
                    <a:lnTo>
                      <a:pt x="272" y="464"/>
                    </a:lnTo>
                    <a:lnTo>
                      <a:pt x="280" y="464"/>
                    </a:lnTo>
                    <a:lnTo>
                      <a:pt x="288" y="488"/>
                    </a:lnTo>
                    <a:lnTo>
                      <a:pt x="280" y="496"/>
                    </a:lnTo>
                    <a:lnTo>
                      <a:pt x="248" y="536"/>
                    </a:lnTo>
                    <a:lnTo>
                      <a:pt x="256" y="536"/>
                    </a:lnTo>
                    <a:lnTo>
                      <a:pt x="272" y="552"/>
                    </a:lnTo>
                    <a:lnTo>
                      <a:pt x="272" y="544"/>
                    </a:lnTo>
                    <a:lnTo>
                      <a:pt x="304" y="560"/>
                    </a:lnTo>
                    <a:lnTo>
                      <a:pt x="312" y="576"/>
                    </a:lnTo>
                    <a:lnTo>
                      <a:pt x="312" y="592"/>
                    </a:lnTo>
                    <a:lnTo>
                      <a:pt x="320" y="568"/>
                    </a:lnTo>
                    <a:lnTo>
                      <a:pt x="336" y="552"/>
                    </a:lnTo>
                    <a:lnTo>
                      <a:pt x="344" y="528"/>
                    </a:lnTo>
                    <a:lnTo>
                      <a:pt x="360" y="512"/>
                    </a:lnTo>
                    <a:lnTo>
                      <a:pt x="352" y="472"/>
                    </a:lnTo>
                    <a:lnTo>
                      <a:pt x="376" y="448"/>
                    </a:lnTo>
                    <a:lnTo>
                      <a:pt x="384" y="440"/>
                    </a:lnTo>
                    <a:lnTo>
                      <a:pt x="392" y="440"/>
                    </a:lnTo>
                    <a:lnTo>
                      <a:pt x="392" y="432"/>
                    </a:lnTo>
                    <a:lnTo>
                      <a:pt x="400" y="432"/>
                    </a:lnTo>
                    <a:lnTo>
                      <a:pt x="400" y="424"/>
                    </a:lnTo>
                    <a:lnTo>
                      <a:pt x="432" y="424"/>
                    </a:lnTo>
                    <a:lnTo>
                      <a:pt x="432" y="416"/>
                    </a:lnTo>
                    <a:lnTo>
                      <a:pt x="448" y="408"/>
                    </a:lnTo>
                    <a:lnTo>
                      <a:pt x="448" y="400"/>
                    </a:lnTo>
                    <a:lnTo>
                      <a:pt x="464" y="376"/>
                    </a:lnTo>
                    <a:lnTo>
                      <a:pt x="464" y="352"/>
                    </a:lnTo>
                    <a:lnTo>
                      <a:pt x="464" y="344"/>
                    </a:lnTo>
                    <a:lnTo>
                      <a:pt x="464" y="280"/>
                    </a:lnTo>
                    <a:lnTo>
                      <a:pt x="504" y="224"/>
                    </a:lnTo>
                    <a:lnTo>
                      <a:pt x="512" y="200"/>
                    </a:lnTo>
                    <a:lnTo>
                      <a:pt x="512" y="184"/>
                    </a:lnTo>
                    <a:lnTo>
                      <a:pt x="504" y="160"/>
                    </a:lnTo>
                    <a:lnTo>
                      <a:pt x="488" y="152"/>
                    </a:lnTo>
                    <a:lnTo>
                      <a:pt x="448" y="120"/>
                    </a:lnTo>
                    <a:lnTo>
                      <a:pt x="424" y="128"/>
                    </a:lnTo>
                    <a:lnTo>
                      <a:pt x="400" y="112"/>
                    </a:lnTo>
                    <a:lnTo>
                      <a:pt x="384" y="120"/>
                    </a:lnTo>
                    <a:lnTo>
                      <a:pt x="384" y="112"/>
                    </a:lnTo>
                    <a:lnTo>
                      <a:pt x="384" y="104"/>
                    </a:lnTo>
                    <a:lnTo>
                      <a:pt x="376" y="104"/>
                    </a:lnTo>
                    <a:lnTo>
                      <a:pt x="368" y="96"/>
                    </a:lnTo>
                    <a:lnTo>
                      <a:pt x="344" y="88"/>
                    </a:lnTo>
                    <a:lnTo>
                      <a:pt x="336" y="88"/>
                    </a:lnTo>
                    <a:lnTo>
                      <a:pt x="328" y="104"/>
                    </a:lnTo>
                    <a:lnTo>
                      <a:pt x="336" y="80"/>
                    </a:lnTo>
                    <a:lnTo>
                      <a:pt x="328" y="80"/>
                    </a:lnTo>
                    <a:lnTo>
                      <a:pt x="304" y="88"/>
                    </a:lnTo>
                    <a:lnTo>
                      <a:pt x="304" y="104"/>
                    </a:lnTo>
                    <a:lnTo>
                      <a:pt x="296" y="96"/>
                    </a:lnTo>
                    <a:lnTo>
                      <a:pt x="296" y="80"/>
                    </a:lnTo>
                    <a:lnTo>
                      <a:pt x="312" y="64"/>
                    </a:lnTo>
                    <a:lnTo>
                      <a:pt x="312" y="56"/>
                    </a:lnTo>
                    <a:lnTo>
                      <a:pt x="304" y="48"/>
                    </a:lnTo>
                    <a:lnTo>
                      <a:pt x="296" y="24"/>
                    </a:lnTo>
                    <a:lnTo>
                      <a:pt x="288" y="16"/>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125" name="Freeform 134"/>
              <p:cNvSpPr>
                <a:spLocks/>
              </p:cNvSpPr>
              <p:nvPr/>
            </p:nvSpPr>
            <p:spPr bwMode="auto">
              <a:xfrm>
                <a:off x="5977771" y="6345940"/>
                <a:ext cx="64483" cy="52068"/>
              </a:xfrm>
              <a:custGeom>
                <a:avLst/>
                <a:gdLst>
                  <a:gd name="T0" fmla="*/ 0 w 56"/>
                  <a:gd name="T1" fmla="*/ 0 h 40"/>
                  <a:gd name="T2" fmla="*/ 22 w 56"/>
                  <a:gd name="T3" fmla="*/ 22 h 40"/>
                  <a:gd name="T4" fmla="*/ 78 w 56"/>
                  <a:gd name="T5" fmla="*/ 45 h 40"/>
                  <a:gd name="T6" fmla="*/ 45 w 56"/>
                  <a:gd name="T7" fmla="*/ 56 h 40"/>
                  <a:gd name="T8" fmla="*/ 33 w 56"/>
                  <a:gd name="T9" fmla="*/ 56 h 40"/>
                  <a:gd name="T10" fmla="*/ 0 w 56"/>
                  <a:gd name="T11" fmla="*/ 0 h 40"/>
                  <a:gd name="T12" fmla="*/ 0 60000 65536"/>
                  <a:gd name="T13" fmla="*/ 0 60000 65536"/>
                  <a:gd name="T14" fmla="*/ 0 60000 65536"/>
                  <a:gd name="T15" fmla="*/ 0 60000 65536"/>
                  <a:gd name="T16" fmla="*/ 0 60000 65536"/>
                  <a:gd name="T17" fmla="*/ 0 60000 65536"/>
                  <a:gd name="T18" fmla="*/ 0 w 56"/>
                  <a:gd name="T19" fmla="*/ 0 h 40"/>
                  <a:gd name="T20" fmla="*/ 56 w 56"/>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6" h="40">
                    <a:moveTo>
                      <a:pt x="0" y="0"/>
                    </a:moveTo>
                    <a:lnTo>
                      <a:pt x="16" y="16"/>
                    </a:lnTo>
                    <a:lnTo>
                      <a:pt x="56" y="32"/>
                    </a:lnTo>
                    <a:lnTo>
                      <a:pt x="32" y="40"/>
                    </a:lnTo>
                    <a:lnTo>
                      <a:pt x="24" y="40"/>
                    </a:lnTo>
                    <a:lnTo>
                      <a:pt x="0" y="0"/>
                    </a:lnTo>
                    <a:close/>
                  </a:path>
                </a:pathLst>
              </a:custGeom>
              <a:noFill/>
              <a:ln w="1270">
                <a:solidFill>
                  <a:schemeClr val="accent4"/>
                </a:solidFill>
                <a:round/>
                <a:headEnd/>
                <a:tailEnd/>
              </a:ln>
            </p:spPr>
            <p:txBody>
              <a:bodyPr/>
              <a:lstStyle/>
              <a:p>
                <a:endParaRPr lang="en-US" sz="1682"/>
              </a:p>
            </p:txBody>
          </p:sp>
          <p:sp>
            <p:nvSpPr>
              <p:cNvPr id="126" name="Freeform 135"/>
              <p:cNvSpPr>
                <a:spLocks/>
              </p:cNvSpPr>
              <p:nvPr/>
            </p:nvSpPr>
            <p:spPr bwMode="auto">
              <a:xfrm>
                <a:off x="5922382" y="6345940"/>
                <a:ext cx="82671" cy="52068"/>
              </a:xfrm>
              <a:custGeom>
                <a:avLst/>
                <a:gdLst>
                  <a:gd name="T0" fmla="*/ 67 w 72"/>
                  <a:gd name="T1" fmla="*/ 0 h 40"/>
                  <a:gd name="T2" fmla="*/ 44 w 72"/>
                  <a:gd name="T3" fmla="*/ 0 h 40"/>
                  <a:gd name="T4" fmla="*/ 56 w 72"/>
                  <a:gd name="T5" fmla="*/ 11 h 40"/>
                  <a:gd name="T6" fmla="*/ 67 w 72"/>
                  <a:gd name="T7" fmla="*/ 11 h 40"/>
                  <a:gd name="T8" fmla="*/ 56 w 72"/>
                  <a:gd name="T9" fmla="*/ 22 h 40"/>
                  <a:gd name="T10" fmla="*/ 56 w 72"/>
                  <a:gd name="T11" fmla="*/ 34 h 40"/>
                  <a:gd name="T12" fmla="*/ 0 w 72"/>
                  <a:gd name="T13" fmla="*/ 11 h 40"/>
                  <a:gd name="T14" fmla="*/ 0 w 72"/>
                  <a:gd name="T15" fmla="*/ 22 h 40"/>
                  <a:gd name="T16" fmla="*/ 11 w 72"/>
                  <a:gd name="T17" fmla="*/ 34 h 40"/>
                  <a:gd name="T18" fmla="*/ 22 w 72"/>
                  <a:gd name="T19" fmla="*/ 34 h 40"/>
                  <a:gd name="T20" fmla="*/ 56 w 72"/>
                  <a:gd name="T21" fmla="*/ 45 h 40"/>
                  <a:gd name="T22" fmla="*/ 78 w 72"/>
                  <a:gd name="T23" fmla="*/ 45 h 40"/>
                  <a:gd name="T24" fmla="*/ 78 w 72"/>
                  <a:gd name="T25" fmla="*/ 56 h 40"/>
                  <a:gd name="T26" fmla="*/ 100 w 72"/>
                  <a:gd name="T27" fmla="*/ 56 h 40"/>
                  <a:gd name="T28" fmla="*/ 67 w 7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40"/>
                  <a:gd name="T47" fmla="*/ 72 w 7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40">
                    <a:moveTo>
                      <a:pt x="48" y="0"/>
                    </a:moveTo>
                    <a:lnTo>
                      <a:pt x="32" y="0"/>
                    </a:lnTo>
                    <a:lnTo>
                      <a:pt x="40" y="8"/>
                    </a:lnTo>
                    <a:lnTo>
                      <a:pt x="48" y="8"/>
                    </a:lnTo>
                    <a:lnTo>
                      <a:pt x="40" y="16"/>
                    </a:lnTo>
                    <a:lnTo>
                      <a:pt x="40" y="24"/>
                    </a:lnTo>
                    <a:lnTo>
                      <a:pt x="0" y="8"/>
                    </a:lnTo>
                    <a:lnTo>
                      <a:pt x="0" y="16"/>
                    </a:lnTo>
                    <a:lnTo>
                      <a:pt x="8" y="24"/>
                    </a:lnTo>
                    <a:lnTo>
                      <a:pt x="16" y="24"/>
                    </a:lnTo>
                    <a:lnTo>
                      <a:pt x="40" y="32"/>
                    </a:lnTo>
                    <a:lnTo>
                      <a:pt x="56" y="32"/>
                    </a:lnTo>
                    <a:lnTo>
                      <a:pt x="56" y="40"/>
                    </a:lnTo>
                    <a:lnTo>
                      <a:pt x="72" y="40"/>
                    </a:lnTo>
                    <a:lnTo>
                      <a:pt x="48" y="0"/>
                    </a:lnTo>
                    <a:close/>
                  </a:path>
                </a:pathLst>
              </a:custGeom>
              <a:noFill/>
              <a:ln w="1270">
                <a:solidFill>
                  <a:schemeClr val="accent4"/>
                </a:solidFill>
                <a:round/>
                <a:headEnd/>
                <a:tailEnd/>
              </a:ln>
            </p:spPr>
            <p:txBody>
              <a:bodyPr/>
              <a:lstStyle/>
              <a:p>
                <a:endParaRPr lang="en-US" sz="1682"/>
              </a:p>
            </p:txBody>
          </p:sp>
          <p:sp>
            <p:nvSpPr>
              <p:cNvPr id="127" name="Freeform 136"/>
              <p:cNvSpPr>
                <a:spLocks/>
              </p:cNvSpPr>
              <p:nvPr/>
            </p:nvSpPr>
            <p:spPr bwMode="auto">
              <a:xfrm>
                <a:off x="5609887" y="5321321"/>
                <a:ext cx="201716" cy="352387"/>
              </a:xfrm>
              <a:custGeom>
                <a:avLst/>
                <a:gdLst>
                  <a:gd name="T0" fmla="*/ 11 w 176"/>
                  <a:gd name="T1" fmla="*/ 67 h 272"/>
                  <a:gd name="T2" fmla="*/ 0 w 176"/>
                  <a:gd name="T3" fmla="*/ 89 h 272"/>
                  <a:gd name="T4" fmla="*/ 11 w 176"/>
                  <a:gd name="T5" fmla="*/ 123 h 272"/>
                  <a:gd name="T6" fmla="*/ 0 w 176"/>
                  <a:gd name="T7" fmla="*/ 123 h 272"/>
                  <a:gd name="T8" fmla="*/ 22 w 176"/>
                  <a:gd name="T9" fmla="*/ 145 h 272"/>
                  <a:gd name="T10" fmla="*/ 44 w 176"/>
                  <a:gd name="T11" fmla="*/ 178 h 272"/>
                  <a:gd name="T12" fmla="*/ 111 w 176"/>
                  <a:gd name="T13" fmla="*/ 312 h 272"/>
                  <a:gd name="T14" fmla="*/ 211 w 176"/>
                  <a:gd name="T15" fmla="*/ 379 h 272"/>
                  <a:gd name="T16" fmla="*/ 233 w 176"/>
                  <a:gd name="T17" fmla="*/ 368 h 272"/>
                  <a:gd name="T18" fmla="*/ 244 w 176"/>
                  <a:gd name="T19" fmla="*/ 346 h 272"/>
                  <a:gd name="T20" fmla="*/ 233 w 176"/>
                  <a:gd name="T21" fmla="*/ 334 h 272"/>
                  <a:gd name="T22" fmla="*/ 233 w 176"/>
                  <a:gd name="T23" fmla="*/ 256 h 272"/>
                  <a:gd name="T24" fmla="*/ 222 w 176"/>
                  <a:gd name="T25" fmla="*/ 223 h 272"/>
                  <a:gd name="T26" fmla="*/ 200 w 176"/>
                  <a:gd name="T27" fmla="*/ 223 h 272"/>
                  <a:gd name="T28" fmla="*/ 200 w 176"/>
                  <a:gd name="T29" fmla="*/ 201 h 272"/>
                  <a:gd name="T30" fmla="*/ 177 w 176"/>
                  <a:gd name="T31" fmla="*/ 212 h 272"/>
                  <a:gd name="T32" fmla="*/ 155 w 176"/>
                  <a:gd name="T33" fmla="*/ 190 h 272"/>
                  <a:gd name="T34" fmla="*/ 144 w 176"/>
                  <a:gd name="T35" fmla="*/ 156 h 272"/>
                  <a:gd name="T36" fmla="*/ 155 w 176"/>
                  <a:gd name="T37" fmla="*/ 123 h 272"/>
                  <a:gd name="T38" fmla="*/ 166 w 176"/>
                  <a:gd name="T39" fmla="*/ 100 h 272"/>
                  <a:gd name="T40" fmla="*/ 211 w 176"/>
                  <a:gd name="T41" fmla="*/ 89 h 272"/>
                  <a:gd name="T42" fmla="*/ 200 w 176"/>
                  <a:gd name="T43" fmla="*/ 78 h 272"/>
                  <a:gd name="T44" fmla="*/ 200 w 176"/>
                  <a:gd name="T45" fmla="*/ 56 h 272"/>
                  <a:gd name="T46" fmla="*/ 189 w 176"/>
                  <a:gd name="T47" fmla="*/ 45 h 272"/>
                  <a:gd name="T48" fmla="*/ 144 w 176"/>
                  <a:gd name="T49" fmla="*/ 56 h 272"/>
                  <a:gd name="T50" fmla="*/ 133 w 176"/>
                  <a:gd name="T51" fmla="*/ 22 h 272"/>
                  <a:gd name="T52" fmla="*/ 111 w 176"/>
                  <a:gd name="T53" fmla="*/ 0 h 272"/>
                  <a:gd name="T54" fmla="*/ 100 w 176"/>
                  <a:gd name="T55" fmla="*/ 0 h 272"/>
                  <a:gd name="T56" fmla="*/ 111 w 176"/>
                  <a:gd name="T57" fmla="*/ 22 h 272"/>
                  <a:gd name="T58" fmla="*/ 100 w 176"/>
                  <a:gd name="T59" fmla="*/ 33 h 272"/>
                  <a:gd name="T60" fmla="*/ 89 w 176"/>
                  <a:gd name="T61" fmla="*/ 56 h 272"/>
                  <a:gd name="T62" fmla="*/ 55 w 176"/>
                  <a:gd name="T63" fmla="*/ 67 h 272"/>
                  <a:gd name="T64" fmla="*/ 33 w 176"/>
                  <a:gd name="T65" fmla="*/ 100 h 272"/>
                  <a:gd name="T66" fmla="*/ 11 w 176"/>
                  <a:gd name="T67" fmla="*/ 89 h 272"/>
                  <a:gd name="T68" fmla="*/ 11 w 176"/>
                  <a:gd name="T69" fmla="*/ 67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272"/>
                  <a:gd name="T107" fmla="*/ 176 w 176"/>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272">
                    <a:moveTo>
                      <a:pt x="8" y="48"/>
                    </a:moveTo>
                    <a:lnTo>
                      <a:pt x="0" y="64"/>
                    </a:lnTo>
                    <a:lnTo>
                      <a:pt x="8" y="88"/>
                    </a:lnTo>
                    <a:lnTo>
                      <a:pt x="0" y="88"/>
                    </a:lnTo>
                    <a:lnTo>
                      <a:pt x="16" y="104"/>
                    </a:lnTo>
                    <a:lnTo>
                      <a:pt x="32" y="128"/>
                    </a:lnTo>
                    <a:lnTo>
                      <a:pt x="80" y="224"/>
                    </a:lnTo>
                    <a:lnTo>
                      <a:pt x="152" y="272"/>
                    </a:lnTo>
                    <a:lnTo>
                      <a:pt x="168" y="264"/>
                    </a:lnTo>
                    <a:lnTo>
                      <a:pt x="176" y="248"/>
                    </a:lnTo>
                    <a:lnTo>
                      <a:pt x="168" y="240"/>
                    </a:lnTo>
                    <a:lnTo>
                      <a:pt x="168" y="184"/>
                    </a:lnTo>
                    <a:lnTo>
                      <a:pt x="160" y="160"/>
                    </a:lnTo>
                    <a:lnTo>
                      <a:pt x="144" y="160"/>
                    </a:lnTo>
                    <a:lnTo>
                      <a:pt x="144" y="144"/>
                    </a:lnTo>
                    <a:lnTo>
                      <a:pt x="128" y="152"/>
                    </a:lnTo>
                    <a:lnTo>
                      <a:pt x="112" y="136"/>
                    </a:lnTo>
                    <a:lnTo>
                      <a:pt x="104" y="112"/>
                    </a:lnTo>
                    <a:lnTo>
                      <a:pt x="112" y="88"/>
                    </a:lnTo>
                    <a:lnTo>
                      <a:pt x="120" y="72"/>
                    </a:lnTo>
                    <a:lnTo>
                      <a:pt x="152" y="64"/>
                    </a:lnTo>
                    <a:lnTo>
                      <a:pt x="144" y="56"/>
                    </a:lnTo>
                    <a:lnTo>
                      <a:pt x="144" y="40"/>
                    </a:lnTo>
                    <a:lnTo>
                      <a:pt x="136" y="32"/>
                    </a:lnTo>
                    <a:lnTo>
                      <a:pt x="104" y="40"/>
                    </a:lnTo>
                    <a:lnTo>
                      <a:pt x="96" y="16"/>
                    </a:lnTo>
                    <a:lnTo>
                      <a:pt x="80" y="0"/>
                    </a:lnTo>
                    <a:lnTo>
                      <a:pt x="72" y="0"/>
                    </a:lnTo>
                    <a:lnTo>
                      <a:pt x="80" y="16"/>
                    </a:lnTo>
                    <a:lnTo>
                      <a:pt x="72" y="24"/>
                    </a:lnTo>
                    <a:lnTo>
                      <a:pt x="64" y="40"/>
                    </a:lnTo>
                    <a:lnTo>
                      <a:pt x="40" y="48"/>
                    </a:lnTo>
                    <a:lnTo>
                      <a:pt x="24" y="72"/>
                    </a:lnTo>
                    <a:lnTo>
                      <a:pt x="8" y="64"/>
                    </a:lnTo>
                    <a:lnTo>
                      <a:pt x="8" y="48"/>
                    </a:lnTo>
                    <a:close/>
                  </a:path>
                </a:pathLst>
              </a:custGeom>
              <a:noFill/>
              <a:ln w="1270">
                <a:solidFill>
                  <a:schemeClr val="accent4"/>
                </a:solidFill>
                <a:round/>
                <a:headEnd/>
                <a:tailEnd/>
              </a:ln>
            </p:spPr>
            <p:txBody>
              <a:bodyPr/>
              <a:lstStyle/>
              <a:p>
                <a:endParaRPr lang="en-US" sz="1682"/>
              </a:p>
            </p:txBody>
          </p:sp>
          <p:sp>
            <p:nvSpPr>
              <p:cNvPr id="128" name="Freeform 137"/>
              <p:cNvSpPr>
                <a:spLocks/>
              </p:cNvSpPr>
              <p:nvPr/>
            </p:nvSpPr>
            <p:spPr bwMode="auto">
              <a:xfrm>
                <a:off x="5609887" y="5290638"/>
                <a:ext cx="91764" cy="123661"/>
              </a:xfrm>
              <a:custGeom>
                <a:avLst/>
                <a:gdLst>
                  <a:gd name="T0" fmla="*/ 11 w 80"/>
                  <a:gd name="T1" fmla="*/ 100 h 96"/>
                  <a:gd name="T2" fmla="*/ 11 w 80"/>
                  <a:gd name="T3" fmla="*/ 122 h 96"/>
                  <a:gd name="T4" fmla="*/ 33 w 80"/>
                  <a:gd name="T5" fmla="*/ 133 h 96"/>
                  <a:gd name="T6" fmla="*/ 56 w 80"/>
                  <a:gd name="T7" fmla="*/ 100 h 96"/>
                  <a:gd name="T8" fmla="*/ 89 w 80"/>
                  <a:gd name="T9" fmla="*/ 89 h 96"/>
                  <a:gd name="T10" fmla="*/ 100 w 80"/>
                  <a:gd name="T11" fmla="*/ 67 h 96"/>
                  <a:gd name="T12" fmla="*/ 111 w 80"/>
                  <a:gd name="T13" fmla="*/ 55 h 96"/>
                  <a:gd name="T14" fmla="*/ 100 w 80"/>
                  <a:gd name="T15" fmla="*/ 33 h 96"/>
                  <a:gd name="T16" fmla="*/ 111 w 80"/>
                  <a:gd name="T17" fmla="*/ 33 h 96"/>
                  <a:gd name="T18" fmla="*/ 100 w 80"/>
                  <a:gd name="T19" fmla="*/ 22 h 96"/>
                  <a:gd name="T20" fmla="*/ 67 w 80"/>
                  <a:gd name="T21" fmla="*/ 33 h 96"/>
                  <a:gd name="T22" fmla="*/ 44 w 80"/>
                  <a:gd name="T23" fmla="*/ 0 h 96"/>
                  <a:gd name="T24" fmla="*/ 22 w 80"/>
                  <a:gd name="T25" fmla="*/ 22 h 96"/>
                  <a:gd name="T26" fmla="*/ 22 w 80"/>
                  <a:gd name="T27" fmla="*/ 33 h 96"/>
                  <a:gd name="T28" fmla="*/ 11 w 80"/>
                  <a:gd name="T29" fmla="*/ 33 h 96"/>
                  <a:gd name="T30" fmla="*/ 11 w 80"/>
                  <a:gd name="T31" fmla="*/ 44 h 96"/>
                  <a:gd name="T32" fmla="*/ 0 w 80"/>
                  <a:gd name="T33" fmla="*/ 55 h 96"/>
                  <a:gd name="T34" fmla="*/ 0 w 80"/>
                  <a:gd name="T35" fmla="*/ 78 h 96"/>
                  <a:gd name="T36" fmla="*/ 22 w 80"/>
                  <a:gd name="T37" fmla="*/ 100 h 96"/>
                  <a:gd name="T38" fmla="*/ 22 w 80"/>
                  <a:gd name="T39" fmla="*/ 89 h 96"/>
                  <a:gd name="T40" fmla="*/ 22 w 80"/>
                  <a:gd name="T41" fmla="*/ 100 h 96"/>
                  <a:gd name="T42" fmla="*/ 11 w 80"/>
                  <a:gd name="T43" fmla="*/ 100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96"/>
                  <a:gd name="T68" fmla="*/ 80 w 8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96">
                    <a:moveTo>
                      <a:pt x="8" y="72"/>
                    </a:moveTo>
                    <a:lnTo>
                      <a:pt x="8" y="88"/>
                    </a:lnTo>
                    <a:lnTo>
                      <a:pt x="24" y="96"/>
                    </a:lnTo>
                    <a:lnTo>
                      <a:pt x="40" y="72"/>
                    </a:lnTo>
                    <a:lnTo>
                      <a:pt x="64" y="64"/>
                    </a:lnTo>
                    <a:lnTo>
                      <a:pt x="72" y="48"/>
                    </a:lnTo>
                    <a:lnTo>
                      <a:pt x="80" y="40"/>
                    </a:lnTo>
                    <a:lnTo>
                      <a:pt x="72" y="24"/>
                    </a:lnTo>
                    <a:lnTo>
                      <a:pt x="80" y="24"/>
                    </a:lnTo>
                    <a:lnTo>
                      <a:pt x="72" y="16"/>
                    </a:lnTo>
                    <a:lnTo>
                      <a:pt x="48" y="24"/>
                    </a:lnTo>
                    <a:lnTo>
                      <a:pt x="32" y="0"/>
                    </a:lnTo>
                    <a:lnTo>
                      <a:pt x="16" y="16"/>
                    </a:lnTo>
                    <a:lnTo>
                      <a:pt x="16" y="24"/>
                    </a:lnTo>
                    <a:lnTo>
                      <a:pt x="8" y="24"/>
                    </a:lnTo>
                    <a:lnTo>
                      <a:pt x="8" y="32"/>
                    </a:lnTo>
                    <a:lnTo>
                      <a:pt x="0" y="40"/>
                    </a:lnTo>
                    <a:lnTo>
                      <a:pt x="0" y="56"/>
                    </a:lnTo>
                    <a:lnTo>
                      <a:pt x="16" y="72"/>
                    </a:lnTo>
                    <a:lnTo>
                      <a:pt x="16" y="64"/>
                    </a:lnTo>
                    <a:lnTo>
                      <a:pt x="16" y="72"/>
                    </a:lnTo>
                    <a:lnTo>
                      <a:pt x="8" y="72"/>
                    </a:lnTo>
                    <a:close/>
                  </a:path>
                </a:pathLst>
              </a:custGeom>
              <a:solidFill>
                <a:schemeClr val="bg1"/>
              </a:solidFill>
              <a:ln w="1270">
                <a:solidFill>
                  <a:schemeClr val="accent4"/>
                </a:solidFill>
                <a:round/>
                <a:headEnd/>
                <a:tailEnd/>
              </a:ln>
            </p:spPr>
            <p:txBody>
              <a:bodyPr/>
              <a:lstStyle/>
              <a:p>
                <a:endParaRPr lang="en-US" sz="1682"/>
              </a:p>
            </p:txBody>
          </p:sp>
          <p:sp>
            <p:nvSpPr>
              <p:cNvPr id="129" name="Freeform 138"/>
              <p:cNvSpPr>
                <a:spLocks/>
              </p:cNvSpPr>
              <p:nvPr/>
            </p:nvSpPr>
            <p:spPr bwMode="auto">
              <a:xfrm>
                <a:off x="5637169" y="5073069"/>
                <a:ext cx="193449" cy="331002"/>
              </a:xfrm>
              <a:custGeom>
                <a:avLst/>
                <a:gdLst>
                  <a:gd name="T0" fmla="*/ 11 w 168"/>
                  <a:gd name="T1" fmla="*/ 234 h 256"/>
                  <a:gd name="T2" fmla="*/ 0 w 168"/>
                  <a:gd name="T3" fmla="*/ 234 h 256"/>
                  <a:gd name="T4" fmla="*/ 11 w 168"/>
                  <a:gd name="T5" fmla="*/ 234 h 256"/>
                  <a:gd name="T6" fmla="*/ 22 w 168"/>
                  <a:gd name="T7" fmla="*/ 211 h 256"/>
                  <a:gd name="T8" fmla="*/ 33 w 168"/>
                  <a:gd name="T9" fmla="*/ 211 h 256"/>
                  <a:gd name="T10" fmla="*/ 45 w 168"/>
                  <a:gd name="T11" fmla="*/ 189 h 256"/>
                  <a:gd name="T12" fmla="*/ 33 w 168"/>
                  <a:gd name="T13" fmla="*/ 178 h 256"/>
                  <a:gd name="T14" fmla="*/ 33 w 168"/>
                  <a:gd name="T15" fmla="*/ 122 h 256"/>
                  <a:gd name="T16" fmla="*/ 33 w 168"/>
                  <a:gd name="T17" fmla="*/ 111 h 256"/>
                  <a:gd name="T18" fmla="*/ 45 w 168"/>
                  <a:gd name="T19" fmla="*/ 100 h 256"/>
                  <a:gd name="T20" fmla="*/ 45 w 168"/>
                  <a:gd name="T21" fmla="*/ 89 h 256"/>
                  <a:gd name="T22" fmla="*/ 56 w 168"/>
                  <a:gd name="T23" fmla="*/ 100 h 256"/>
                  <a:gd name="T24" fmla="*/ 56 w 168"/>
                  <a:gd name="T25" fmla="*/ 89 h 256"/>
                  <a:gd name="T26" fmla="*/ 78 w 168"/>
                  <a:gd name="T27" fmla="*/ 67 h 256"/>
                  <a:gd name="T28" fmla="*/ 78 w 168"/>
                  <a:gd name="T29" fmla="*/ 33 h 256"/>
                  <a:gd name="T30" fmla="*/ 100 w 168"/>
                  <a:gd name="T31" fmla="*/ 33 h 256"/>
                  <a:gd name="T32" fmla="*/ 111 w 168"/>
                  <a:gd name="T33" fmla="*/ 33 h 256"/>
                  <a:gd name="T34" fmla="*/ 156 w 168"/>
                  <a:gd name="T35" fmla="*/ 0 h 256"/>
                  <a:gd name="T36" fmla="*/ 156 w 168"/>
                  <a:gd name="T37" fmla="*/ 11 h 256"/>
                  <a:gd name="T38" fmla="*/ 145 w 168"/>
                  <a:gd name="T39" fmla="*/ 22 h 256"/>
                  <a:gd name="T40" fmla="*/ 134 w 168"/>
                  <a:gd name="T41" fmla="*/ 33 h 256"/>
                  <a:gd name="T42" fmla="*/ 123 w 168"/>
                  <a:gd name="T43" fmla="*/ 67 h 256"/>
                  <a:gd name="T44" fmla="*/ 134 w 168"/>
                  <a:gd name="T45" fmla="*/ 100 h 256"/>
                  <a:gd name="T46" fmla="*/ 134 w 168"/>
                  <a:gd name="T47" fmla="*/ 111 h 256"/>
                  <a:gd name="T48" fmla="*/ 145 w 168"/>
                  <a:gd name="T49" fmla="*/ 111 h 256"/>
                  <a:gd name="T50" fmla="*/ 178 w 168"/>
                  <a:gd name="T51" fmla="*/ 122 h 256"/>
                  <a:gd name="T52" fmla="*/ 189 w 168"/>
                  <a:gd name="T53" fmla="*/ 133 h 256"/>
                  <a:gd name="T54" fmla="*/ 223 w 168"/>
                  <a:gd name="T55" fmla="*/ 133 h 256"/>
                  <a:gd name="T56" fmla="*/ 212 w 168"/>
                  <a:gd name="T57" fmla="*/ 167 h 256"/>
                  <a:gd name="T58" fmla="*/ 223 w 168"/>
                  <a:gd name="T59" fmla="*/ 200 h 256"/>
                  <a:gd name="T60" fmla="*/ 212 w 168"/>
                  <a:gd name="T61" fmla="*/ 200 h 256"/>
                  <a:gd name="T62" fmla="*/ 234 w 168"/>
                  <a:gd name="T63" fmla="*/ 234 h 256"/>
                  <a:gd name="T64" fmla="*/ 223 w 168"/>
                  <a:gd name="T65" fmla="*/ 222 h 256"/>
                  <a:gd name="T66" fmla="*/ 178 w 168"/>
                  <a:gd name="T67" fmla="*/ 234 h 256"/>
                  <a:gd name="T68" fmla="*/ 178 w 168"/>
                  <a:gd name="T69" fmla="*/ 245 h 256"/>
                  <a:gd name="T70" fmla="*/ 189 w 168"/>
                  <a:gd name="T71" fmla="*/ 256 h 256"/>
                  <a:gd name="T72" fmla="*/ 167 w 168"/>
                  <a:gd name="T73" fmla="*/ 256 h 256"/>
                  <a:gd name="T74" fmla="*/ 178 w 168"/>
                  <a:gd name="T75" fmla="*/ 289 h 256"/>
                  <a:gd name="T76" fmla="*/ 178 w 168"/>
                  <a:gd name="T77" fmla="*/ 356 h 256"/>
                  <a:gd name="T78" fmla="*/ 167 w 168"/>
                  <a:gd name="T79" fmla="*/ 345 h 256"/>
                  <a:gd name="T80" fmla="*/ 167 w 168"/>
                  <a:gd name="T81" fmla="*/ 323 h 256"/>
                  <a:gd name="T82" fmla="*/ 156 w 168"/>
                  <a:gd name="T83" fmla="*/ 311 h 256"/>
                  <a:gd name="T84" fmla="*/ 111 w 168"/>
                  <a:gd name="T85" fmla="*/ 323 h 256"/>
                  <a:gd name="T86" fmla="*/ 100 w 168"/>
                  <a:gd name="T87" fmla="*/ 289 h 256"/>
                  <a:gd name="T88" fmla="*/ 78 w 168"/>
                  <a:gd name="T89" fmla="*/ 267 h 256"/>
                  <a:gd name="T90" fmla="*/ 67 w 168"/>
                  <a:gd name="T91" fmla="*/ 256 h 256"/>
                  <a:gd name="T92" fmla="*/ 33 w 168"/>
                  <a:gd name="T93" fmla="*/ 267 h 256"/>
                  <a:gd name="T94" fmla="*/ 11 w 168"/>
                  <a:gd name="T95" fmla="*/ 234 h 2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256"/>
                  <a:gd name="T146" fmla="*/ 168 w 168"/>
                  <a:gd name="T147" fmla="*/ 256 h 2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256">
                    <a:moveTo>
                      <a:pt x="8" y="168"/>
                    </a:moveTo>
                    <a:lnTo>
                      <a:pt x="0" y="168"/>
                    </a:lnTo>
                    <a:lnTo>
                      <a:pt x="8" y="168"/>
                    </a:lnTo>
                    <a:lnTo>
                      <a:pt x="16" y="152"/>
                    </a:lnTo>
                    <a:lnTo>
                      <a:pt x="24" y="152"/>
                    </a:lnTo>
                    <a:lnTo>
                      <a:pt x="32" y="136"/>
                    </a:lnTo>
                    <a:lnTo>
                      <a:pt x="24" y="128"/>
                    </a:lnTo>
                    <a:lnTo>
                      <a:pt x="24" y="88"/>
                    </a:lnTo>
                    <a:lnTo>
                      <a:pt x="24" y="80"/>
                    </a:lnTo>
                    <a:lnTo>
                      <a:pt x="32" y="72"/>
                    </a:lnTo>
                    <a:lnTo>
                      <a:pt x="32" y="64"/>
                    </a:lnTo>
                    <a:lnTo>
                      <a:pt x="40" y="72"/>
                    </a:lnTo>
                    <a:lnTo>
                      <a:pt x="40" y="64"/>
                    </a:lnTo>
                    <a:lnTo>
                      <a:pt x="56" y="48"/>
                    </a:lnTo>
                    <a:lnTo>
                      <a:pt x="56" y="24"/>
                    </a:lnTo>
                    <a:lnTo>
                      <a:pt x="72" y="24"/>
                    </a:lnTo>
                    <a:lnTo>
                      <a:pt x="80" y="24"/>
                    </a:lnTo>
                    <a:lnTo>
                      <a:pt x="112" y="0"/>
                    </a:lnTo>
                    <a:lnTo>
                      <a:pt x="112" y="8"/>
                    </a:lnTo>
                    <a:lnTo>
                      <a:pt x="104" y="16"/>
                    </a:lnTo>
                    <a:lnTo>
                      <a:pt x="96" y="24"/>
                    </a:lnTo>
                    <a:lnTo>
                      <a:pt x="88" y="48"/>
                    </a:lnTo>
                    <a:lnTo>
                      <a:pt x="96" y="72"/>
                    </a:lnTo>
                    <a:lnTo>
                      <a:pt x="96" y="80"/>
                    </a:lnTo>
                    <a:lnTo>
                      <a:pt x="104" y="80"/>
                    </a:lnTo>
                    <a:lnTo>
                      <a:pt x="128" y="88"/>
                    </a:lnTo>
                    <a:lnTo>
                      <a:pt x="136" y="96"/>
                    </a:lnTo>
                    <a:lnTo>
                      <a:pt x="160" y="96"/>
                    </a:lnTo>
                    <a:lnTo>
                      <a:pt x="152" y="120"/>
                    </a:lnTo>
                    <a:lnTo>
                      <a:pt x="160" y="144"/>
                    </a:lnTo>
                    <a:lnTo>
                      <a:pt x="152" y="144"/>
                    </a:lnTo>
                    <a:lnTo>
                      <a:pt x="168" y="168"/>
                    </a:lnTo>
                    <a:lnTo>
                      <a:pt x="160" y="160"/>
                    </a:lnTo>
                    <a:lnTo>
                      <a:pt x="128" y="168"/>
                    </a:lnTo>
                    <a:lnTo>
                      <a:pt x="128" y="176"/>
                    </a:lnTo>
                    <a:lnTo>
                      <a:pt x="136" y="184"/>
                    </a:lnTo>
                    <a:lnTo>
                      <a:pt x="120" y="184"/>
                    </a:lnTo>
                    <a:lnTo>
                      <a:pt x="128" y="208"/>
                    </a:lnTo>
                    <a:lnTo>
                      <a:pt x="128" y="256"/>
                    </a:lnTo>
                    <a:lnTo>
                      <a:pt x="120" y="248"/>
                    </a:lnTo>
                    <a:lnTo>
                      <a:pt x="120" y="232"/>
                    </a:lnTo>
                    <a:lnTo>
                      <a:pt x="112" y="224"/>
                    </a:lnTo>
                    <a:lnTo>
                      <a:pt x="80" y="232"/>
                    </a:lnTo>
                    <a:lnTo>
                      <a:pt x="72" y="208"/>
                    </a:lnTo>
                    <a:lnTo>
                      <a:pt x="56" y="192"/>
                    </a:lnTo>
                    <a:lnTo>
                      <a:pt x="48" y="184"/>
                    </a:lnTo>
                    <a:lnTo>
                      <a:pt x="24" y="192"/>
                    </a:lnTo>
                    <a:lnTo>
                      <a:pt x="8" y="168"/>
                    </a:lnTo>
                    <a:close/>
                  </a:path>
                </a:pathLst>
              </a:custGeom>
              <a:noFill/>
              <a:ln w="1270">
                <a:solidFill>
                  <a:schemeClr val="accent4"/>
                </a:solidFill>
                <a:round/>
                <a:headEnd/>
                <a:tailEnd/>
              </a:ln>
            </p:spPr>
            <p:txBody>
              <a:bodyPr/>
              <a:lstStyle/>
              <a:p>
                <a:endParaRPr lang="en-US" sz="1682"/>
              </a:p>
            </p:txBody>
          </p:sp>
          <p:sp>
            <p:nvSpPr>
              <p:cNvPr id="130" name="Freeform 139"/>
              <p:cNvSpPr>
                <a:spLocks/>
              </p:cNvSpPr>
              <p:nvPr/>
            </p:nvSpPr>
            <p:spPr bwMode="auto">
              <a:xfrm>
                <a:off x="5738027" y="5083296"/>
                <a:ext cx="202543" cy="217569"/>
              </a:xfrm>
              <a:custGeom>
                <a:avLst/>
                <a:gdLst>
                  <a:gd name="T0" fmla="*/ 245 w 176"/>
                  <a:gd name="T1" fmla="*/ 78 h 168"/>
                  <a:gd name="T2" fmla="*/ 223 w 176"/>
                  <a:gd name="T3" fmla="*/ 89 h 168"/>
                  <a:gd name="T4" fmla="*/ 223 w 176"/>
                  <a:gd name="T5" fmla="*/ 100 h 168"/>
                  <a:gd name="T6" fmla="*/ 234 w 176"/>
                  <a:gd name="T7" fmla="*/ 111 h 168"/>
                  <a:gd name="T8" fmla="*/ 223 w 176"/>
                  <a:gd name="T9" fmla="*/ 111 h 168"/>
                  <a:gd name="T10" fmla="*/ 212 w 176"/>
                  <a:gd name="T11" fmla="*/ 134 h 168"/>
                  <a:gd name="T12" fmla="*/ 223 w 176"/>
                  <a:gd name="T13" fmla="*/ 145 h 168"/>
                  <a:gd name="T14" fmla="*/ 223 w 176"/>
                  <a:gd name="T15" fmla="*/ 156 h 168"/>
                  <a:gd name="T16" fmla="*/ 178 w 176"/>
                  <a:gd name="T17" fmla="*/ 178 h 168"/>
                  <a:gd name="T18" fmla="*/ 145 w 176"/>
                  <a:gd name="T19" fmla="*/ 167 h 168"/>
                  <a:gd name="T20" fmla="*/ 156 w 176"/>
                  <a:gd name="T21" fmla="*/ 178 h 168"/>
                  <a:gd name="T22" fmla="*/ 156 w 176"/>
                  <a:gd name="T23" fmla="*/ 201 h 168"/>
                  <a:gd name="T24" fmla="*/ 167 w 176"/>
                  <a:gd name="T25" fmla="*/ 212 h 168"/>
                  <a:gd name="T26" fmla="*/ 134 w 176"/>
                  <a:gd name="T27" fmla="*/ 234 h 168"/>
                  <a:gd name="T28" fmla="*/ 111 w 176"/>
                  <a:gd name="T29" fmla="*/ 234 h 168"/>
                  <a:gd name="T30" fmla="*/ 111 w 176"/>
                  <a:gd name="T31" fmla="*/ 223 h 168"/>
                  <a:gd name="T32" fmla="*/ 89 w 176"/>
                  <a:gd name="T33" fmla="*/ 189 h 168"/>
                  <a:gd name="T34" fmla="*/ 100 w 176"/>
                  <a:gd name="T35" fmla="*/ 189 h 168"/>
                  <a:gd name="T36" fmla="*/ 89 w 176"/>
                  <a:gd name="T37" fmla="*/ 156 h 168"/>
                  <a:gd name="T38" fmla="*/ 100 w 176"/>
                  <a:gd name="T39" fmla="*/ 123 h 168"/>
                  <a:gd name="T40" fmla="*/ 67 w 176"/>
                  <a:gd name="T41" fmla="*/ 123 h 168"/>
                  <a:gd name="T42" fmla="*/ 56 w 176"/>
                  <a:gd name="T43" fmla="*/ 111 h 168"/>
                  <a:gd name="T44" fmla="*/ 22 w 176"/>
                  <a:gd name="T45" fmla="*/ 100 h 168"/>
                  <a:gd name="T46" fmla="*/ 11 w 176"/>
                  <a:gd name="T47" fmla="*/ 100 h 168"/>
                  <a:gd name="T48" fmla="*/ 11 w 176"/>
                  <a:gd name="T49" fmla="*/ 89 h 168"/>
                  <a:gd name="T50" fmla="*/ 0 w 176"/>
                  <a:gd name="T51" fmla="*/ 56 h 168"/>
                  <a:gd name="T52" fmla="*/ 11 w 176"/>
                  <a:gd name="T53" fmla="*/ 22 h 168"/>
                  <a:gd name="T54" fmla="*/ 22 w 176"/>
                  <a:gd name="T55" fmla="*/ 11 h 168"/>
                  <a:gd name="T56" fmla="*/ 33 w 176"/>
                  <a:gd name="T57" fmla="*/ 33 h 168"/>
                  <a:gd name="T58" fmla="*/ 22 w 176"/>
                  <a:gd name="T59" fmla="*/ 45 h 168"/>
                  <a:gd name="T60" fmla="*/ 22 w 176"/>
                  <a:gd name="T61" fmla="*/ 67 h 168"/>
                  <a:gd name="T62" fmla="*/ 33 w 176"/>
                  <a:gd name="T63" fmla="*/ 56 h 168"/>
                  <a:gd name="T64" fmla="*/ 33 w 176"/>
                  <a:gd name="T65" fmla="*/ 22 h 168"/>
                  <a:gd name="T66" fmla="*/ 56 w 176"/>
                  <a:gd name="T67" fmla="*/ 11 h 168"/>
                  <a:gd name="T68" fmla="*/ 56 w 176"/>
                  <a:gd name="T69" fmla="*/ 0 h 168"/>
                  <a:gd name="T70" fmla="*/ 67 w 176"/>
                  <a:gd name="T71" fmla="*/ 11 h 168"/>
                  <a:gd name="T72" fmla="*/ 89 w 176"/>
                  <a:gd name="T73" fmla="*/ 22 h 168"/>
                  <a:gd name="T74" fmla="*/ 89 w 176"/>
                  <a:gd name="T75" fmla="*/ 33 h 168"/>
                  <a:gd name="T76" fmla="*/ 123 w 176"/>
                  <a:gd name="T77" fmla="*/ 33 h 168"/>
                  <a:gd name="T78" fmla="*/ 145 w 176"/>
                  <a:gd name="T79" fmla="*/ 45 h 168"/>
                  <a:gd name="T80" fmla="*/ 167 w 176"/>
                  <a:gd name="T81" fmla="*/ 33 h 168"/>
                  <a:gd name="T82" fmla="*/ 200 w 176"/>
                  <a:gd name="T83" fmla="*/ 33 h 168"/>
                  <a:gd name="T84" fmla="*/ 189 w 176"/>
                  <a:gd name="T85" fmla="*/ 33 h 168"/>
                  <a:gd name="T86" fmla="*/ 200 w 176"/>
                  <a:gd name="T87" fmla="*/ 45 h 168"/>
                  <a:gd name="T88" fmla="*/ 223 w 176"/>
                  <a:gd name="T89" fmla="*/ 56 h 168"/>
                  <a:gd name="T90" fmla="*/ 223 w 176"/>
                  <a:gd name="T91" fmla="*/ 78 h 168"/>
                  <a:gd name="T92" fmla="*/ 234 w 176"/>
                  <a:gd name="T93" fmla="*/ 78 h 168"/>
                  <a:gd name="T94" fmla="*/ 245 w 176"/>
                  <a:gd name="T95" fmla="*/ 78 h 1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
                  <a:gd name="T145" fmla="*/ 0 h 168"/>
                  <a:gd name="T146" fmla="*/ 176 w 176"/>
                  <a:gd name="T147" fmla="*/ 168 h 1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 h="168">
                    <a:moveTo>
                      <a:pt x="176" y="56"/>
                    </a:moveTo>
                    <a:lnTo>
                      <a:pt x="160" y="64"/>
                    </a:lnTo>
                    <a:lnTo>
                      <a:pt x="160" y="72"/>
                    </a:lnTo>
                    <a:lnTo>
                      <a:pt x="168" y="80"/>
                    </a:lnTo>
                    <a:lnTo>
                      <a:pt x="160" y="80"/>
                    </a:lnTo>
                    <a:lnTo>
                      <a:pt x="152" y="96"/>
                    </a:lnTo>
                    <a:lnTo>
                      <a:pt x="160" y="104"/>
                    </a:lnTo>
                    <a:lnTo>
                      <a:pt x="160" y="112"/>
                    </a:lnTo>
                    <a:lnTo>
                      <a:pt x="128" y="128"/>
                    </a:lnTo>
                    <a:lnTo>
                      <a:pt x="104" y="120"/>
                    </a:lnTo>
                    <a:lnTo>
                      <a:pt x="112" y="128"/>
                    </a:lnTo>
                    <a:lnTo>
                      <a:pt x="112" y="144"/>
                    </a:lnTo>
                    <a:lnTo>
                      <a:pt x="120" y="152"/>
                    </a:lnTo>
                    <a:lnTo>
                      <a:pt x="96" y="168"/>
                    </a:lnTo>
                    <a:lnTo>
                      <a:pt x="80" y="168"/>
                    </a:lnTo>
                    <a:lnTo>
                      <a:pt x="80" y="160"/>
                    </a:lnTo>
                    <a:lnTo>
                      <a:pt x="64" y="136"/>
                    </a:lnTo>
                    <a:lnTo>
                      <a:pt x="72" y="136"/>
                    </a:lnTo>
                    <a:lnTo>
                      <a:pt x="64" y="112"/>
                    </a:lnTo>
                    <a:lnTo>
                      <a:pt x="72" y="88"/>
                    </a:lnTo>
                    <a:lnTo>
                      <a:pt x="48" y="88"/>
                    </a:lnTo>
                    <a:lnTo>
                      <a:pt x="40" y="80"/>
                    </a:lnTo>
                    <a:lnTo>
                      <a:pt x="16" y="72"/>
                    </a:lnTo>
                    <a:lnTo>
                      <a:pt x="8" y="72"/>
                    </a:lnTo>
                    <a:lnTo>
                      <a:pt x="8" y="64"/>
                    </a:lnTo>
                    <a:lnTo>
                      <a:pt x="0" y="40"/>
                    </a:lnTo>
                    <a:lnTo>
                      <a:pt x="8" y="16"/>
                    </a:lnTo>
                    <a:lnTo>
                      <a:pt x="16" y="8"/>
                    </a:lnTo>
                    <a:lnTo>
                      <a:pt x="24" y="24"/>
                    </a:lnTo>
                    <a:lnTo>
                      <a:pt x="16" y="32"/>
                    </a:lnTo>
                    <a:lnTo>
                      <a:pt x="16" y="48"/>
                    </a:lnTo>
                    <a:lnTo>
                      <a:pt x="24" y="40"/>
                    </a:lnTo>
                    <a:lnTo>
                      <a:pt x="24" y="16"/>
                    </a:lnTo>
                    <a:lnTo>
                      <a:pt x="40" y="8"/>
                    </a:lnTo>
                    <a:lnTo>
                      <a:pt x="40" y="0"/>
                    </a:lnTo>
                    <a:lnTo>
                      <a:pt x="48" y="8"/>
                    </a:lnTo>
                    <a:lnTo>
                      <a:pt x="64" y="16"/>
                    </a:lnTo>
                    <a:lnTo>
                      <a:pt x="64" y="24"/>
                    </a:lnTo>
                    <a:lnTo>
                      <a:pt x="88" y="24"/>
                    </a:lnTo>
                    <a:lnTo>
                      <a:pt x="104" y="32"/>
                    </a:lnTo>
                    <a:lnTo>
                      <a:pt x="120" y="24"/>
                    </a:lnTo>
                    <a:lnTo>
                      <a:pt x="144" y="24"/>
                    </a:lnTo>
                    <a:lnTo>
                      <a:pt x="136" y="24"/>
                    </a:lnTo>
                    <a:lnTo>
                      <a:pt x="144" y="32"/>
                    </a:lnTo>
                    <a:lnTo>
                      <a:pt x="160" y="40"/>
                    </a:lnTo>
                    <a:lnTo>
                      <a:pt x="160" y="56"/>
                    </a:lnTo>
                    <a:lnTo>
                      <a:pt x="168" y="56"/>
                    </a:lnTo>
                    <a:lnTo>
                      <a:pt x="176" y="56"/>
                    </a:lnTo>
                    <a:close/>
                  </a:path>
                </a:pathLst>
              </a:custGeom>
              <a:noFill/>
              <a:ln w="1270">
                <a:solidFill>
                  <a:schemeClr val="accent4"/>
                </a:solidFill>
                <a:round/>
                <a:headEnd/>
                <a:tailEnd/>
              </a:ln>
            </p:spPr>
            <p:txBody>
              <a:bodyPr/>
              <a:lstStyle/>
              <a:p>
                <a:endParaRPr lang="en-US" sz="1682"/>
              </a:p>
            </p:txBody>
          </p:sp>
          <p:sp>
            <p:nvSpPr>
              <p:cNvPr id="131" name="Freeform 140"/>
              <p:cNvSpPr>
                <a:spLocks/>
              </p:cNvSpPr>
              <p:nvPr/>
            </p:nvSpPr>
            <p:spPr bwMode="auto">
              <a:xfrm>
                <a:off x="6023240" y="5206957"/>
                <a:ext cx="37202" cy="72523"/>
              </a:xfrm>
              <a:custGeom>
                <a:avLst/>
                <a:gdLst>
                  <a:gd name="T0" fmla="*/ 45 w 32"/>
                  <a:gd name="T1" fmla="*/ 33 h 56"/>
                  <a:gd name="T2" fmla="*/ 23 w 32"/>
                  <a:gd name="T3" fmla="*/ 78 h 56"/>
                  <a:gd name="T4" fmla="*/ 0 w 32"/>
                  <a:gd name="T5" fmla="*/ 78 h 56"/>
                  <a:gd name="T6" fmla="*/ 0 w 32"/>
                  <a:gd name="T7" fmla="*/ 45 h 56"/>
                  <a:gd name="T8" fmla="*/ 0 w 32"/>
                  <a:gd name="T9" fmla="*/ 22 h 56"/>
                  <a:gd name="T10" fmla="*/ 0 w 32"/>
                  <a:gd name="T11" fmla="*/ 0 h 56"/>
                  <a:gd name="T12" fmla="*/ 45 w 32"/>
                  <a:gd name="T13" fmla="*/ 33 h 56"/>
                  <a:gd name="T14" fmla="*/ 0 60000 65536"/>
                  <a:gd name="T15" fmla="*/ 0 60000 65536"/>
                  <a:gd name="T16" fmla="*/ 0 60000 65536"/>
                  <a:gd name="T17" fmla="*/ 0 60000 65536"/>
                  <a:gd name="T18" fmla="*/ 0 60000 65536"/>
                  <a:gd name="T19" fmla="*/ 0 60000 65536"/>
                  <a:gd name="T20" fmla="*/ 0 60000 65536"/>
                  <a:gd name="T21" fmla="*/ 0 w 32"/>
                  <a:gd name="T22" fmla="*/ 0 h 56"/>
                  <a:gd name="T23" fmla="*/ 32 w 32"/>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6">
                    <a:moveTo>
                      <a:pt x="32" y="24"/>
                    </a:moveTo>
                    <a:lnTo>
                      <a:pt x="16" y="56"/>
                    </a:lnTo>
                    <a:lnTo>
                      <a:pt x="0" y="56"/>
                    </a:lnTo>
                    <a:lnTo>
                      <a:pt x="0" y="32"/>
                    </a:lnTo>
                    <a:lnTo>
                      <a:pt x="0" y="16"/>
                    </a:lnTo>
                    <a:lnTo>
                      <a:pt x="0" y="0"/>
                    </a:lnTo>
                    <a:lnTo>
                      <a:pt x="32" y="24"/>
                    </a:lnTo>
                    <a:close/>
                  </a:path>
                </a:pathLst>
              </a:custGeom>
              <a:noFill/>
              <a:ln w="1270">
                <a:solidFill>
                  <a:schemeClr val="accent4"/>
                </a:solidFill>
                <a:round/>
                <a:headEnd/>
                <a:tailEnd/>
              </a:ln>
            </p:spPr>
            <p:txBody>
              <a:bodyPr/>
              <a:lstStyle/>
              <a:p>
                <a:endParaRPr lang="en-US" sz="1682"/>
              </a:p>
            </p:txBody>
          </p:sp>
          <p:sp>
            <p:nvSpPr>
              <p:cNvPr id="132" name="Freeform 141"/>
              <p:cNvSpPr>
                <a:spLocks/>
              </p:cNvSpPr>
              <p:nvPr/>
            </p:nvSpPr>
            <p:spPr bwMode="auto">
              <a:xfrm>
                <a:off x="5968677" y="5206957"/>
                <a:ext cx="54563" cy="72523"/>
              </a:xfrm>
              <a:custGeom>
                <a:avLst/>
                <a:gdLst>
                  <a:gd name="T0" fmla="*/ 66 w 48"/>
                  <a:gd name="T1" fmla="*/ 0 h 56"/>
                  <a:gd name="T2" fmla="*/ 55 w 48"/>
                  <a:gd name="T3" fmla="*/ 0 h 56"/>
                  <a:gd name="T4" fmla="*/ 11 w 48"/>
                  <a:gd name="T5" fmla="*/ 0 h 56"/>
                  <a:gd name="T6" fmla="*/ 0 w 48"/>
                  <a:gd name="T7" fmla="*/ 33 h 56"/>
                  <a:gd name="T8" fmla="*/ 22 w 48"/>
                  <a:gd name="T9" fmla="*/ 78 h 56"/>
                  <a:gd name="T10" fmla="*/ 33 w 48"/>
                  <a:gd name="T11" fmla="*/ 78 h 56"/>
                  <a:gd name="T12" fmla="*/ 33 w 48"/>
                  <a:gd name="T13" fmla="*/ 67 h 56"/>
                  <a:gd name="T14" fmla="*/ 66 w 48"/>
                  <a:gd name="T15" fmla="*/ 78 h 56"/>
                  <a:gd name="T16" fmla="*/ 66 w 48"/>
                  <a:gd name="T17" fmla="*/ 45 h 56"/>
                  <a:gd name="T18" fmla="*/ 66 w 48"/>
                  <a:gd name="T19" fmla="*/ 22 h 56"/>
                  <a:gd name="T20" fmla="*/ 66 w 48"/>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6"/>
                  <a:gd name="T35" fmla="*/ 48 w 48"/>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6">
                    <a:moveTo>
                      <a:pt x="48" y="0"/>
                    </a:moveTo>
                    <a:lnTo>
                      <a:pt x="40" y="0"/>
                    </a:lnTo>
                    <a:lnTo>
                      <a:pt x="8" y="0"/>
                    </a:lnTo>
                    <a:lnTo>
                      <a:pt x="0" y="24"/>
                    </a:lnTo>
                    <a:lnTo>
                      <a:pt x="16" y="56"/>
                    </a:lnTo>
                    <a:lnTo>
                      <a:pt x="24" y="56"/>
                    </a:lnTo>
                    <a:lnTo>
                      <a:pt x="24" y="48"/>
                    </a:lnTo>
                    <a:lnTo>
                      <a:pt x="48" y="56"/>
                    </a:lnTo>
                    <a:lnTo>
                      <a:pt x="48" y="32"/>
                    </a:lnTo>
                    <a:lnTo>
                      <a:pt x="48" y="16"/>
                    </a:lnTo>
                    <a:lnTo>
                      <a:pt x="48" y="0"/>
                    </a:lnTo>
                    <a:close/>
                  </a:path>
                </a:pathLst>
              </a:custGeom>
              <a:noFill/>
              <a:ln w="1270">
                <a:solidFill>
                  <a:schemeClr val="accent4"/>
                </a:solidFill>
                <a:round/>
                <a:headEnd/>
                <a:tailEnd/>
              </a:ln>
            </p:spPr>
            <p:txBody>
              <a:bodyPr/>
              <a:lstStyle/>
              <a:p>
                <a:endParaRPr lang="en-US" sz="1682"/>
              </a:p>
            </p:txBody>
          </p:sp>
          <p:sp>
            <p:nvSpPr>
              <p:cNvPr id="133" name="Freeform 142"/>
              <p:cNvSpPr>
                <a:spLocks/>
              </p:cNvSpPr>
              <p:nvPr/>
            </p:nvSpPr>
            <p:spPr bwMode="auto">
              <a:xfrm>
                <a:off x="5784322" y="5662551"/>
                <a:ext cx="184355" cy="704775"/>
              </a:xfrm>
              <a:custGeom>
                <a:avLst/>
                <a:gdLst>
                  <a:gd name="T0" fmla="*/ 22 w 160"/>
                  <a:gd name="T1" fmla="*/ 0 h 544"/>
                  <a:gd name="T2" fmla="*/ 45 w 160"/>
                  <a:gd name="T3" fmla="*/ 56 h 544"/>
                  <a:gd name="T4" fmla="*/ 78 w 160"/>
                  <a:gd name="T5" fmla="*/ 111 h 544"/>
                  <a:gd name="T6" fmla="*/ 56 w 160"/>
                  <a:gd name="T7" fmla="*/ 145 h 544"/>
                  <a:gd name="T8" fmla="*/ 56 w 160"/>
                  <a:gd name="T9" fmla="*/ 223 h 544"/>
                  <a:gd name="T10" fmla="*/ 78 w 160"/>
                  <a:gd name="T11" fmla="*/ 346 h 544"/>
                  <a:gd name="T12" fmla="*/ 78 w 160"/>
                  <a:gd name="T13" fmla="*/ 390 h 544"/>
                  <a:gd name="T14" fmla="*/ 89 w 160"/>
                  <a:gd name="T15" fmla="*/ 446 h 544"/>
                  <a:gd name="T16" fmla="*/ 100 w 160"/>
                  <a:gd name="T17" fmla="*/ 513 h 544"/>
                  <a:gd name="T18" fmla="*/ 112 w 160"/>
                  <a:gd name="T19" fmla="*/ 568 h 544"/>
                  <a:gd name="T20" fmla="*/ 123 w 160"/>
                  <a:gd name="T21" fmla="*/ 568 h 544"/>
                  <a:gd name="T22" fmla="*/ 134 w 160"/>
                  <a:gd name="T23" fmla="*/ 680 h 544"/>
                  <a:gd name="T24" fmla="*/ 156 w 160"/>
                  <a:gd name="T25" fmla="*/ 691 h 544"/>
                  <a:gd name="T26" fmla="*/ 223 w 160"/>
                  <a:gd name="T27" fmla="*/ 725 h 544"/>
                  <a:gd name="T28" fmla="*/ 212 w 160"/>
                  <a:gd name="T29" fmla="*/ 736 h 544"/>
                  <a:gd name="T30" fmla="*/ 190 w 160"/>
                  <a:gd name="T31" fmla="*/ 747 h 544"/>
                  <a:gd name="T32" fmla="*/ 201 w 160"/>
                  <a:gd name="T33" fmla="*/ 736 h 544"/>
                  <a:gd name="T34" fmla="*/ 145 w 160"/>
                  <a:gd name="T35" fmla="*/ 725 h 544"/>
                  <a:gd name="T36" fmla="*/ 134 w 160"/>
                  <a:gd name="T37" fmla="*/ 725 h 544"/>
                  <a:gd name="T38" fmla="*/ 145 w 160"/>
                  <a:gd name="T39" fmla="*/ 713 h 544"/>
                  <a:gd name="T40" fmla="*/ 134 w 160"/>
                  <a:gd name="T41" fmla="*/ 713 h 544"/>
                  <a:gd name="T42" fmla="*/ 123 w 160"/>
                  <a:gd name="T43" fmla="*/ 691 h 544"/>
                  <a:gd name="T44" fmla="*/ 112 w 160"/>
                  <a:gd name="T45" fmla="*/ 691 h 544"/>
                  <a:gd name="T46" fmla="*/ 100 w 160"/>
                  <a:gd name="T47" fmla="*/ 680 h 544"/>
                  <a:gd name="T48" fmla="*/ 89 w 160"/>
                  <a:gd name="T49" fmla="*/ 635 h 544"/>
                  <a:gd name="T50" fmla="*/ 100 w 160"/>
                  <a:gd name="T51" fmla="*/ 613 h 544"/>
                  <a:gd name="T52" fmla="*/ 67 w 160"/>
                  <a:gd name="T53" fmla="*/ 613 h 544"/>
                  <a:gd name="T54" fmla="*/ 78 w 160"/>
                  <a:gd name="T55" fmla="*/ 591 h 544"/>
                  <a:gd name="T56" fmla="*/ 78 w 160"/>
                  <a:gd name="T57" fmla="*/ 557 h 544"/>
                  <a:gd name="T58" fmla="*/ 89 w 160"/>
                  <a:gd name="T59" fmla="*/ 580 h 544"/>
                  <a:gd name="T60" fmla="*/ 89 w 160"/>
                  <a:gd name="T61" fmla="*/ 557 h 544"/>
                  <a:gd name="T62" fmla="*/ 67 w 160"/>
                  <a:gd name="T63" fmla="*/ 502 h 544"/>
                  <a:gd name="T64" fmla="*/ 56 w 160"/>
                  <a:gd name="T65" fmla="*/ 490 h 544"/>
                  <a:gd name="T66" fmla="*/ 33 w 160"/>
                  <a:gd name="T67" fmla="*/ 424 h 544"/>
                  <a:gd name="T68" fmla="*/ 45 w 160"/>
                  <a:gd name="T69" fmla="*/ 412 h 544"/>
                  <a:gd name="T70" fmla="*/ 45 w 160"/>
                  <a:gd name="T71" fmla="*/ 312 h 544"/>
                  <a:gd name="T72" fmla="*/ 33 w 160"/>
                  <a:gd name="T73" fmla="*/ 268 h 544"/>
                  <a:gd name="T74" fmla="*/ 33 w 160"/>
                  <a:gd name="T75" fmla="*/ 190 h 544"/>
                  <a:gd name="T76" fmla="*/ 22 w 160"/>
                  <a:gd name="T77" fmla="*/ 89 h 5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0"/>
                  <a:gd name="T118" fmla="*/ 0 h 544"/>
                  <a:gd name="T119" fmla="*/ 160 w 160"/>
                  <a:gd name="T120" fmla="*/ 544 h 5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0" h="544">
                    <a:moveTo>
                      <a:pt x="0" y="8"/>
                    </a:moveTo>
                    <a:lnTo>
                      <a:pt x="16" y="0"/>
                    </a:lnTo>
                    <a:lnTo>
                      <a:pt x="32" y="24"/>
                    </a:lnTo>
                    <a:lnTo>
                      <a:pt x="32" y="40"/>
                    </a:lnTo>
                    <a:lnTo>
                      <a:pt x="48" y="80"/>
                    </a:lnTo>
                    <a:lnTo>
                      <a:pt x="56" y="80"/>
                    </a:lnTo>
                    <a:lnTo>
                      <a:pt x="56" y="96"/>
                    </a:lnTo>
                    <a:lnTo>
                      <a:pt x="40" y="104"/>
                    </a:lnTo>
                    <a:lnTo>
                      <a:pt x="48" y="136"/>
                    </a:lnTo>
                    <a:lnTo>
                      <a:pt x="40" y="160"/>
                    </a:lnTo>
                    <a:lnTo>
                      <a:pt x="40" y="208"/>
                    </a:lnTo>
                    <a:lnTo>
                      <a:pt x="56" y="248"/>
                    </a:lnTo>
                    <a:lnTo>
                      <a:pt x="48" y="272"/>
                    </a:lnTo>
                    <a:lnTo>
                      <a:pt x="56" y="280"/>
                    </a:lnTo>
                    <a:lnTo>
                      <a:pt x="48" y="296"/>
                    </a:lnTo>
                    <a:lnTo>
                      <a:pt x="64" y="320"/>
                    </a:lnTo>
                    <a:lnTo>
                      <a:pt x="64" y="360"/>
                    </a:lnTo>
                    <a:lnTo>
                      <a:pt x="72" y="368"/>
                    </a:lnTo>
                    <a:lnTo>
                      <a:pt x="72" y="384"/>
                    </a:lnTo>
                    <a:lnTo>
                      <a:pt x="80" y="408"/>
                    </a:lnTo>
                    <a:lnTo>
                      <a:pt x="88" y="416"/>
                    </a:lnTo>
                    <a:lnTo>
                      <a:pt x="88" y="408"/>
                    </a:lnTo>
                    <a:lnTo>
                      <a:pt x="96" y="440"/>
                    </a:lnTo>
                    <a:lnTo>
                      <a:pt x="96" y="488"/>
                    </a:lnTo>
                    <a:lnTo>
                      <a:pt x="104" y="496"/>
                    </a:lnTo>
                    <a:lnTo>
                      <a:pt x="112" y="496"/>
                    </a:lnTo>
                    <a:lnTo>
                      <a:pt x="128" y="520"/>
                    </a:lnTo>
                    <a:lnTo>
                      <a:pt x="160" y="520"/>
                    </a:lnTo>
                    <a:lnTo>
                      <a:pt x="160" y="528"/>
                    </a:lnTo>
                    <a:lnTo>
                      <a:pt x="152" y="528"/>
                    </a:lnTo>
                    <a:lnTo>
                      <a:pt x="152" y="544"/>
                    </a:lnTo>
                    <a:lnTo>
                      <a:pt x="136" y="536"/>
                    </a:lnTo>
                    <a:lnTo>
                      <a:pt x="144" y="536"/>
                    </a:lnTo>
                    <a:lnTo>
                      <a:pt x="144" y="528"/>
                    </a:lnTo>
                    <a:lnTo>
                      <a:pt x="136" y="536"/>
                    </a:lnTo>
                    <a:lnTo>
                      <a:pt x="104" y="520"/>
                    </a:lnTo>
                    <a:lnTo>
                      <a:pt x="104" y="528"/>
                    </a:lnTo>
                    <a:lnTo>
                      <a:pt x="96" y="520"/>
                    </a:lnTo>
                    <a:lnTo>
                      <a:pt x="96" y="512"/>
                    </a:lnTo>
                    <a:lnTo>
                      <a:pt x="104" y="512"/>
                    </a:lnTo>
                    <a:lnTo>
                      <a:pt x="96" y="504"/>
                    </a:lnTo>
                    <a:lnTo>
                      <a:pt x="96" y="512"/>
                    </a:lnTo>
                    <a:lnTo>
                      <a:pt x="88" y="512"/>
                    </a:lnTo>
                    <a:lnTo>
                      <a:pt x="88" y="496"/>
                    </a:lnTo>
                    <a:lnTo>
                      <a:pt x="88" y="488"/>
                    </a:lnTo>
                    <a:lnTo>
                      <a:pt x="80" y="496"/>
                    </a:lnTo>
                    <a:lnTo>
                      <a:pt x="80" y="488"/>
                    </a:lnTo>
                    <a:lnTo>
                      <a:pt x="72" y="488"/>
                    </a:lnTo>
                    <a:lnTo>
                      <a:pt x="64" y="464"/>
                    </a:lnTo>
                    <a:lnTo>
                      <a:pt x="64" y="456"/>
                    </a:lnTo>
                    <a:lnTo>
                      <a:pt x="72" y="464"/>
                    </a:lnTo>
                    <a:lnTo>
                      <a:pt x="72" y="440"/>
                    </a:lnTo>
                    <a:lnTo>
                      <a:pt x="56" y="440"/>
                    </a:lnTo>
                    <a:lnTo>
                      <a:pt x="48" y="440"/>
                    </a:lnTo>
                    <a:lnTo>
                      <a:pt x="56" y="432"/>
                    </a:lnTo>
                    <a:lnTo>
                      <a:pt x="56" y="424"/>
                    </a:lnTo>
                    <a:lnTo>
                      <a:pt x="48" y="400"/>
                    </a:lnTo>
                    <a:lnTo>
                      <a:pt x="56" y="400"/>
                    </a:lnTo>
                    <a:lnTo>
                      <a:pt x="64" y="400"/>
                    </a:lnTo>
                    <a:lnTo>
                      <a:pt x="64" y="416"/>
                    </a:lnTo>
                    <a:lnTo>
                      <a:pt x="64" y="424"/>
                    </a:lnTo>
                    <a:lnTo>
                      <a:pt x="64" y="400"/>
                    </a:lnTo>
                    <a:lnTo>
                      <a:pt x="56" y="368"/>
                    </a:lnTo>
                    <a:lnTo>
                      <a:pt x="48" y="360"/>
                    </a:lnTo>
                    <a:lnTo>
                      <a:pt x="48" y="368"/>
                    </a:lnTo>
                    <a:lnTo>
                      <a:pt x="40" y="352"/>
                    </a:lnTo>
                    <a:lnTo>
                      <a:pt x="40" y="336"/>
                    </a:lnTo>
                    <a:lnTo>
                      <a:pt x="24" y="304"/>
                    </a:lnTo>
                    <a:lnTo>
                      <a:pt x="24" y="296"/>
                    </a:lnTo>
                    <a:lnTo>
                      <a:pt x="32" y="296"/>
                    </a:lnTo>
                    <a:lnTo>
                      <a:pt x="32" y="248"/>
                    </a:lnTo>
                    <a:lnTo>
                      <a:pt x="32" y="224"/>
                    </a:lnTo>
                    <a:lnTo>
                      <a:pt x="16" y="200"/>
                    </a:lnTo>
                    <a:lnTo>
                      <a:pt x="24" y="192"/>
                    </a:lnTo>
                    <a:lnTo>
                      <a:pt x="16" y="176"/>
                    </a:lnTo>
                    <a:lnTo>
                      <a:pt x="24" y="136"/>
                    </a:lnTo>
                    <a:lnTo>
                      <a:pt x="16" y="80"/>
                    </a:lnTo>
                    <a:lnTo>
                      <a:pt x="16" y="64"/>
                    </a:lnTo>
                    <a:lnTo>
                      <a:pt x="0" y="8"/>
                    </a:lnTo>
                    <a:close/>
                  </a:path>
                </a:pathLst>
              </a:custGeom>
              <a:noFill/>
              <a:ln w="1270">
                <a:solidFill>
                  <a:schemeClr val="accent4"/>
                </a:solidFill>
                <a:round/>
                <a:headEnd/>
                <a:tailEnd/>
              </a:ln>
            </p:spPr>
            <p:txBody>
              <a:bodyPr/>
              <a:lstStyle/>
              <a:p>
                <a:endParaRPr lang="en-US" sz="1682"/>
              </a:p>
            </p:txBody>
          </p:sp>
          <p:sp>
            <p:nvSpPr>
              <p:cNvPr id="134" name="Freeform 143"/>
              <p:cNvSpPr>
                <a:spLocks/>
              </p:cNvSpPr>
              <p:nvPr/>
            </p:nvSpPr>
            <p:spPr bwMode="auto">
              <a:xfrm>
                <a:off x="7007846" y="4389679"/>
                <a:ext cx="827" cy="10228"/>
              </a:xfrm>
              <a:custGeom>
                <a:avLst/>
                <a:gdLst>
                  <a:gd name="T0" fmla="*/ 0 w 1"/>
                  <a:gd name="T1" fmla="*/ 0 h 8"/>
                  <a:gd name="T2" fmla="*/ 0 w 1"/>
                  <a:gd name="T3" fmla="*/ 11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noFill/>
              <a:ln w="1270">
                <a:solidFill>
                  <a:schemeClr val="accent4"/>
                </a:solidFill>
                <a:round/>
                <a:headEnd/>
                <a:tailEnd/>
              </a:ln>
            </p:spPr>
            <p:txBody>
              <a:bodyPr/>
              <a:lstStyle/>
              <a:p>
                <a:endParaRPr lang="en-US" sz="1682"/>
              </a:p>
            </p:txBody>
          </p:sp>
          <p:sp>
            <p:nvSpPr>
              <p:cNvPr id="135" name="Freeform 144"/>
              <p:cNvSpPr>
                <a:spLocks/>
              </p:cNvSpPr>
              <p:nvPr/>
            </p:nvSpPr>
            <p:spPr bwMode="auto">
              <a:xfrm>
                <a:off x="7007846" y="4389679"/>
                <a:ext cx="827" cy="10228"/>
              </a:xfrm>
              <a:custGeom>
                <a:avLst/>
                <a:gdLst>
                  <a:gd name="T0" fmla="*/ 0 w 1"/>
                  <a:gd name="T1" fmla="*/ 0 h 8"/>
                  <a:gd name="T2" fmla="*/ 0 w 1"/>
                  <a:gd name="T3" fmla="*/ 11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noFill/>
              <a:ln w="1270">
                <a:solidFill>
                  <a:schemeClr val="accent4"/>
                </a:solidFill>
                <a:round/>
                <a:headEnd/>
                <a:tailEnd/>
              </a:ln>
            </p:spPr>
            <p:txBody>
              <a:bodyPr/>
              <a:lstStyle/>
              <a:p>
                <a:endParaRPr lang="en-US" sz="1682"/>
              </a:p>
            </p:txBody>
          </p:sp>
          <p:grpSp>
            <p:nvGrpSpPr>
              <p:cNvPr id="136" name="Group 145"/>
              <p:cNvGrpSpPr>
                <a:grpSpLocks/>
              </p:cNvGrpSpPr>
              <p:nvPr/>
            </p:nvGrpSpPr>
            <p:grpSpPr bwMode="auto">
              <a:xfrm>
                <a:off x="7135985" y="3871791"/>
                <a:ext cx="1959291" cy="755913"/>
                <a:chOff x="3380" y="1512"/>
                <a:chExt cx="1704" cy="584"/>
              </a:xfrm>
              <a:noFill/>
            </p:grpSpPr>
            <p:sp>
              <p:nvSpPr>
                <p:cNvPr id="330" name="Freeform 146"/>
                <p:cNvSpPr>
                  <a:spLocks/>
                </p:cNvSpPr>
                <p:nvPr/>
              </p:nvSpPr>
              <p:spPr bwMode="auto">
                <a:xfrm>
                  <a:off x="3412" y="1840"/>
                  <a:ext cx="208" cy="120"/>
                </a:xfrm>
                <a:custGeom>
                  <a:avLst/>
                  <a:gdLst>
                    <a:gd name="T0" fmla="*/ 80 w 208"/>
                    <a:gd name="T1" fmla="*/ 104 h 120"/>
                    <a:gd name="T2" fmla="*/ 96 w 208"/>
                    <a:gd name="T3" fmla="*/ 104 h 120"/>
                    <a:gd name="T4" fmla="*/ 96 w 208"/>
                    <a:gd name="T5" fmla="*/ 96 h 120"/>
                    <a:gd name="T6" fmla="*/ 104 w 208"/>
                    <a:gd name="T7" fmla="*/ 88 h 120"/>
                    <a:gd name="T8" fmla="*/ 120 w 208"/>
                    <a:gd name="T9" fmla="*/ 88 h 120"/>
                    <a:gd name="T10" fmla="*/ 144 w 208"/>
                    <a:gd name="T11" fmla="*/ 96 h 120"/>
                    <a:gd name="T12" fmla="*/ 128 w 208"/>
                    <a:gd name="T13" fmla="*/ 104 h 120"/>
                    <a:gd name="T14" fmla="*/ 144 w 208"/>
                    <a:gd name="T15" fmla="*/ 112 h 120"/>
                    <a:gd name="T16" fmla="*/ 144 w 208"/>
                    <a:gd name="T17" fmla="*/ 120 h 120"/>
                    <a:gd name="T18" fmla="*/ 168 w 208"/>
                    <a:gd name="T19" fmla="*/ 112 h 120"/>
                    <a:gd name="T20" fmla="*/ 176 w 208"/>
                    <a:gd name="T21" fmla="*/ 112 h 120"/>
                    <a:gd name="T22" fmla="*/ 176 w 208"/>
                    <a:gd name="T23" fmla="*/ 104 h 120"/>
                    <a:gd name="T24" fmla="*/ 168 w 208"/>
                    <a:gd name="T25" fmla="*/ 104 h 120"/>
                    <a:gd name="T26" fmla="*/ 152 w 208"/>
                    <a:gd name="T27" fmla="*/ 96 h 120"/>
                    <a:gd name="T28" fmla="*/ 184 w 208"/>
                    <a:gd name="T29" fmla="*/ 80 h 120"/>
                    <a:gd name="T30" fmla="*/ 192 w 208"/>
                    <a:gd name="T31" fmla="*/ 80 h 120"/>
                    <a:gd name="T32" fmla="*/ 192 w 208"/>
                    <a:gd name="T33" fmla="*/ 72 h 120"/>
                    <a:gd name="T34" fmla="*/ 200 w 208"/>
                    <a:gd name="T35" fmla="*/ 64 h 120"/>
                    <a:gd name="T36" fmla="*/ 208 w 208"/>
                    <a:gd name="T37" fmla="*/ 72 h 120"/>
                    <a:gd name="T38" fmla="*/ 208 w 208"/>
                    <a:gd name="T39" fmla="*/ 56 h 120"/>
                    <a:gd name="T40" fmla="*/ 208 w 208"/>
                    <a:gd name="T41" fmla="*/ 48 h 120"/>
                    <a:gd name="T42" fmla="*/ 208 w 208"/>
                    <a:gd name="T43" fmla="*/ 40 h 120"/>
                    <a:gd name="T44" fmla="*/ 184 w 208"/>
                    <a:gd name="T45" fmla="*/ 40 h 120"/>
                    <a:gd name="T46" fmla="*/ 176 w 208"/>
                    <a:gd name="T47" fmla="*/ 32 h 120"/>
                    <a:gd name="T48" fmla="*/ 152 w 208"/>
                    <a:gd name="T49" fmla="*/ 32 h 120"/>
                    <a:gd name="T50" fmla="*/ 144 w 208"/>
                    <a:gd name="T51" fmla="*/ 16 h 120"/>
                    <a:gd name="T52" fmla="*/ 136 w 208"/>
                    <a:gd name="T53" fmla="*/ 16 h 120"/>
                    <a:gd name="T54" fmla="*/ 136 w 208"/>
                    <a:gd name="T55" fmla="*/ 8 h 120"/>
                    <a:gd name="T56" fmla="*/ 128 w 208"/>
                    <a:gd name="T57" fmla="*/ 0 h 120"/>
                    <a:gd name="T58" fmla="*/ 104 w 208"/>
                    <a:gd name="T59" fmla="*/ 8 h 120"/>
                    <a:gd name="T60" fmla="*/ 96 w 208"/>
                    <a:gd name="T61" fmla="*/ 8 h 120"/>
                    <a:gd name="T62" fmla="*/ 96 w 208"/>
                    <a:gd name="T63" fmla="*/ 16 h 120"/>
                    <a:gd name="T64" fmla="*/ 80 w 208"/>
                    <a:gd name="T65" fmla="*/ 16 h 120"/>
                    <a:gd name="T66" fmla="*/ 64 w 208"/>
                    <a:gd name="T67" fmla="*/ 16 h 120"/>
                    <a:gd name="T68" fmla="*/ 40 w 208"/>
                    <a:gd name="T69" fmla="*/ 8 h 120"/>
                    <a:gd name="T70" fmla="*/ 16 w 208"/>
                    <a:gd name="T71" fmla="*/ 16 h 120"/>
                    <a:gd name="T72" fmla="*/ 24 w 208"/>
                    <a:gd name="T73" fmla="*/ 32 h 120"/>
                    <a:gd name="T74" fmla="*/ 0 w 208"/>
                    <a:gd name="T75" fmla="*/ 48 h 120"/>
                    <a:gd name="T76" fmla="*/ 0 w 208"/>
                    <a:gd name="T77" fmla="*/ 56 h 120"/>
                    <a:gd name="T78" fmla="*/ 0 w 208"/>
                    <a:gd name="T79" fmla="*/ 64 h 120"/>
                    <a:gd name="T80" fmla="*/ 8 w 208"/>
                    <a:gd name="T81" fmla="*/ 64 h 120"/>
                    <a:gd name="T82" fmla="*/ 32 w 208"/>
                    <a:gd name="T83" fmla="*/ 72 h 120"/>
                    <a:gd name="T84" fmla="*/ 56 w 208"/>
                    <a:gd name="T85" fmla="*/ 64 h 120"/>
                    <a:gd name="T86" fmla="*/ 64 w 208"/>
                    <a:gd name="T87" fmla="*/ 56 h 120"/>
                    <a:gd name="T88" fmla="*/ 80 w 208"/>
                    <a:gd name="T89" fmla="*/ 64 h 120"/>
                    <a:gd name="T90" fmla="*/ 88 w 208"/>
                    <a:gd name="T91" fmla="*/ 72 h 120"/>
                    <a:gd name="T92" fmla="*/ 96 w 208"/>
                    <a:gd name="T93" fmla="*/ 80 h 120"/>
                    <a:gd name="T94" fmla="*/ 96 w 208"/>
                    <a:gd name="T95" fmla="*/ 88 h 120"/>
                    <a:gd name="T96" fmla="*/ 88 w 208"/>
                    <a:gd name="T97" fmla="*/ 88 h 120"/>
                    <a:gd name="T98" fmla="*/ 80 w 208"/>
                    <a:gd name="T99" fmla="*/ 10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8"/>
                    <a:gd name="T151" fmla="*/ 0 h 120"/>
                    <a:gd name="T152" fmla="*/ 208 w 208"/>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8" h="120">
                      <a:moveTo>
                        <a:pt x="80" y="104"/>
                      </a:moveTo>
                      <a:lnTo>
                        <a:pt x="96" y="104"/>
                      </a:lnTo>
                      <a:lnTo>
                        <a:pt x="96" y="96"/>
                      </a:lnTo>
                      <a:lnTo>
                        <a:pt x="104" y="88"/>
                      </a:lnTo>
                      <a:lnTo>
                        <a:pt x="120" y="88"/>
                      </a:lnTo>
                      <a:lnTo>
                        <a:pt x="144" y="96"/>
                      </a:lnTo>
                      <a:lnTo>
                        <a:pt x="128" y="104"/>
                      </a:lnTo>
                      <a:lnTo>
                        <a:pt x="144" y="112"/>
                      </a:lnTo>
                      <a:lnTo>
                        <a:pt x="144" y="120"/>
                      </a:lnTo>
                      <a:lnTo>
                        <a:pt x="168" y="112"/>
                      </a:lnTo>
                      <a:lnTo>
                        <a:pt x="176" y="112"/>
                      </a:lnTo>
                      <a:lnTo>
                        <a:pt x="176" y="104"/>
                      </a:lnTo>
                      <a:lnTo>
                        <a:pt x="168" y="104"/>
                      </a:lnTo>
                      <a:lnTo>
                        <a:pt x="152" y="96"/>
                      </a:lnTo>
                      <a:lnTo>
                        <a:pt x="184" y="80"/>
                      </a:lnTo>
                      <a:lnTo>
                        <a:pt x="192" y="80"/>
                      </a:lnTo>
                      <a:lnTo>
                        <a:pt x="192" y="72"/>
                      </a:lnTo>
                      <a:lnTo>
                        <a:pt x="200" y="64"/>
                      </a:lnTo>
                      <a:lnTo>
                        <a:pt x="208" y="72"/>
                      </a:lnTo>
                      <a:lnTo>
                        <a:pt x="208" y="56"/>
                      </a:lnTo>
                      <a:lnTo>
                        <a:pt x="208" y="48"/>
                      </a:lnTo>
                      <a:lnTo>
                        <a:pt x="208" y="40"/>
                      </a:lnTo>
                      <a:lnTo>
                        <a:pt x="184" y="40"/>
                      </a:lnTo>
                      <a:lnTo>
                        <a:pt x="176" y="32"/>
                      </a:lnTo>
                      <a:lnTo>
                        <a:pt x="152" y="32"/>
                      </a:lnTo>
                      <a:lnTo>
                        <a:pt x="144" y="16"/>
                      </a:lnTo>
                      <a:lnTo>
                        <a:pt x="136" y="16"/>
                      </a:lnTo>
                      <a:lnTo>
                        <a:pt x="136" y="8"/>
                      </a:lnTo>
                      <a:lnTo>
                        <a:pt x="128" y="0"/>
                      </a:lnTo>
                      <a:lnTo>
                        <a:pt x="104" y="8"/>
                      </a:lnTo>
                      <a:lnTo>
                        <a:pt x="96" y="8"/>
                      </a:lnTo>
                      <a:lnTo>
                        <a:pt x="96" y="16"/>
                      </a:lnTo>
                      <a:lnTo>
                        <a:pt x="80" y="16"/>
                      </a:lnTo>
                      <a:lnTo>
                        <a:pt x="64" y="16"/>
                      </a:lnTo>
                      <a:lnTo>
                        <a:pt x="40" y="8"/>
                      </a:lnTo>
                      <a:lnTo>
                        <a:pt x="16" y="16"/>
                      </a:lnTo>
                      <a:lnTo>
                        <a:pt x="24" y="32"/>
                      </a:lnTo>
                      <a:lnTo>
                        <a:pt x="0" y="48"/>
                      </a:lnTo>
                      <a:lnTo>
                        <a:pt x="0" y="56"/>
                      </a:lnTo>
                      <a:lnTo>
                        <a:pt x="0" y="64"/>
                      </a:lnTo>
                      <a:lnTo>
                        <a:pt x="8" y="64"/>
                      </a:lnTo>
                      <a:lnTo>
                        <a:pt x="32" y="72"/>
                      </a:lnTo>
                      <a:lnTo>
                        <a:pt x="56" y="64"/>
                      </a:lnTo>
                      <a:lnTo>
                        <a:pt x="64" y="56"/>
                      </a:lnTo>
                      <a:lnTo>
                        <a:pt x="80" y="64"/>
                      </a:lnTo>
                      <a:lnTo>
                        <a:pt x="88" y="72"/>
                      </a:lnTo>
                      <a:lnTo>
                        <a:pt x="96" y="80"/>
                      </a:lnTo>
                      <a:lnTo>
                        <a:pt x="96" y="88"/>
                      </a:lnTo>
                      <a:lnTo>
                        <a:pt x="88" y="88"/>
                      </a:lnTo>
                      <a:lnTo>
                        <a:pt x="80" y="104"/>
                      </a:lnTo>
                      <a:close/>
                    </a:path>
                  </a:pathLst>
                </a:custGeom>
                <a:grpFill/>
                <a:ln w="1270">
                  <a:solidFill>
                    <a:schemeClr val="accent4"/>
                  </a:solidFill>
                  <a:round/>
                  <a:headEnd/>
                  <a:tailEnd/>
                </a:ln>
              </p:spPr>
              <p:txBody>
                <a:bodyPr/>
                <a:lstStyle/>
                <a:p>
                  <a:endParaRPr lang="en-US" sz="1682"/>
                </a:p>
              </p:txBody>
            </p:sp>
            <p:sp>
              <p:nvSpPr>
                <p:cNvPr id="331" name="Freeform 147"/>
                <p:cNvSpPr>
                  <a:spLocks/>
                </p:cNvSpPr>
                <p:nvPr/>
              </p:nvSpPr>
              <p:spPr bwMode="auto">
                <a:xfrm>
                  <a:off x="3700" y="1800"/>
                  <a:ext cx="472" cy="208"/>
                </a:xfrm>
                <a:custGeom>
                  <a:avLst/>
                  <a:gdLst>
                    <a:gd name="T0" fmla="*/ 472 w 472"/>
                    <a:gd name="T1" fmla="*/ 88 h 208"/>
                    <a:gd name="T2" fmla="*/ 456 w 472"/>
                    <a:gd name="T3" fmla="*/ 88 h 208"/>
                    <a:gd name="T4" fmla="*/ 416 w 472"/>
                    <a:gd name="T5" fmla="*/ 64 h 208"/>
                    <a:gd name="T6" fmla="*/ 384 w 472"/>
                    <a:gd name="T7" fmla="*/ 56 h 208"/>
                    <a:gd name="T8" fmla="*/ 344 w 472"/>
                    <a:gd name="T9" fmla="*/ 32 h 208"/>
                    <a:gd name="T10" fmla="*/ 312 w 472"/>
                    <a:gd name="T11" fmla="*/ 16 h 208"/>
                    <a:gd name="T12" fmla="*/ 288 w 472"/>
                    <a:gd name="T13" fmla="*/ 24 h 208"/>
                    <a:gd name="T14" fmla="*/ 272 w 472"/>
                    <a:gd name="T15" fmla="*/ 16 h 208"/>
                    <a:gd name="T16" fmla="*/ 256 w 472"/>
                    <a:gd name="T17" fmla="*/ 8 h 208"/>
                    <a:gd name="T18" fmla="*/ 224 w 472"/>
                    <a:gd name="T19" fmla="*/ 0 h 208"/>
                    <a:gd name="T20" fmla="*/ 200 w 472"/>
                    <a:gd name="T21" fmla="*/ 8 h 208"/>
                    <a:gd name="T22" fmla="*/ 144 w 472"/>
                    <a:gd name="T23" fmla="*/ 16 h 208"/>
                    <a:gd name="T24" fmla="*/ 152 w 472"/>
                    <a:gd name="T25" fmla="*/ 24 h 208"/>
                    <a:gd name="T26" fmla="*/ 144 w 472"/>
                    <a:gd name="T27" fmla="*/ 40 h 208"/>
                    <a:gd name="T28" fmla="*/ 144 w 472"/>
                    <a:gd name="T29" fmla="*/ 48 h 208"/>
                    <a:gd name="T30" fmla="*/ 160 w 472"/>
                    <a:gd name="T31" fmla="*/ 64 h 208"/>
                    <a:gd name="T32" fmla="*/ 128 w 472"/>
                    <a:gd name="T33" fmla="*/ 64 h 208"/>
                    <a:gd name="T34" fmla="*/ 96 w 472"/>
                    <a:gd name="T35" fmla="*/ 64 h 208"/>
                    <a:gd name="T36" fmla="*/ 88 w 472"/>
                    <a:gd name="T37" fmla="*/ 72 h 208"/>
                    <a:gd name="T38" fmla="*/ 56 w 472"/>
                    <a:gd name="T39" fmla="*/ 48 h 208"/>
                    <a:gd name="T40" fmla="*/ 40 w 472"/>
                    <a:gd name="T41" fmla="*/ 56 h 208"/>
                    <a:gd name="T42" fmla="*/ 16 w 472"/>
                    <a:gd name="T43" fmla="*/ 64 h 208"/>
                    <a:gd name="T44" fmla="*/ 16 w 472"/>
                    <a:gd name="T45" fmla="*/ 80 h 208"/>
                    <a:gd name="T46" fmla="*/ 0 w 472"/>
                    <a:gd name="T47" fmla="*/ 96 h 208"/>
                    <a:gd name="T48" fmla="*/ 8 w 472"/>
                    <a:gd name="T49" fmla="*/ 112 h 208"/>
                    <a:gd name="T50" fmla="*/ 32 w 472"/>
                    <a:gd name="T51" fmla="*/ 128 h 208"/>
                    <a:gd name="T52" fmla="*/ 32 w 472"/>
                    <a:gd name="T53" fmla="*/ 128 h 208"/>
                    <a:gd name="T54" fmla="*/ 72 w 472"/>
                    <a:gd name="T55" fmla="*/ 120 h 208"/>
                    <a:gd name="T56" fmla="*/ 104 w 472"/>
                    <a:gd name="T57" fmla="*/ 144 h 208"/>
                    <a:gd name="T58" fmla="*/ 64 w 472"/>
                    <a:gd name="T59" fmla="*/ 152 h 208"/>
                    <a:gd name="T60" fmla="*/ 56 w 472"/>
                    <a:gd name="T61" fmla="*/ 160 h 208"/>
                    <a:gd name="T62" fmla="*/ 80 w 472"/>
                    <a:gd name="T63" fmla="*/ 184 h 208"/>
                    <a:gd name="T64" fmla="*/ 88 w 472"/>
                    <a:gd name="T65" fmla="*/ 192 h 208"/>
                    <a:gd name="T66" fmla="*/ 96 w 472"/>
                    <a:gd name="T67" fmla="*/ 192 h 208"/>
                    <a:gd name="T68" fmla="*/ 128 w 472"/>
                    <a:gd name="T69" fmla="*/ 208 h 208"/>
                    <a:gd name="T70" fmla="*/ 120 w 472"/>
                    <a:gd name="T71" fmla="*/ 152 h 208"/>
                    <a:gd name="T72" fmla="*/ 200 w 472"/>
                    <a:gd name="T73" fmla="*/ 176 h 208"/>
                    <a:gd name="T74" fmla="*/ 248 w 472"/>
                    <a:gd name="T75" fmla="*/ 184 h 208"/>
                    <a:gd name="T76" fmla="*/ 264 w 472"/>
                    <a:gd name="T77" fmla="*/ 200 h 208"/>
                    <a:gd name="T78" fmla="*/ 288 w 472"/>
                    <a:gd name="T79" fmla="*/ 208 h 208"/>
                    <a:gd name="T80" fmla="*/ 312 w 472"/>
                    <a:gd name="T81" fmla="*/ 184 h 208"/>
                    <a:gd name="T82" fmla="*/ 344 w 472"/>
                    <a:gd name="T83" fmla="*/ 184 h 208"/>
                    <a:gd name="T84" fmla="*/ 360 w 472"/>
                    <a:gd name="T85" fmla="*/ 184 h 208"/>
                    <a:gd name="T86" fmla="*/ 424 w 472"/>
                    <a:gd name="T87" fmla="*/ 192 h 208"/>
                    <a:gd name="T88" fmla="*/ 416 w 472"/>
                    <a:gd name="T89" fmla="*/ 152 h 208"/>
                    <a:gd name="T90" fmla="*/ 432 w 472"/>
                    <a:gd name="T91" fmla="*/ 120 h 208"/>
                    <a:gd name="T92" fmla="*/ 464 w 472"/>
                    <a:gd name="T93" fmla="*/ 120 h 208"/>
                    <a:gd name="T94" fmla="*/ 472 w 472"/>
                    <a:gd name="T95" fmla="*/ 96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208"/>
                    <a:gd name="T146" fmla="*/ 472 w 472"/>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208">
                      <a:moveTo>
                        <a:pt x="472" y="96"/>
                      </a:moveTo>
                      <a:lnTo>
                        <a:pt x="472" y="88"/>
                      </a:lnTo>
                      <a:lnTo>
                        <a:pt x="464" y="80"/>
                      </a:lnTo>
                      <a:lnTo>
                        <a:pt x="456" y="88"/>
                      </a:lnTo>
                      <a:lnTo>
                        <a:pt x="448" y="80"/>
                      </a:lnTo>
                      <a:lnTo>
                        <a:pt x="416" y="64"/>
                      </a:lnTo>
                      <a:lnTo>
                        <a:pt x="392" y="64"/>
                      </a:lnTo>
                      <a:lnTo>
                        <a:pt x="384" y="56"/>
                      </a:lnTo>
                      <a:lnTo>
                        <a:pt x="376" y="64"/>
                      </a:lnTo>
                      <a:lnTo>
                        <a:pt x="344" y="32"/>
                      </a:lnTo>
                      <a:lnTo>
                        <a:pt x="320" y="16"/>
                      </a:lnTo>
                      <a:lnTo>
                        <a:pt x="312" y="16"/>
                      </a:lnTo>
                      <a:lnTo>
                        <a:pt x="296" y="24"/>
                      </a:lnTo>
                      <a:lnTo>
                        <a:pt x="288" y="24"/>
                      </a:lnTo>
                      <a:lnTo>
                        <a:pt x="288" y="16"/>
                      </a:lnTo>
                      <a:lnTo>
                        <a:pt x="272" y="16"/>
                      </a:lnTo>
                      <a:lnTo>
                        <a:pt x="256" y="16"/>
                      </a:lnTo>
                      <a:lnTo>
                        <a:pt x="256" y="8"/>
                      </a:lnTo>
                      <a:lnTo>
                        <a:pt x="248" y="0"/>
                      </a:lnTo>
                      <a:lnTo>
                        <a:pt x="224" y="0"/>
                      </a:lnTo>
                      <a:lnTo>
                        <a:pt x="224" y="8"/>
                      </a:lnTo>
                      <a:lnTo>
                        <a:pt x="200" y="8"/>
                      </a:lnTo>
                      <a:lnTo>
                        <a:pt x="160" y="16"/>
                      </a:lnTo>
                      <a:lnTo>
                        <a:pt x="144" y="16"/>
                      </a:lnTo>
                      <a:lnTo>
                        <a:pt x="144" y="24"/>
                      </a:lnTo>
                      <a:lnTo>
                        <a:pt x="152" y="24"/>
                      </a:lnTo>
                      <a:lnTo>
                        <a:pt x="152" y="32"/>
                      </a:lnTo>
                      <a:lnTo>
                        <a:pt x="144" y="40"/>
                      </a:lnTo>
                      <a:lnTo>
                        <a:pt x="152" y="40"/>
                      </a:lnTo>
                      <a:lnTo>
                        <a:pt x="144" y="48"/>
                      </a:lnTo>
                      <a:lnTo>
                        <a:pt x="168" y="56"/>
                      </a:lnTo>
                      <a:lnTo>
                        <a:pt x="160" y="64"/>
                      </a:lnTo>
                      <a:lnTo>
                        <a:pt x="144" y="64"/>
                      </a:lnTo>
                      <a:lnTo>
                        <a:pt x="128" y="64"/>
                      </a:lnTo>
                      <a:lnTo>
                        <a:pt x="112" y="64"/>
                      </a:lnTo>
                      <a:lnTo>
                        <a:pt x="96" y="64"/>
                      </a:lnTo>
                      <a:lnTo>
                        <a:pt x="88" y="64"/>
                      </a:lnTo>
                      <a:lnTo>
                        <a:pt x="88" y="72"/>
                      </a:lnTo>
                      <a:lnTo>
                        <a:pt x="72" y="56"/>
                      </a:lnTo>
                      <a:lnTo>
                        <a:pt x="56" y="48"/>
                      </a:lnTo>
                      <a:lnTo>
                        <a:pt x="48" y="56"/>
                      </a:lnTo>
                      <a:lnTo>
                        <a:pt x="40" y="56"/>
                      </a:lnTo>
                      <a:lnTo>
                        <a:pt x="24" y="64"/>
                      </a:lnTo>
                      <a:lnTo>
                        <a:pt x="16" y="64"/>
                      </a:lnTo>
                      <a:lnTo>
                        <a:pt x="24" y="80"/>
                      </a:lnTo>
                      <a:lnTo>
                        <a:pt x="16" y="80"/>
                      </a:lnTo>
                      <a:lnTo>
                        <a:pt x="8" y="72"/>
                      </a:lnTo>
                      <a:lnTo>
                        <a:pt x="0" y="96"/>
                      </a:lnTo>
                      <a:lnTo>
                        <a:pt x="8" y="104"/>
                      </a:lnTo>
                      <a:lnTo>
                        <a:pt x="8" y="112"/>
                      </a:lnTo>
                      <a:lnTo>
                        <a:pt x="24" y="112"/>
                      </a:lnTo>
                      <a:lnTo>
                        <a:pt x="32" y="128"/>
                      </a:lnTo>
                      <a:lnTo>
                        <a:pt x="24" y="128"/>
                      </a:lnTo>
                      <a:lnTo>
                        <a:pt x="32" y="128"/>
                      </a:lnTo>
                      <a:lnTo>
                        <a:pt x="56" y="120"/>
                      </a:lnTo>
                      <a:lnTo>
                        <a:pt x="72" y="120"/>
                      </a:lnTo>
                      <a:lnTo>
                        <a:pt x="88" y="128"/>
                      </a:lnTo>
                      <a:lnTo>
                        <a:pt x="104" y="144"/>
                      </a:lnTo>
                      <a:lnTo>
                        <a:pt x="72" y="144"/>
                      </a:lnTo>
                      <a:lnTo>
                        <a:pt x="64" y="152"/>
                      </a:lnTo>
                      <a:lnTo>
                        <a:pt x="72" y="160"/>
                      </a:lnTo>
                      <a:lnTo>
                        <a:pt x="56" y="160"/>
                      </a:lnTo>
                      <a:lnTo>
                        <a:pt x="64" y="160"/>
                      </a:lnTo>
                      <a:lnTo>
                        <a:pt x="80" y="184"/>
                      </a:lnTo>
                      <a:lnTo>
                        <a:pt x="88" y="184"/>
                      </a:lnTo>
                      <a:lnTo>
                        <a:pt x="88" y="192"/>
                      </a:lnTo>
                      <a:lnTo>
                        <a:pt x="88" y="200"/>
                      </a:lnTo>
                      <a:lnTo>
                        <a:pt x="96" y="192"/>
                      </a:lnTo>
                      <a:lnTo>
                        <a:pt x="104" y="192"/>
                      </a:lnTo>
                      <a:lnTo>
                        <a:pt x="128" y="208"/>
                      </a:lnTo>
                      <a:lnTo>
                        <a:pt x="136" y="208"/>
                      </a:lnTo>
                      <a:lnTo>
                        <a:pt x="120" y="152"/>
                      </a:lnTo>
                      <a:lnTo>
                        <a:pt x="152" y="144"/>
                      </a:lnTo>
                      <a:lnTo>
                        <a:pt x="200" y="176"/>
                      </a:lnTo>
                      <a:lnTo>
                        <a:pt x="232" y="168"/>
                      </a:lnTo>
                      <a:lnTo>
                        <a:pt x="248" y="184"/>
                      </a:lnTo>
                      <a:lnTo>
                        <a:pt x="256" y="200"/>
                      </a:lnTo>
                      <a:lnTo>
                        <a:pt x="264" y="200"/>
                      </a:lnTo>
                      <a:lnTo>
                        <a:pt x="264" y="208"/>
                      </a:lnTo>
                      <a:lnTo>
                        <a:pt x="288" y="208"/>
                      </a:lnTo>
                      <a:lnTo>
                        <a:pt x="312" y="192"/>
                      </a:lnTo>
                      <a:lnTo>
                        <a:pt x="312" y="184"/>
                      </a:lnTo>
                      <a:lnTo>
                        <a:pt x="336" y="192"/>
                      </a:lnTo>
                      <a:lnTo>
                        <a:pt x="344" y="184"/>
                      </a:lnTo>
                      <a:lnTo>
                        <a:pt x="344" y="176"/>
                      </a:lnTo>
                      <a:lnTo>
                        <a:pt x="360" y="184"/>
                      </a:lnTo>
                      <a:lnTo>
                        <a:pt x="408" y="184"/>
                      </a:lnTo>
                      <a:lnTo>
                        <a:pt x="424" y="192"/>
                      </a:lnTo>
                      <a:lnTo>
                        <a:pt x="424" y="176"/>
                      </a:lnTo>
                      <a:lnTo>
                        <a:pt x="416" y="152"/>
                      </a:lnTo>
                      <a:lnTo>
                        <a:pt x="432" y="144"/>
                      </a:lnTo>
                      <a:lnTo>
                        <a:pt x="432" y="120"/>
                      </a:lnTo>
                      <a:lnTo>
                        <a:pt x="456" y="120"/>
                      </a:lnTo>
                      <a:lnTo>
                        <a:pt x="464" y="120"/>
                      </a:lnTo>
                      <a:lnTo>
                        <a:pt x="464" y="104"/>
                      </a:lnTo>
                      <a:lnTo>
                        <a:pt x="472" y="96"/>
                      </a:lnTo>
                      <a:close/>
                    </a:path>
                  </a:pathLst>
                </a:custGeom>
                <a:grpFill/>
                <a:ln w="1270">
                  <a:solidFill>
                    <a:schemeClr val="accent4"/>
                  </a:solidFill>
                  <a:round/>
                  <a:headEnd/>
                  <a:tailEnd/>
                </a:ln>
              </p:spPr>
              <p:txBody>
                <a:bodyPr/>
                <a:lstStyle/>
                <a:p>
                  <a:endParaRPr lang="en-US" sz="1682"/>
                </a:p>
              </p:txBody>
            </p:sp>
            <p:sp>
              <p:nvSpPr>
                <p:cNvPr id="332" name="Freeform 148"/>
                <p:cNvSpPr>
                  <a:spLocks/>
                </p:cNvSpPr>
                <p:nvPr/>
              </p:nvSpPr>
              <p:spPr bwMode="auto">
                <a:xfrm>
                  <a:off x="3452" y="1512"/>
                  <a:ext cx="1632" cy="496"/>
                </a:xfrm>
                <a:custGeom>
                  <a:avLst/>
                  <a:gdLst>
                    <a:gd name="T0" fmla="*/ 448 w 1632"/>
                    <a:gd name="T1" fmla="*/ 104 h 496"/>
                    <a:gd name="T2" fmla="*/ 440 w 1632"/>
                    <a:gd name="T3" fmla="*/ 104 h 496"/>
                    <a:gd name="T4" fmla="*/ 384 w 1632"/>
                    <a:gd name="T5" fmla="*/ 48 h 496"/>
                    <a:gd name="T6" fmla="*/ 392 w 1632"/>
                    <a:gd name="T7" fmla="*/ 112 h 496"/>
                    <a:gd name="T8" fmla="*/ 304 w 1632"/>
                    <a:gd name="T9" fmla="*/ 112 h 496"/>
                    <a:gd name="T10" fmla="*/ 200 w 1632"/>
                    <a:gd name="T11" fmla="*/ 128 h 496"/>
                    <a:gd name="T12" fmla="*/ 160 w 1632"/>
                    <a:gd name="T13" fmla="*/ 112 h 496"/>
                    <a:gd name="T14" fmla="*/ 136 w 1632"/>
                    <a:gd name="T15" fmla="*/ 160 h 496"/>
                    <a:gd name="T16" fmla="*/ 72 w 1632"/>
                    <a:gd name="T17" fmla="*/ 160 h 496"/>
                    <a:gd name="T18" fmla="*/ 80 w 1632"/>
                    <a:gd name="T19" fmla="*/ 104 h 496"/>
                    <a:gd name="T20" fmla="*/ 16 w 1632"/>
                    <a:gd name="T21" fmla="*/ 120 h 496"/>
                    <a:gd name="T22" fmla="*/ 40 w 1632"/>
                    <a:gd name="T23" fmla="*/ 184 h 496"/>
                    <a:gd name="T24" fmla="*/ 0 w 1632"/>
                    <a:gd name="T25" fmla="*/ 240 h 496"/>
                    <a:gd name="T26" fmla="*/ 64 w 1632"/>
                    <a:gd name="T27" fmla="*/ 312 h 496"/>
                    <a:gd name="T28" fmla="*/ 96 w 1632"/>
                    <a:gd name="T29" fmla="*/ 336 h 496"/>
                    <a:gd name="T30" fmla="*/ 168 w 1632"/>
                    <a:gd name="T31" fmla="*/ 368 h 496"/>
                    <a:gd name="T32" fmla="*/ 152 w 1632"/>
                    <a:gd name="T33" fmla="*/ 408 h 496"/>
                    <a:gd name="T34" fmla="*/ 136 w 1632"/>
                    <a:gd name="T35" fmla="*/ 440 h 496"/>
                    <a:gd name="T36" fmla="*/ 264 w 1632"/>
                    <a:gd name="T37" fmla="*/ 488 h 496"/>
                    <a:gd name="T38" fmla="*/ 256 w 1632"/>
                    <a:gd name="T39" fmla="*/ 440 h 496"/>
                    <a:gd name="T40" fmla="*/ 272 w 1632"/>
                    <a:gd name="T41" fmla="*/ 400 h 496"/>
                    <a:gd name="T42" fmla="*/ 272 w 1632"/>
                    <a:gd name="T43" fmla="*/ 368 h 496"/>
                    <a:gd name="T44" fmla="*/ 320 w 1632"/>
                    <a:gd name="T45" fmla="*/ 344 h 496"/>
                    <a:gd name="T46" fmla="*/ 392 w 1632"/>
                    <a:gd name="T47" fmla="*/ 352 h 496"/>
                    <a:gd name="T48" fmla="*/ 400 w 1632"/>
                    <a:gd name="T49" fmla="*/ 320 h 496"/>
                    <a:gd name="T50" fmla="*/ 472 w 1632"/>
                    <a:gd name="T51" fmla="*/ 296 h 496"/>
                    <a:gd name="T52" fmla="*/ 536 w 1632"/>
                    <a:gd name="T53" fmla="*/ 304 h 496"/>
                    <a:gd name="T54" fmla="*/ 624 w 1632"/>
                    <a:gd name="T55" fmla="*/ 352 h 496"/>
                    <a:gd name="T56" fmla="*/ 712 w 1632"/>
                    <a:gd name="T57" fmla="*/ 368 h 496"/>
                    <a:gd name="T58" fmla="*/ 808 w 1632"/>
                    <a:gd name="T59" fmla="*/ 368 h 496"/>
                    <a:gd name="T60" fmla="*/ 896 w 1632"/>
                    <a:gd name="T61" fmla="*/ 360 h 496"/>
                    <a:gd name="T62" fmla="*/ 1072 w 1632"/>
                    <a:gd name="T63" fmla="*/ 368 h 496"/>
                    <a:gd name="T64" fmla="*/ 1104 w 1632"/>
                    <a:gd name="T65" fmla="*/ 312 h 496"/>
                    <a:gd name="T66" fmla="*/ 1248 w 1632"/>
                    <a:gd name="T67" fmla="*/ 400 h 496"/>
                    <a:gd name="T68" fmla="*/ 1280 w 1632"/>
                    <a:gd name="T69" fmla="*/ 432 h 496"/>
                    <a:gd name="T70" fmla="*/ 1328 w 1632"/>
                    <a:gd name="T71" fmla="*/ 464 h 496"/>
                    <a:gd name="T72" fmla="*/ 1272 w 1632"/>
                    <a:gd name="T73" fmla="*/ 304 h 496"/>
                    <a:gd name="T74" fmla="*/ 1240 w 1632"/>
                    <a:gd name="T75" fmla="*/ 296 h 496"/>
                    <a:gd name="T76" fmla="*/ 1312 w 1632"/>
                    <a:gd name="T77" fmla="*/ 224 h 496"/>
                    <a:gd name="T78" fmla="*/ 1368 w 1632"/>
                    <a:gd name="T79" fmla="*/ 200 h 496"/>
                    <a:gd name="T80" fmla="*/ 1432 w 1632"/>
                    <a:gd name="T81" fmla="*/ 184 h 496"/>
                    <a:gd name="T82" fmla="*/ 1432 w 1632"/>
                    <a:gd name="T83" fmla="*/ 264 h 496"/>
                    <a:gd name="T84" fmla="*/ 1520 w 1632"/>
                    <a:gd name="T85" fmla="*/ 320 h 496"/>
                    <a:gd name="T86" fmla="*/ 1488 w 1632"/>
                    <a:gd name="T87" fmla="*/ 256 h 496"/>
                    <a:gd name="T88" fmla="*/ 1480 w 1632"/>
                    <a:gd name="T89" fmla="*/ 216 h 496"/>
                    <a:gd name="T90" fmla="*/ 1552 w 1632"/>
                    <a:gd name="T91" fmla="*/ 192 h 496"/>
                    <a:gd name="T92" fmla="*/ 1544 w 1632"/>
                    <a:gd name="T93" fmla="*/ 152 h 496"/>
                    <a:gd name="T94" fmla="*/ 1632 w 1632"/>
                    <a:gd name="T95" fmla="*/ 160 h 496"/>
                    <a:gd name="T96" fmla="*/ 1472 w 1632"/>
                    <a:gd name="T97" fmla="*/ 104 h 496"/>
                    <a:gd name="T98" fmla="*/ 1360 w 1632"/>
                    <a:gd name="T99" fmla="*/ 96 h 496"/>
                    <a:gd name="T100" fmla="*/ 1232 w 1632"/>
                    <a:gd name="T101" fmla="*/ 80 h 496"/>
                    <a:gd name="T102" fmla="*/ 1008 w 1632"/>
                    <a:gd name="T103" fmla="*/ 64 h 496"/>
                    <a:gd name="T104" fmla="*/ 936 w 1632"/>
                    <a:gd name="T105" fmla="*/ 56 h 496"/>
                    <a:gd name="T106" fmla="*/ 816 w 1632"/>
                    <a:gd name="T107" fmla="*/ 48 h 496"/>
                    <a:gd name="T108" fmla="*/ 744 w 1632"/>
                    <a:gd name="T109" fmla="*/ 48 h 496"/>
                    <a:gd name="T110" fmla="*/ 656 w 1632"/>
                    <a:gd name="T111" fmla="*/ 0 h 496"/>
                    <a:gd name="T112" fmla="*/ 512 w 1632"/>
                    <a:gd name="T113" fmla="*/ 32 h 496"/>
                    <a:gd name="T114" fmla="*/ 448 w 1632"/>
                    <a:gd name="T115" fmla="*/ 56 h 4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2"/>
                    <a:gd name="T175" fmla="*/ 0 h 496"/>
                    <a:gd name="T176" fmla="*/ 1632 w 1632"/>
                    <a:gd name="T177" fmla="*/ 496 h 4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2" h="496">
                      <a:moveTo>
                        <a:pt x="432" y="56"/>
                      </a:moveTo>
                      <a:lnTo>
                        <a:pt x="416" y="72"/>
                      </a:lnTo>
                      <a:lnTo>
                        <a:pt x="432" y="80"/>
                      </a:lnTo>
                      <a:lnTo>
                        <a:pt x="432" y="96"/>
                      </a:lnTo>
                      <a:lnTo>
                        <a:pt x="440" y="104"/>
                      </a:lnTo>
                      <a:lnTo>
                        <a:pt x="448" y="104"/>
                      </a:lnTo>
                      <a:lnTo>
                        <a:pt x="464" y="120"/>
                      </a:lnTo>
                      <a:lnTo>
                        <a:pt x="456" y="128"/>
                      </a:lnTo>
                      <a:lnTo>
                        <a:pt x="440" y="136"/>
                      </a:lnTo>
                      <a:lnTo>
                        <a:pt x="424" y="128"/>
                      </a:lnTo>
                      <a:lnTo>
                        <a:pt x="440" y="120"/>
                      </a:lnTo>
                      <a:lnTo>
                        <a:pt x="440" y="104"/>
                      </a:lnTo>
                      <a:lnTo>
                        <a:pt x="432" y="104"/>
                      </a:lnTo>
                      <a:lnTo>
                        <a:pt x="416" y="72"/>
                      </a:lnTo>
                      <a:lnTo>
                        <a:pt x="408" y="72"/>
                      </a:lnTo>
                      <a:lnTo>
                        <a:pt x="408" y="56"/>
                      </a:lnTo>
                      <a:lnTo>
                        <a:pt x="392" y="48"/>
                      </a:lnTo>
                      <a:lnTo>
                        <a:pt x="384" y="48"/>
                      </a:lnTo>
                      <a:lnTo>
                        <a:pt x="376" y="48"/>
                      </a:lnTo>
                      <a:lnTo>
                        <a:pt x="360" y="72"/>
                      </a:lnTo>
                      <a:lnTo>
                        <a:pt x="368" y="80"/>
                      </a:lnTo>
                      <a:lnTo>
                        <a:pt x="368" y="96"/>
                      </a:lnTo>
                      <a:lnTo>
                        <a:pt x="400" y="104"/>
                      </a:lnTo>
                      <a:lnTo>
                        <a:pt x="392" y="112"/>
                      </a:lnTo>
                      <a:lnTo>
                        <a:pt x="288" y="80"/>
                      </a:lnTo>
                      <a:lnTo>
                        <a:pt x="288" y="88"/>
                      </a:lnTo>
                      <a:lnTo>
                        <a:pt x="320" y="104"/>
                      </a:lnTo>
                      <a:lnTo>
                        <a:pt x="304" y="104"/>
                      </a:lnTo>
                      <a:lnTo>
                        <a:pt x="312" y="112"/>
                      </a:lnTo>
                      <a:lnTo>
                        <a:pt x="304" y="112"/>
                      </a:lnTo>
                      <a:lnTo>
                        <a:pt x="296" y="104"/>
                      </a:lnTo>
                      <a:lnTo>
                        <a:pt x="264" y="104"/>
                      </a:lnTo>
                      <a:lnTo>
                        <a:pt x="264" y="112"/>
                      </a:lnTo>
                      <a:lnTo>
                        <a:pt x="248" y="104"/>
                      </a:lnTo>
                      <a:lnTo>
                        <a:pt x="200" y="120"/>
                      </a:lnTo>
                      <a:lnTo>
                        <a:pt x="200" y="128"/>
                      </a:lnTo>
                      <a:lnTo>
                        <a:pt x="192" y="128"/>
                      </a:lnTo>
                      <a:lnTo>
                        <a:pt x="168" y="120"/>
                      </a:lnTo>
                      <a:lnTo>
                        <a:pt x="184" y="120"/>
                      </a:lnTo>
                      <a:lnTo>
                        <a:pt x="176" y="112"/>
                      </a:lnTo>
                      <a:lnTo>
                        <a:pt x="144" y="104"/>
                      </a:lnTo>
                      <a:lnTo>
                        <a:pt x="160" y="112"/>
                      </a:lnTo>
                      <a:lnTo>
                        <a:pt x="160" y="128"/>
                      </a:lnTo>
                      <a:lnTo>
                        <a:pt x="168" y="136"/>
                      </a:lnTo>
                      <a:lnTo>
                        <a:pt x="160" y="136"/>
                      </a:lnTo>
                      <a:lnTo>
                        <a:pt x="144" y="136"/>
                      </a:lnTo>
                      <a:lnTo>
                        <a:pt x="120" y="144"/>
                      </a:lnTo>
                      <a:lnTo>
                        <a:pt x="136" y="160"/>
                      </a:lnTo>
                      <a:lnTo>
                        <a:pt x="96" y="152"/>
                      </a:lnTo>
                      <a:lnTo>
                        <a:pt x="88" y="152"/>
                      </a:lnTo>
                      <a:lnTo>
                        <a:pt x="104" y="160"/>
                      </a:lnTo>
                      <a:lnTo>
                        <a:pt x="112" y="168"/>
                      </a:lnTo>
                      <a:lnTo>
                        <a:pt x="96" y="168"/>
                      </a:lnTo>
                      <a:lnTo>
                        <a:pt x="72" y="160"/>
                      </a:lnTo>
                      <a:lnTo>
                        <a:pt x="72" y="144"/>
                      </a:lnTo>
                      <a:lnTo>
                        <a:pt x="40" y="128"/>
                      </a:lnTo>
                      <a:lnTo>
                        <a:pt x="104" y="136"/>
                      </a:lnTo>
                      <a:lnTo>
                        <a:pt x="136" y="128"/>
                      </a:lnTo>
                      <a:lnTo>
                        <a:pt x="128" y="120"/>
                      </a:lnTo>
                      <a:lnTo>
                        <a:pt x="80" y="104"/>
                      </a:lnTo>
                      <a:lnTo>
                        <a:pt x="40" y="88"/>
                      </a:lnTo>
                      <a:lnTo>
                        <a:pt x="24" y="96"/>
                      </a:lnTo>
                      <a:lnTo>
                        <a:pt x="8" y="104"/>
                      </a:lnTo>
                      <a:lnTo>
                        <a:pt x="0" y="104"/>
                      </a:lnTo>
                      <a:lnTo>
                        <a:pt x="0" y="112"/>
                      </a:lnTo>
                      <a:lnTo>
                        <a:pt x="16" y="120"/>
                      </a:lnTo>
                      <a:lnTo>
                        <a:pt x="16" y="128"/>
                      </a:lnTo>
                      <a:lnTo>
                        <a:pt x="24" y="144"/>
                      </a:lnTo>
                      <a:lnTo>
                        <a:pt x="24" y="152"/>
                      </a:lnTo>
                      <a:lnTo>
                        <a:pt x="32" y="160"/>
                      </a:lnTo>
                      <a:lnTo>
                        <a:pt x="32" y="168"/>
                      </a:lnTo>
                      <a:lnTo>
                        <a:pt x="40" y="184"/>
                      </a:lnTo>
                      <a:lnTo>
                        <a:pt x="8" y="216"/>
                      </a:lnTo>
                      <a:lnTo>
                        <a:pt x="16" y="216"/>
                      </a:lnTo>
                      <a:lnTo>
                        <a:pt x="24" y="224"/>
                      </a:lnTo>
                      <a:lnTo>
                        <a:pt x="16" y="232"/>
                      </a:lnTo>
                      <a:lnTo>
                        <a:pt x="8" y="232"/>
                      </a:lnTo>
                      <a:lnTo>
                        <a:pt x="0" y="240"/>
                      </a:lnTo>
                      <a:lnTo>
                        <a:pt x="8" y="248"/>
                      </a:lnTo>
                      <a:lnTo>
                        <a:pt x="8" y="256"/>
                      </a:lnTo>
                      <a:lnTo>
                        <a:pt x="24" y="272"/>
                      </a:lnTo>
                      <a:lnTo>
                        <a:pt x="48" y="280"/>
                      </a:lnTo>
                      <a:lnTo>
                        <a:pt x="56" y="296"/>
                      </a:lnTo>
                      <a:lnTo>
                        <a:pt x="64" y="312"/>
                      </a:lnTo>
                      <a:lnTo>
                        <a:pt x="72" y="312"/>
                      </a:lnTo>
                      <a:lnTo>
                        <a:pt x="72" y="320"/>
                      </a:lnTo>
                      <a:lnTo>
                        <a:pt x="56" y="320"/>
                      </a:lnTo>
                      <a:lnTo>
                        <a:pt x="64" y="336"/>
                      </a:lnTo>
                      <a:lnTo>
                        <a:pt x="88" y="328"/>
                      </a:lnTo>
                      <a:lnTo>
                        <a:pt x="96" y="336"/>
                      </a:lnTo>
                      <a:lnTo>
                        <a:pt x="96" y="344"/>
                      </a:lnTo>
                      <a:lnTo>
                        <a:pt x="104" y="344"/>
                      </a:lnTo>
                      <a:lnTo>
                        <a:pt x="112" y="360"/>
                      </a:lnTo>
                      <a:lnTo>
                        <a:pt x="136" y="360"/>
                      </a:lnTo>
                      <a:lnTo>
                        <a:pt x="144" y="368"/>
                      </a:lnTo>
                      <a:lnTo>
                        <a:pt x="168" y="368"/>
                      </a:lnTo>
                      <a:lnTo>
                        <a:pt x="168" y="376"/>
                      </a:lnTo>
                      <a:lnTo>
                        <a:pt x="168" y="384"/>
                      </a:lnTo>
                      <a:lnTo>
                        <a:pt x="168" y="400"/>
                      </a:lnTo>
                      <a:lnTo>
                        <a:pt x="160" y="392"/>
                      </a:lnTo>
                      <a:lnTo>
                        <a:pt x="152" y="400"/>
                      </a:lnTo>
                      <a:lnTo>
                        <a:pt x="152" y="408"/>
                      </a:lnTo>
                      <a:lnTo>
                        <a:pt x="168" y="408"/>
                      </a:lnTo>
                      <a:lnTo>
                        <a:pt x="144" y="416"/>
                      </a:lnTo>
                      <a:lnTo>
                        <a:pt x="152" y="416"/>
                      </a:lnTo>
                      <a:lnTo>
                        <a:pt x="144" y="432"/>
                      </a:lnTo>
                      <a:lnTo>
                        <a:pt x="136" y="432"/>
                      </a:lnTo>
                      <a:lnTo>
                        <a:pt x="136" y="440"/>
                      </a:lnTo>
                      <a:lnTo>
                        <a:pt x="144" y="440"/>
                      </a:lnTo>
                      <a:lnTo>
                        <a:pt x="184" y="464"/>
                      </a:lnTo>
                      <a:lnTo>
                        <a:pt x="216" y="464"/>
                      </a:lnTo>
                      <a:lnTo>
                        <a:pt x="232" y="472"/>
                      </a:lnTo>
                      <a:lnTo>
                        <a:pt x="248" y="472"/>
                      </a:lnTo>
                      <a:lnTo>
                        <a:pt x="264" y="488"/>
                      </a:lnTo>
                      <a:lnTo>
                        <a:pt x="272" y="496"/>
                      </a:lnTo>
                      <a:lnTo>
                        <a:pt x="280" y="496"/>
                      </a:lnTo>
                      <a:lnTo>
                        <a:pt x="288" y="488"/>
                      </a:lnTo>
                      <a:lnTo>
                        <a:pt x="272" y="472"/>
                      </a:lnTo>
                      <a:lnTo>
                        <a:pt x="272" y="456"/>
                      </a:lnTo>
                      <a:lnTo>
                        <a:pt x="256" y="440"/>
                      </a:lnTo>
                      <a:lnTo>
                        <a:pt x="264" y="424"/>
                      </a:lnTo>
                      <a:lnTo>
                        <a:pt x="272" y="424"/>
                      </a:lnTo>
                      <a:lnTo>
                        <a:pt x="280" y="416"/>
                      </a:lnTo>
                      <a:lnTo>
                        <a:pt x="272" y="416"/>
                      </a:lnTo>
                      <a:lnTo>
                        <a:pt x="280" y="416"/>
                      </a:lnTo>
                      <a:lnTo>
                        <a:pt x="272" y="400"/>
                      </a:lnTo>
                      <a:lnTo>
                        <a:pt x="256" y="400"/>
                      </a:lnTo>
                      <a:lnTo>
                        <a:pt x="256" y="392"/>
                      </a:lnTo>
                      <a:lnTo>
                        <a:pt x="248" y="384"/>
                      </a:lnTo>
                      <a:lnTo>
                        <a:pt x="256" y="360"/>
                      </a:lnTo>
                      <a:lnTo>
                        <a:pt x="264" y="368"/>
                      </a:lnTo>
                      <a:lnTo>
                        <a:pt x="272" y="368"/>
                      </a:lnTo>
                      <a:lnTo>
                        <a:pt x="264" y="352"/>
                      </a:lnTo>
                      <a:lnTo>
                        <a:pt x="272" y="352"/>
                      </a:lnTo>
                      <a:lnTo>
                        <a:pt x="288" y="344"/>
                      </a:lnTo>
                      <a:lnTo>
                        <a:pt x="296" y="344"/>
                      </a:lnTo>
                      <a:lnTo>
                        <a:pt x="304" y="336"/>
                      </a:lnTo>
                      <a:lnTo>
                        <a:pt x="320" y="344"/>
                      </a:lnTo>
                      <a:lnTo>
                        <a:pt x="336" y="360"/>
                      </a:lnTo>
                      <a:lnTo>
                        <a:pt x="336" y="352"/>
                      </a:lnTo>
                      <a:lnTo>
                        <a:pt x="344" y="352"/>
                      </a:lnTo>
                      <a:lnTo>
                        <a:pt x="360" y="352"/>
                      </a:lnTo>
                      <a:lnTo>
                        <a:pt x="376" y="352"/>
                      </a:lnTo>
                      <a:lnTo>
                        <a:pt x="392" y="352"/>
                      </a:lnTo>
                      <a:lnTo>
                        <a:pt x="408" y="352"/>
                      </a:lnTo>
                      <a:lnTo>
                        <a:pt x="416" y="344"/>
                      </a:lnTo>
                      <a:lnTo>
                        <a:pt x="392" y="336"/>
                      </a:lnTo>
                      <a:lnTo>
                        <a:pt x="400" y="328"/>
                      </a:lnTo>
                      <a:lnTo>
                        <a:pt x="392" y="328"/>
                      </a:lnTo>
                      <a:lnTo>
                        <a:pt x="400" y="320"/>
                      </a:lnTo>
                      <a:lnTo>
                        <a:pt x="400" y="312"/>
                      </a:lnTo>
                      <a:lnTo>
                        <a:pt x="392" y="312"/>
                      </a:lnTo>
                      <a:lnTo>
                        <a:pt x="392" y="304"/>
                      </a:lnTo>
                      <a:lnTo>
                        <a:pt x="408" y="304"/>
                      </a:lnTo>
                      <a:lnTo>
                        <a:pt x="448" y="296"/>
                      </a:lnTo>
                      <a:lnTo>
                        <a:pt x="472" y="296"/>
                      </a:lnTo>
                      <a:lnTo>
                        <a:pt x="472" y="288"/>
                      </a:lnTo>
                      <a:lnTo>
                        <a:pt x="496" y="288"/>
                      </a:lnTo>
                      <a:lnTo>
                        <a:pt x="504" y="296"/>
                      </a:lnTo>
                      <a:lnTo>
                        <a:pt x="504" y="304"/>
                      </a:lnTo>
                      <a:lnTo>
                        <a:pt x="520" y="304"/>
                      </a:lnTo>
                      <a:lnTo>
                        <a:pt x="536" y="304"/>
                      </a:lnTo>
                      <a:lnTo>
                        <a:pt x="536" y="312"/>
                      </a:lnTo>
                      <a:lnTo>
                        <a:pt x="544" y="312"/>
                      </a:lnTo>
                      <a:lnTo>
                        <a:pt x="560" y="304"/>
                      </a:lnTo>
                      <a:lnTo>
                        <a:pt x="568" y="304"/>
                      </a:lnTo>
                      <a:lnTo>
                        <a:pt x="592" y="320"/>
                      </a:lnTo>
                      <a:lnTo>
                        <a:pt x="624" y="352"/>
                      </a:lnTo>
                      <a:lnTo>
                        <a:pt x="632" y="344"/>
                      </a:lnTo>
                      <a:lnTo>
                        <a:pt x="640" y="352"/>
                      </a:lnTo>
                      <a:lnTo>
                        <a:pt x="664" y="352"/>
                      </a:lnTo>
                      <a:lnTo>
                        <a:pt x="696" y="368"/>
                      </a:lnTo>
                      <a:lnTo>
                        <a:pt x="704" y="376"/>
                      </a:lnTo>
                      <a:lnTo>
                        <a:pt x="712" y="368"/>
                      </a:lnTo>
                      <a:lnTo>
                        <a:pt x="720" y="376"/>
                      </a:lnTo>
                      <a:lnTo>
                        <a:pt x="720" y="384"/>
                      </a:lnTo>
                      <a:lnTo>
                        <a:pt x="728" y="376"/>
                      </a:lnTo>
                      <a:lnTo>
                        <a:pt x="768" y="352"/>
                      </a:lnTo>
                      <a:lnTo>
                        <a:pt x="792" y="360"/>
                      </a:lnTo>
                      <a:lnTo>
                        <a:pt x="808" y="368"/>
                      </a:lnTo>
                      <a:lnTo>
                        <a:pt x="840" y="368"/>
                      </a:lnTo>
                      <a:lnTo>
                        <a:pt x="840" y="352"/>
                      </a:lnTo>
                      <a:lnTo>
                        <a:pt x="832" y="344"/>
                      </a:lnTo>
                      <a:lnTo>
                        <a:pt x="840" y="336"/>
                      </a:lnTo>
                      <a:lnTo>
                        <a:pt x="872" y="344"/>
                      </a:lnTo>
                      <a:lnTo>
                        <a:pt x="896" y="360"/>
                      </a:lnTo>
                      <a:lnTo>
                        <a:pt x="928" y="360"/>
                      </a:lnTo>
                      <a:lnTo>
                        <a:pt x="984" y="376"/>
                      </a:lnTo>
                      <a:lnTo>
                        <a:pt x="1016" y="368"/>
                      </a:lnTo>
                      <a:lnTo>
                        <a:pt x="1032" y="360"/>
                      </a:lnTo>
                      <a:lnTo>
                        <a:pt x="1056" y="368"/>
                      </a:lnTo>
                      <a:lnTo>
                        <a:pt x="1072" y="368"/>
                      </a:lnTo>
                      <a:lnTo>
                        <a:pt x="1088" y="360"/>
                      </a:lnTo>
                      <a:lnTo>
                        <a:pt x="1080" y="344"/>
                      </a:lnTo>
                      <a:lnTo>
                        <a:pt x="1088" y="336"/>
                      </a:lnTo>
                      <a:lnTo>
                        <a:pt x="1072" y="328"/>
                      </a:lnTo>
                      <a:lnTo>
                        <a:pt x="1080" y="320"/>
                      </a:lnTo>
                      <a:lnTo>
                        <a:pt x="1104" y="312"/>
                      </a:lnTo>
                      <a:lnTo>
                        <a:pt x="1136" y="320"/>
                      </a:lnTo>
                      <a:lnTo>
                        <a:pt x="1168" y="352"/>
                      </a:lnTo>
                      <a:lnTo>
                        <a:pt x="1184" y="368"/>
                      </a:lnTo>
                      <a:lnTo>
                        <a:pt x="1208" y="376"/>
                      </a:lnTo>
                      <a:lnTo>
                        <a:pt x="1232" y="384"/>
                      </a:lnTo>
                      <a:lnTo>
                        <a:pt x="1248" y="400"/>
                      </a:lnTo>
                      <a:lnTo>
                        <a:pt x="1256" y="400"/>
                      </a:lnTo>
                      <a:lnTo>
                        <a:pt x="1280" y="384"/>
                      </a:lnTo>
                      <a:lnTo>
                        <a:pt x="1288" y="400"/>
                      </a:lnTo>
                      <a:lnTo>
                        <a:pt x="1288" y="408"/>
                      </a:lnTo>
                      <a:lnTo>
                        <a:pt x="1296" y="440"/>
                      </a:lnTo>
                      <a:lnTo>
                        <a:pt x="1280" y="432"/>
                      </a:lnTo>
                      <a:lnTo>
                        <a:pt x="1272" y="440"/>
                      </a:lnTo>
                      <a:lnTo>
                        <a:pt x="1288" y="464"/>
                      </a:lnTo>
                      <a:lnTo>
                        <a:pt x="1288" y="472"/>
                      </a:lnTo>
                      <a:lnTo>
                        <a:pt x="1296" y="464"/>
                      </a:lnTo>
                      <a:lnTo>
                        <a:pt x="1312" y="472"/>
                      </a:lnTo>
                      <a:lnTo>
                        <a:pt x="1328" y="464"/>
                      </a:lnTo>
                      <a:lnTo>
                        <a:pt x="1328" y="448"/>
                      </a:lnTo>
                      <a:lnTo>
                        <a:pt x="1344" y="432"/>
                      </a:lnTo>
                      <a:lnTo>
                        <a:pt x="1344" y="384"/>
                      </a:lnTo>
                      <a:lnTo>
                        <a:pt x="1320" y="352"/>
                      </a:lnTo>
                      <a:lnTo>
                        <a:pt x="1304" y="320"/>
                      </a:lnTo>
                      <a:lnTo>
                        <a:pt x="1272" y="304"/>
                      </a:lnTo>
                      <a:lnTo>
                        <a:pt x="1264" y="312"/>
                      </a:lnTo>
                      <a:lnTo>
                        <a:pt x="1256" y="312"/>
                      </a:lnTo>
                      <a:lnTo>
                        <a:pt x="1256" y="304"/>
                      </a:lnTo>
                      <a:lnTo>
                        <a:pt x="1248" y="304"/>
                      </a:lnTo>
                      <a:lnTo>
                        <a:pt x="1248" y="312"/>
                      </a:lnTo>
                      <a:lnTo>
                        <a:pt x="1240" y="296"/>
                      </a:lnTo>
                      <a:lnTo>
                        <a:pt x="1216" y="296"/>
                      </a:lnTo>
                      <a:lnTo>
                        <a:pt x="1232" y="280"/>
                      </a:lnTo>
                      <a:lnTo>
                        <a:pt x="1240" y="232"/>
                      </a:lnTo>
                      <a:lnTo>
                        <a:pt x="1256" y="232"/>
                      </a:lnTo>
                      <a:lnTo>
                        <a:pt x="1312" y="232"/>
                      </a:lnTo>
                      <a:lnTo>
                        <a:pt x="1312" y="224"/>
                      </a:lnTo>
                      <a:lnTo>
                        <a:pt x="1336" y="224"/>
                      </a:lnTo>
                      <a:lnTo>
                        <a:pt x="1344" y="240"/>
                      </a:lnTo>
                      <a:lnTo>
                        <a:pt x="1384" y="232"/>
                      </a:lnTo>
                      <a:lnTo>
                        <a:pt x="1368" y="232"/>
                      </a:lnTo>
                      <a:lnTo>
                        <a:pt x="1360" y="224"/>
                      </a:lnTo>
                      <a:lnTo>
                        <a:pt x="1368" y="200"/>
                      </a:lnTo>
                      <a:lnTo>
                        <a:pt x="1400" y="200"/>
                      </a:lnTo>
                      <a:lnTo>
                        <a:pt x="1400" y="208"/>
                      </a:lnTo>
                      <a:lnTo>
                        <a:pt x="1416" y="216"/>
                      </a:lnTo>
                      <a:lnTo>
                        <a:pt x="1424" y="200"/>
                      </a:lnTo>
                      <a:lnTo>
                        <a:pt x="1416" y="184"/>
                      </a:lnTo>
                      <a:lnTo>
                        <a:pt x="1432" y="184"/>
                      </a:lnTo>
                      <a:lnTo>
                        <a:pt x="1432" y="192"/>
                      </a:lnTo>
                      <a:lnTo>
                        <a:pt x="1448" y="208"/>
                      </a:lnTo>
                      <a:lnTo>
                        <a:pt x="1440" y="216"/>
                      </a:lnTo>
                      <a:lnTo>
                        <a:pt x="1432" y="248"/>
                      </a:lnTo>
                      <a:lnTo>
                        <a:pt x="1424" y="256"/>
                      </a:lnTo>
                      <a:lnTo>
                        <a:pt x="1432" y="264"/>
                      </a:lnTo>
                      <a:lnTo>
                        <a:pt x="1424" y="264"/>
                      </a:lnTo>
                      <a:lnTo>
                        <a:pt x="1440" y="288"/>
                      </a:lnTo>
                      <a:lnTo>
                        <a:pt x="1512" y="352"/>
                      </a:lnTo>
                      <a:lnTo>
                        <a:pt x="1512" y="344"/>
                      </a:lnTo>
                      <a:lnTo>
                        <a:pt x="1512" y="320"/>
                      </a:lnTo>
                      <a:lnTo>
                        <a:pt x="1520" y="320"/>
                      </a:lnTo>
                      <a:lnTo>
                        <a:pt x="1504" y="304"/>
                      </a:lnTo>
                      <a:lnTo>
                        <a:pt x="1520" y="296"/>
                      </a:lnTo>
                      <a:lnTo>
                        <a:pt x="1504" y="280"/>
                      </a:lnTo>
                      <a:lnTo>
                        <a:pt x="1512" y="272"/>
                      </a:lnTo>
                      <a:lnTo>
                        <a:pt x="1496" y="264"/>
                      </a:lnTo>
                      <a:lnTo>
                        <a:pt x="1488" y="256"/>
                      </a:lnTo>
                      <a:lnTo>
                        <a:pt x="1480" y="256"/>
                      </a:lnTo>
                      <a:lnTo>
                        <a:pt x="1472" y="248"/>
                      </a:lnTo>
                      <a:lnTo>
                        <a:pt x="1472" y="232"/>
                      </a:lnTo>
                      <a:lnTo>
                        <a:pt x="1464" y="224"/>
                      </a:lnTo>
                      <a:lnTo>
                        <a:pt x="1472" y="224"/>
                      </a:lnTo>
                      <a:lnTo>
                        <a:pt x="1480" y="216"/>
                      </a:lnTo>
                      <a:lnTo>
                        <a:pt x="1496" y="224"/>
                      </a:lnTo>
                      <a:lnTo>
                        <a:pt x="1496" y="216"/>
                      </a:lnTo>
                      <a:lnTo>
                        <a:pt x="1504" y="216"/>
                      </a:lnTo>
                      <a:lnTo>
                        <a:pt x="1536" y="224"/>
                      </a:lnTo>
                      <a:lnTo>
                        <a:pt x="1528" y="216"/>
                      </a:lnTo>
                      <a:lnTo>
                        <a:pt x="1552" y="192"/>
                      </a:lnTo>
                      <a:lnTo>
                        <a:pt x="1560" y="184"/>
                      </a:lnTo>
                      <a:lnTo>
                        <a:pt x="1584" y="192"/>
                      </a:lnTo>
                      <a:lnTo>
                        <a:pt x="1584" y="184"/>
                      </a:lnTo>
                      <a:lnTo>
                        <a:pt x="1528" y="160"/>
                      </a:lnTo>
                      <a:lnTo>
                        <a:pt x="1544" y="160"/>
                      </a:lnTo>
                      <a:lnTo>
                        <a:pt x="1544" y="152"/>
                      </a:lnTo>
                      <a:lnTo>
                        <a:pt x="1544" y="144"/>
                      </a:lnTo>
                      <a:lnTo>
                        <a:pt x="1528" y="144"/>
                      </a:lnTo>
                      <a:lnTo>
                        <a:pt x="1536" y="136"/>
                      </a:lnTo>
                      <a:lnTo>
                        <a:pt x="1552" y="144"/>
                      </a:lnTo>
                      <a:lnTo>
                        <a:pt x="1584" y="152"/>
                      </a:lnTo>
                      <a:lnTo>
                        <a:pt x="1632" y="160"/>
                      </a:lnTo>
                      <a:lnTo>
                        <a:pt x="1616" y="144"/>
                      </a:lnTo>
                      <a:lnTo>
                        <a:pt x="1632" y="144"/>
                      </a:lnTo>
                      <a:lnTo>
                        <a:pt x="1632" y="136"/>
                      </a:lnTo>
                      <a:lnTo>
                        <a:pt x="1592" y="128"/>
                      </a:lnTo>
                      <a:lnTo>
                        <a:pt x="1568" y="128"/>
                      </a:lnTo>
                      <a:lnTo>
                        <a:pt x="1472" y="104"/>
                      </a:lnTo>
                      <a:lnTo>
                        <a:pt x="1424" y="88"/>
                      </a:lnTo>
                      <a:lnTo>
                        <a:pt x="1360" y="88"/>
                      </a:lnTo>
                      <a:lnTo>
                        <a:pt x="1384" y="104"/>
                      </a:lnTo>
                      <a:lnTo>
                        <a:pt x="1376" y="104"/>
                      </a:lnTo>
                      <a:lnTo>
                        <a:pt x="1352" y="96"/>
                      </a:lnTo>
                      <a:lnTo>
                        <a:pt x="1360" y="96"/>
                      </a:lnTo>
                      <a:lnTo>
                        <a:pt x="1360" y="88"/>
                      </a:lnTo>
                      <a:lnTo>
                        <a:pt x="1344" y="88"/>
                      </a:lnTo>
                      <a:lnTo>
                        <a:pt x="1344" y="96"/>
                      </a:lnTo>
                      <a:lnTo>
                        <a:pt x="1280" y="96"/>
                      </a:lnTo>
                      <a:lnTo>
                        <a:pt x="1256" y="88"/>
                      </a:lnTo>
                      <a:lnTo>
                        <a:pt x="1232" y="80"/>
                      </a:lnTo>
                      <a:lnTo>
                        <a:pt x="1176" y="80"/>
                      </a:lnTo>
                      <a:lnTo>
                        <a:pt x="1128" y="64"/>
                      </a:lnTo>
                      <a:lnTo>
                        <a:pt x="1032" y="56"/>
                      </a:lnTo>
                      <a:lnTo>
                        <a:pt x="1032" y="64"/>
                      </a:lnTo>
                      <a:lnTo>
                        <a:pt x="1048" y="72"/>
                      </a:lnTo>
                      <a:lnTo>
                        <a:pt x="1008" y="64"/>
                      </a:lnTo>
                      <a:lnTo>
                        <a:pt x="1000" y="72"/>
                      </a:lnTo>
                      <a:lnTo>
                        <a:pt x="968" y="64"/>
                      </a:lnTo>
                      <a:lnTo>
                        <a:pt x="976" y="72"/>
                      </a:lnTo>
                      <a:lnTo>
                        <a:pt x="976" y="80"/>
                      </a:lnTo>
                      <a:lnTo>
                        <a:pt x="936" y="64"/>
                      </a:lnTo>
                      <a:lnTo>
                        <a:pt x="936" y="56"/>
                      </a:lnTo>
                      <a:lnTo>
                        <a:pt x="912" y="48"/>
                      </a:lnTo>
                      <a:lnTo>
                        <a:pt x="856" y="40"/>
                      </a:lnTo>
                      <a:lnTo>
                        <a:pt x="872" y="48"/>
                      </a:lnTo>
                      <a:lnTo>
                        <a:pt x="840" y="48"/>
                      </a:lnTo>
                      <a:lnTo>
                        <a:pt x="824" y="48"/>
                      </a:lnTo>
                      <a:lnTo>
                        <a:pt x="816" y="48"/>
                      </a:lnTo>
                      <a:lnTo>
                        <a:pt x="776" y="48"/>
                      </a:lnTo>
                      <a:lnTo>
                        <a:pt x="760" y="32"/>
                      </a:lnTo>
                      <a:lnTo>
                        <a:pt x="744" y="32"/>
                      </a:lnTo>
                      <a:lnTo>
                        <a:pt x="768" y="40"/>
                      </a:lnTo>
                      <a:lnTo>
                        <a:pt x="736" y="40"/>
                      </a:lnTo>
                      <a:lnTo>
                        <a:pt x="744" y="48"/>
                      </a:lnTo>
                      <a:lnTo>
                        <a:pt x="712" y="48"/>
                      </a:lnTo>
                      <a:lnTo>
                        <a:pt x="752" y="24"/>
                      </a:lnTo>
                      <a:lnTo>
                        <a:pt x="744" y="16"/>
                      </a:lnTo>
                      <a:lnTo>
                        <a:pt x="712" y="8"/>
                      </a:lnTo>
                      <a:lnTo>
                        <a:pt x="672" y="8"/>
                      </a:lnTo>
                      <a:lnTo>
                        <a:pt x="656" y="0"/>
                      </a:lnTo>
                      <a:lnTo>
                        <a:pt x="632" y="0"/>
                      </a:lnTo>
                      <a:lnTo>
                        <a:pt x="616" y="8"/>
                      </a:lnTo>
                      <a:lnTo>
                        <a:pt x="616" y="16"/>
                      </a:lnTo>
                      <a:lnTo>
                        <a:pt x="560" y="16"/>
                      </a:lnTo>
                      <a:lnTo>
                        <a:pt x="528" y="24"/>
                      </a:lnTo>
                      <a:lnTo>
                        <a:pt x="512" y="32"/>
                      </a:lnTo>
                      <a:lnTo>
                        <a:pt x="528" y="40"/>
                      </a:lnTo>
                      <a:lnTo>
                        <a:pt x="472" y="48"/>
                      </a:lnTo>
                      <a:lnTo>
                        <a:pt x="480" y="56"/>
                      </a:lnTo>
                      <a:lnTo>
                        <a:pt x="504" y="64"/>
                      </a:lnTo>
                      <a:lnTo>
                        <a:pt x="496" y="64"/>
                      </a:lnTo>
                      <a:lnTo>
                        <a:pt x="448" y="56"/>
                      </a:lnTo>
                      <a:lnTo>
                        <a:pt x="440" y="64"/>
                      </a:lnTo>
                      <a:lnTo>
                        <a:pt x="472" y="80"/>
                      </a:lnTo>
                      <a:lnTo>
                        <a:pt x="440" y="72"/>
                      </a:lnTo>
                      <a:lnTo>
                        <a:pt x="432" y="56"/>
                      </a:lnTo>
                      <a:close/>
                    </a:path>
                  </a:pathLst>
                </a:custGeom>
                <a:grpFill/>
                <a:ln w="1270">
                  <a:solidFill>
                    <a:schemeClr val="accent4"/>
                  </a:solidFill>
                  <a:round/>
                  <a:headEnd/>
                  <a:tailEnd/>
                </a:ln>
              </p:spPr>
              <p:txBody>
                <a:bodyPr/>
                <a:lstStyle/>
                <a:p>
                  <a:endParaRPr lang="en-US" sz="1682"/>
                </a:p>
              </p:txBody>
            </p:sp>
            <p:sp>
              <p:nvSpPr>
                <p:cNvPr id="333" name="Freeform 149"/>
                <p:cNvSpPr>
                  <a:spLocks/>
                </p:cNvSpPr>
                <p:nvPr/>
              </p:nvSpPr>
              <p:spPr bwMode="auto">
                <a:xfrm>
                  <a:off x="3820" y="1944"/>
                  <a:ext cx="224" cy="128"/>
                </a:xfrm>
                <a:custGeom>
                  <a:avLst/>
                  <a:gdLst>
                    <a:gd name="T0" fmla="*/ 152 w 224"/>
                    <a:gd name="T1" fmla="*/ 120 h 128"/>
                    <a:gd name="T2" fmla="*/ 168 w 224"/>
                    <a:gd name="T3" fmla="*/ 128 h 128"/>
                    <a:gd name="T4" fmla="*/ 176 w 224"/>
                    <a:gd name="T5" fmla="*/ 112 h 128"/>
                    <a:gd name="T6" fmla="*/ 168 w 224"/>
                    <a:gd name="T7" fmla="*/ 96 h 128"/>
                    <a:gd name="T8" fmla="*/ 160 w 224"/>
                    <a:gd name="T9" fmla="*/ 88 h 128"/>
                    <a:gd name="T10" fmla="*/ 176 w 224"/>
                    <a:gd name="T11" fmla="*/ 88 h 128"/>
                    <a:gd name="T12" fmla="*/ 176 w 224"/>
                    <a:gd name="T13" fmla="*/ 80 h 128"/>
                    <a:gd name="T14" fmla="*/ 176 w 224"/>
                    <a:gd name="T15" fmla="*/ 72 h 128"/>
                    <a:gd name="T16" fmla="*/ 192 w 224"/>
                    <a:gd name="T17" fmla="*/ 64 h 128"/>
                    <a:gd name="T18" fmla="*/ 192 w 224"/>
                    <a:gd name="T19" fmla="*/ 80 h 128"/>
                    <a:gd name="T20" fmla="*/ 200 w 224"/>
                    <a:gd name="T21" fmla="*/ 80 h 128"/>
                    <a:gd name="T22" fmla="*/ 208 w 224"/>
                    <a:gd name="T23" fmla="*/ 80 h 128"/>
                    <a:gd name="T24" fmla="*/ 224 w 224"/>
                    <a:gd name="T25" fmla="*/ 72 h 128"/>
                    <a:gd name="T26" fmla="*/ 200 w 224"/>
                    <a:gd name="T27" fmla="*/ 56 h 128"/>
                    <a:gd name="T28" fmla="*/ 200 w 224"/>
                    <a:gd name="T29" fmla="*/ 64 h 128"/>
                    <a:gd name="T30" fmla="*/ 184 w 224"/>
                    <a:gd name="T31" fmla="*/ 56 h 128"/>
                    <a:gd name="T32" fmla="*/ 192 w 224"/>
                    <a:gd name="T33" fmla="*/ 48 h 128"/>
                    <a:gd name="T34" fmla="*/ 168 w 224"/>
                    <a:gd name="T35" fmla="*/ 64 h 128"/>
                    <a:gd name="T36" fmla="*/ 144 w 224"/>
                    <a:gd name="T37" fmla="*/ 64 h 128"/>
                    <a:gd name="T38" fmla="*/ 144 w 224"/>
                    <a:gd name="T39" fmla="*/ 56 h 128"/>
                    <a:gd name="T40" fmla="*/ 136 w 224"/>
                    <a:gd name="T41" fmla="*/ 56 h 128"/>
                    <a:gd name="T42" fmla="*/ 128 w 224"/>
                    <a:gd name="T43" fmla="*/ 40 h 128"/>
                    <a:gd name="T44" fmla="*/ 112 w 224"/>
                    <a:gd name="T45" fmla="*/ 24 h 128"/>
                    <a:gd name="T46" fmla="*/ 80 w 224"/>
                    <a:gd name="T47" fmla="*/ 32 h 128"/>
                    <a:gd name="T48" fmla="*/ 32 w 224"/>
                    <a:gd name="T49" fmla="*/ 0 h 128"/>
                    <a:gd name="T50" fmla="*/ 0 w 224"/>
                    <a:gd name="T51" fmla="*/ 8 h 128"/>
                    <a:gd name="T52" fmla="*/ 16 w 224"/>
                    <a:gd name="T53" fmla="*/ 64 h 128"/>
                    <a:gd name="T54" fmla="*/ 24 w 224"/>
                    <a:gd name="T55" fmla="*/ 64 h 128"/>
                    <a:gd name="T56" fmla="*/ 24 w 224"/>
                    <a:gd name="T57" fmla="*/ 56 h 128"/>
                    <a:gd name="T58" fmla="*/ 32 w 224"/>
                    <a:gd name="T59" fmla="*/ 40 h 128"/>
                    <a:gd name="T60" fmla="*/ 40 w 224"/>
                    <a:gd name="T61" fmla="*/ 40 h 128"/>
                    <a:gd name="T62" fmla="*/ 56 w 224"/>
                    <a:gd name="T63" fmla="*/ 48 h 128"/>
                    <a:gd name="T64" fmla="*/ 64 w 224"/>
                    <a:gd name="T65" fmla="*/ 64 h 128"/>
                    <a:gd name="T66" fmla="*/ 88 w 224"/>
                    <a:gd name="T67" fmla="*/ 64 h 128"/>
                    <a:gd name="T68" fmla="*/ 96 w 224"/>
                    <a:gd name="T69" fmla="*/ 80 h 128"/>
                    <a:gd name="T70" fmla="*/ 136 w 224"/>
                    <a:gd name="T71" fmla="*/ 104 h 128"/>
                    <a:gd name="T72" fmla="*/ 152 w 224"/>
                    <a:gd name="T73" fmla="*/ 112 h 128"/>
                    <a:gd name="T74" fmla="*/ 152 w 224"/>
                    <a:gd name="T75" fmla="*/ 120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28"/>
                    <a:gd name="T116" fmla="*/ 224 w 224"/>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28">
                      <a:moveTo>
                        <a:pt x="152" y="120"/>
                      </a:moveTo>
                      <a:lnTo>
                        <a:pt x="168" y="128"/>
                      </a:lnTo>
                      <a:lnTo>
                        <a:pt x="176" y="112"/>
                      </a:lnTo>
                      <a:lnTo>
                        <a:pt x="168" y="96"/>
                      </a:lnTo>
                      <a:lnTo>
                        <a:pt x="160" y="88"/>
                      </a:lnTo>
                      <a:lnTo>
                        <a:pt x="176" y="88"/>
                      </a:lnTo>
                      <a:lnTo>
                        <a:pt x="176" y="80"/>
                      </a:lnTo>
                      <a:lnTo>
                        <a:pt x="176" y="72"/>
                      </a:lnTo>
                      <a:lnTo>
                        <a:pt x="192" y="64"/>
                      </a:lnTo>
                      <a:lnTo>
                        <a:pt x="192" y="80"/>
                      </a:lnTo>
                      <a:lnTo>
                        <a:pt x="200" y="80"/>
                      </a:lnTo>
                      <a:lnTo>
                        <a:pt x="208" y="80"/>
                      </a:lnTo>
                      <a:lnTo>
                        <a:pt x="224" y="72"/>
                      </a:lnTo>
                      <a:lnTo>
                        <a:pt x="200" y="56"/>
                      </a:lnTo>
                      <a:lnTo>
                        <a:pt x="200" y="64"/>
                      </a:lnTo>
                      <a:lnTo>
                        <a:pt x="184" y="56"/>
                      </a:lnTo>
                      <a:lnTo>
                        <a:pt x="192" y="48"/>
                      </a:lnTo>
                      <a:lnTo>
                        <a:pt x="168" y="64"/>
                      </a:lnTo>
                      <a:lnTo>
                        <a:pt x="144" y="64"/>
                      </a:lnTo>
                      <a:lnTo>
                        <a:pt x="144" y="56"/>
                      </a:lnTo>
                      <a:lnTo>
                        <a:pt x="136" y="56"/>
                      </a:lnTo>
                      <a:lnTo>
                        <a:pt x="128" y="40"/>
                      </a:lnTo>
                      <a:lnTo>
                        <a:pt x="112" y="24"/>
                      </a:lnTo>
                      <a:lnTo>
                        <a:pt x="80" y="32"/>
                      </a:lnTo>
                      <a:lnTo>
                        <a:pt x="32" y="0"/>
                      </a:lnTo>
                      <a:lnTo>
                        <a:pt x="0" y="8"/>
                      </a:lnTo>
                      <a:lnTo>
                        <a:pt x="16" y="64"/>
                      </a:lnTo>
                      <a:lnTo>
                        <a:pt x="24" y="64"/>
                      </a:lnTo>
                      <a:lnTo>
                        <a:pt x="24" y="56"/>
                      </a:lnTo>
                      <a:lnTo>
                        <a:pt x="32" y="40"/>
                      </a:lnTo>
                      <a:lnTo>
                        <a:pt x="40" y="40"/>
                      </a:lnTo>
                      <a:lnTo>
                        <a:pt x="56" y="48"/>
                      </a:lnTo>
                      <a:lnTo>
                        <a:pt x="64" y="64"/>
                      </a:lnTo>
                      <a:lnTo>
                        <a:pt x="88" y="64"/>
                      </a:lnTo>
                      <a:lnTo>
                        <a:pt x="96" y="80"/>
                      </a:lnTo>
                      <a:lnTo>
                        <a:pt x="136" y="104"/>
                      </a:lnTo>
                      <a:lnTo>
                        <a:pt x="152" y="112"/>
                      </a:lnTo>
                      <a:lnTo>
                        <a:pt x="152" y="120"/>
                      </a:lnTo>
                      <a:close/>
                    </a:path>
                  </a:pathLst>
                </a:custGeom>
                <a:grpFill/>
                <a:ln w="1270">
                  <a:solidFill>
                    <a:schemeClr val="accent4"/>
                  </a:solidFill>
                  <a:round/>
                  <a:headEnd/>
                  <a:tailEnd/>
                </a:ln>
              </p:spPr>
              <p:txBody>
                <a:bodyPr/>
                <a:lstStyle/>
                <a:p>
                  <a:endParaRPr lang="en-US" sz="1682"/>
                </a:p>
              </p:txBody>
            </p:sp>
            <p:sp>
              <p:nvSpPr>
                <p:cNvPr id="334" name="Freeform 150"/>
                <p:cNvSpPr>
                  <a:spLocks/>
                </p:cNvSpPr>
                <p:nvPr/>
              </p:nvSpPr>
              <p:spPr bwMode="auto">
                <a:xfrm>
                  <a:off x="3980" y="2008"/>
                  <a:ext cx="96" cy="64"/>
                </a:xfrm>
                <a:custGeom>
                  <a:avLst/>
                  <a:gdLst>
                    <a:gd name="T0" fmla="*/ 16 w 96"/>
                    <a:gd name="T1" fmla="*/ 64 h 64"/>
                    <a:gd name="T2" fmla="*/ 32 w 96"/>
                    <a:gd name="T3" fmla="*/ 56 h 64"/>
                    <a:gd name="T4" fmla="*/ 40 w 96"/>
                    <a:gd name="T5" fmla="*/ 56 h 64"/>
                    <a:gd name="T6" fmla="*/ 48 w 96"/>
                    <a:gd name="T7" fmla="*/ 40 h 64"/>
                    <a:gd name="T8" fmla="*/ 56 w 96"/>
                    <a:gd name="T9" fmla="*/ 48 h 64"/>
                    <a:gd name="T10" fmla="*/ 64 w 96"/>
                    <a:gd name="T11" fmla="*/ 64 h 64"/>
                    <a:gd name="T12" fmla="*/ 80 w 96"/>
                    <a:gd name="T13" fmla="*/ 56 h 64"/>
                    <a:gd name="T14" fmla="*/ 96 w 96"/>
                    <a:gd name="T15" fmla="*/ 56 h 64"/>
                    <a:gd name="T16" fmla="*/ 96 w 96"/>
                    <a:gd name="T17" fmla="*/ 40 h 64"/>
                    <a:gd name="T18" fmla="*/ 88 w 96"/>
                    <a:gd name="T19" fmla="*/ 40 h 64"/>
                    <a:gd name="T20" fmla="*/ 80 w 96"/>
                    <a:gd name="T21" fmla="*/ 32 h 64"/>
                    <a:gd name="T22" fmla="*/ 80 w 96"/>
                    <a:gd name="T23" fmla="*/ 24 h 64"/>
                    <a:gd name="T24" fmla="*/ 56 w 96"/>
                    <a:gd name="T25" fmla="*/ 32 h 64"/>
                    <a:gd name="T26" fmla="*/ 48 w 96"/>
                    <a:gd name="T27" fmla="*/ 24 h 64"/>
                    <a:gd name="T28" fmla="*/ 24 w 96"/>
                    <a:gd name="T29" fmla="*/ 24 h 64"/>
                    <a:gd name="T30" fmla="*/ 24 w 96"/>
                    <a:gd name="T31" fmla="*/ 16 h 64"/>
                    <a:gd name="T32" fmla="*/ 32 w 96"/>
                    <a:gd name="T33" fmla="*/ 16 h 64"/>
                    <a:gd name="T34" fmla="*/ 40 w 96"/>
                    <a:gd name="T35" fmla="*/ 16 h 64"/>
                    <a:gd name="T36" fmla="*/ 32 w 96"/>
                    <a:gd name="T37" fmla="*/ 16 h 64"/>
                    <a:gd name="T38" fmla="*/ 32 w 96"/>
                    <a:gd name="T39" fmla="*/ 0 h 64"/>
                    <a:gd name="T40" fmla="*/ 16 w 96"/>
                    <a:gd name="T41" fmla="*/ 8 h 64"/>
                    <a:gd name="T42" fmla="*/ 16 w 96"/>
                    <a:gd name="T43" fmla="*/ 16 h 64"/>
                    <a:gd name="T44" fmla="*/ 16 w 96"/>
                    <a:gd name="T45" fmla="*/ 24 h 64"/>
                    <a:gd name="T46" fmla="*/ 0 w 96"/>
                    <a:gd name="T47" fmla="*/ 24 h 64"/>
                    <a:gd name="T48" fmla="*/ 8 w 96"/>
                    <a:gd name="T49" fmla="*/ 32 h 64"/>
                    <a:gd name="T50" fmla="*/ 16 w 96"/>
                    <a:gd name="T51" fmla="*/ 48 h 64"/>
                    <a:gd name="T52" fmla="*/ 8 w 96"/>
                    <a:gd name="T53" fmla="*/ 64 h 64"/>
                    <a:gd name="T54" fmla="*/ 16 w 96"/>
                    <a:gd name="T55" fmla="*/ 64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6"/>
                    <a:gd name="T85" fmla="*/ 0 h 64"/>
                    <a:gd name="T86" fmla="*/ 96 w 96"/>
                    <a:gd name="T87" fmla="*/ 64 h 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6" h="64">
                      <a:moveTo>
                        <a:pt x="16" y="64"/>
                      </a:moveTo>
                      <a:lnTo>
                        <a:pt x="32" y="56"/>
                      </a:lnTo>
                      <a:lnTo>
                        <a:pt x="40" y="56"/>
                      </a:lnTo>
                      <a:lnTo>
                        <a:pt x="48" y="40"/>
                      </a:lnTo>
                      <a:lnTo>
                        <a:pt x="56" y="48"/>
                      </a:lnTo>
                      <a:lnTo>
                        <a:pt x="64" y="64"/>
                      </a:lnTo>
                      <a:lnTo>
                        <a:pt x="80" y="56"/>
                      </a:lnTo>
                      <a:lnTo>
                        <a:pt x="96" y="56"/>
                      </a:lnTo>
                      <a:lnTo>
                        <a:pt x="96" y="40"/>
                      </a:lnTo>
                      <a:lnTo>
                        <a:pt x="88" y="40"/>
                      </a:lnTo>
                      <a:lnTo>
                        <a:pt x="80" y="32"/>
                      </a:lnTo>
                      <a:lnTo>
                        <a:pt x="80" y="24"/>
                      </a:lnTo>
                      <a:lnTo>
                        <a:pt x="56" y="32"/>
                      </a:lnTo>
                      <a:lnTo>
                        <a:pt x="48" y="24"/>
                      </a:lnTo>
                      <a:lnTo>
                        <a:pt x="24" y="24"/>
                      </a:lnTo>
                      <a:lnTo>
                        <a:pt x="24" y="16"/>
                      </a:lnTo>
                      <a:lnTo>
                        <a:pt x="32" y="16"/>
                      </a:lnTo>
                      <a:lnTo>
                        <a:pt x="40" y="16"/>
                      </a:lnTo>
                      <a:lnTo>
                        <a:pt x="32" y="16"/>
                      </a:lnTo>
                      <a:lnTo>
                        <a:pt x="32" y="0"/>
                      </a:lnTo>
                      <a:lnTo>
                        <a:pt x="16" y="8"/>
                      </a:lnTo>
                      <a:lnTo>
                        <a:pt x="16" y="16"/>
                      </a:lnTo>
                      <a:lnTo>
                        <a:pt x="16" y="24"/>
                      </a:lnTo>
                      <a:lnTo>
                        <a:pt x="0" y="24"/>
                      </a:lnTo>
                      <a:lnTo>
                        <a:pt x="8" y="32"/>
                      </a:lnTo>
                      <a:lnTo>
                        <a:pt x="16" y="48"/>
                      </a:lnTo>
                      <a:lnTo>
                        <a:pt x="8" y="64"/>
                      </a:lnTo>
                      <a:lnTo>
                        <a:pt x="16" y="64"/>
                      </a:lnTo>
                      <a:close/>
                    </a:path>
                  </a:pathLst>
                </a:custGeom>
                <a:grpFill/>
                <a:ln w="1270">
                  <a:solidFill>
                    <a:schemeClr val="accent4"/>
                  </a:solidFill>
                  <a:round/>
                  <a:headEnd/>
                  <a:tailEnd/>
                </a:ln>
              </p:spPr>
              <p:txBody>
                <a:bodyPr/>
                <a:lstStyle/>
                <a:p>
                  <a:endParaRPr lang="en-US" sz="1682"/>
                </a:p>
              </p:txBody>
            </p:sp>
            <p:sp>
              <p:nvSpPr>
                <p:cNvPr id="335" name="Freeform 151"/>
                <p:cNvSpPr>
                  <a:spLocks/>
                </p:cNvSpPr>
                <p:nvPr/>
              </p:nvSpPr>
              <p:spPr bwMode="auto">
                <a:xfrm>
                  <a:off x="4004" y="1976"/>
                  <a:ext cx="120" cy="64"/>
                </a:xfrm>
                <a:custGeom>
                  <a:avLst/>
                  <a:gdLst>
                    <a:gd name="T0" fmla="*/ 16 w 120"/>
                    <a:gd name="T1" fmla="*/ 48 h 64"/>
                    <a:gd name="T2" fmla="*/ 8 w 120"/>
                    <a:gd name="T3" fmla="*/ 48 h 64"/>
                    <a:gd name="T4" fmla="*/ 0 w 120"/>
                    <a:gd name="T5" fmla="*/ 48 h 64"/>
                    <a:gd name="T6" fmla="*/ 0 w 120"/>
                    <a:gd name="T7" fmla="*/ 56 h 64"/>
                    <a:gd name="T8" fmla="*/ 24 w 120"/>
                    <a:gd name="T9" fmla="*/ 56 h 64"/>
                    <a:gd name="T10" fmla="*/ 32 w 120"/>
                    <a:gd name="T11" fmla="*/ 64 h 64"/>
                    <a:gd name="T12" fmla="*/ 56 w 120"/>
                    <a:gd name="T13" fmla="*/ 56 h 64"/>
                    <a:gd name="T14" fmla="*/ 56 w 120"/>
                    <a:gd name="T15" fmla="*/ 48 h 64"/>
                    <a:gd name="T16" fmla="*/ 64 w 120"/>
                    <a:gd name="T17" fmla="*/ 40 h 64"/>
                    <a:gd name="T18" fmla="*/ 88 w 120"/>
                    <a:gd name="T19" fmla="*/ 40 h 64"/>
                    <a:gd name="T20" fmla="*/ 88 w 120"/>
                    <a:gd name="T21" fmla="*/ 32 h 64"/>
                    <a:gd name="T22" fmla="*/ 104 w 120"/>
                    <a:gd name="T23" fmla="*/ 32 h 64"/>
                    <a:gd name="T24" fmla="*/ 120 w 120"/>
                    <a:gd name="T25" fmla="*/ 24 h 64"/>
                    <a:gd name="T26" fmla="*/ 120 w 120"/>
                    <a:gd name="T27" fmla="*/ 16 h 64"/>
                    <a:gd name="T28" fmla="*/ 104 w 120"/>
                    <a:gd name="T29" fmla="*/ 8 h 64"/>
                    <a:gd name="T30" fmla="*/ 56 w 120"/>
                    <a:gd name="T31" fmla="*/ 8 h 64"/>
                    <a:gd name="T32" fmla="*/ 40 w 120"/>
                    <a:gd name="T33" fmla="*/ 0 h 64"/>
                    <a:gd name="T34" fmla="*/ 40 w 120"/>
                    <a:gd name="T35" fmla="*/ 8 h 64"/>
                    <a:gd name="T36" fmla="*/ 32 w 120"/>
                    <a:gd name="T37" fmla="*/ 16 h 64"/>
                    <a:gd name="T38" fmla="*/ 8 w 120"/>
                    <a:gd name="T39" fmla="*/ 8 h 64"/>
                    <a:gd name="T40" fmla="*/ 8 w 120"/>
                    <a:gd name="T41" fmla="*/ 16 h 64"/>
                    <a:gd name="T42" fmla="*/ 0 w 120"/>
                    <a:gd name="T43" fmla="*/ 24 h 64"/>
                    <a:gd name="T44" fmla="*/ 16 w 120"/>
                    <a:gd name="T45" fmla="*/ 32 h 64"/>
                    <a:gd name="T46" fmla="*/ 16 w 120"/>
                    <a:gd name="T47" fmla="*/ 24 h 64"/>
                    <a:gd name="T48" fmla="*/ 40 w 120"/>
                    <a:gd name="T49" fmla="*/ 40 h 64"/>
                    <a:gd name="T50" fmla="*/ 24 w 120"/>
                    <a:gd name="T51" fmla="*/ 48 h 64"/>
                    <a:gd name="T52" fmla="*/ 16 w 120"/>
                    <a:gd name="T53" fmla="*/ 48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64"/>
                    <a:gd name="T83" fmla="*/ 120 w 120"/>
                    <a:gd name="T84" fmla="*/ 64 h 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64">
                      <a:moveTo>
                        <a:pt x="16" y="48"/>
                      </a:moveTo>
                      <a:lnTo>
                        <a:pt x="8" y="48"/>
                      </a:lnTo>
                      <a:lnTo>
                        <a:pt x="0" y="48"/>
                      </a:lnTo>
                      <a:lnTo>
                        <a:pt x="0" y="56"/>
                      </a:lnTo>
                      <a:lnTo>
                        <a:pt x="24" y="56"/>
                      </a:lnTo>
                      <a:lnTo>
                        <a:pt x="32" y="64"/>
                      </a:lnTo>
                      <a:lnTo>
                        <a:pt x="56" y="56"/>
                      </a:lnTo>
                      <a:lnTo>
                        <a:pt x="56" y="48"/>
                      </a:lnTo>
                      <a:lnTo>
                        <a:pt x="64" y="40"/>
                      </a:lnTo>
                      <a:lnTo>
                        <a:pt x="88" y="40"/>
                      </a:lnTo>
                      <a:lnTo>
                        <a:pt x="88" y="32"/>
                      </a:lnTo>
                      <a:lnTo>
                        <a:pt x="104" y="32"/>
                      </a:lnTo>
                      <a:lnTo>
                        <a:pt x="120" y="24"/>
                      </a:lnTo>
                      <a:lnTo>
                        <a:pt x="120" y="16"/>
                      </a:lnTo>
                      <a:lnTo>
                        <a:pt x="104" y="8"/>
                      </a:lnTo>
                      <a:lnTo>
                        <a:pt x="56" y="8"/>
                      </a:lnTo>
                      <a:lnTo>
                        <a:pt x="40" y="0"/>
                      </a:lnTo>
                      <a:lnTo>
                        <a:pt x="40" y="8"/>
                      </a:lnTo>
                      <a:lnTo>
                        <a:pt x="32" y="16"/>
                      </a:lnTo>
                      <a:lnTo>
                        <a:pt x="8" y="8"/>
                      </a:lnTo>
                      <a:lnTo>
                        <a:pt x="8" y="16"/>
                      </a:lnTo>
                      <a:lnTo>
                        <a:pt x="0" y="24"/>
                      </a:lnTo>
                      <a:lnTo>
                        <a:pt x="16" y="32"/>
                      </a:lnTo>
                      <a:lnTo>
                        <a:pt x="16" y="24"/>
                      </a:lnTo>
                      <a:lnTo>
                        <a:pt x="40" y="40"/>
                      </a:lnTo>
                      <a:lnTo>
                        <a:pt x="24" y="48"/>
                      </a:lnTo>
                      <a:lnTo>
                        <a:pt x="16" y="48"/>
                      </a:lnTo>
                      <a:close/>
                    </a:path>
                  </a:pathLst>
                </a:custGeom>
                <a:grpFill/>
                <a:ln w="1270">
                  <a:solidFill>
                    <a:schemeClr val="accent4"/>
                  </a:solidFill>
                  <a:round/>
                  <a:headEnd/>
                  <a:tailEnd/>
                </a:ln>
              </p:spPr>
              <p:txBody>
                <a:bodyPr/>
                <a:lstStyle/>
                <a:p>
                  <a:endParaRPr lang="en-US" sz="1682"/>
                </a:p>
              </p:txBody>
            </p:sp>
            <p:sp>
              <p:nvSpPr>
                <p:cNvPr id="336" name="Freeform 152"/>
                <p:cNvSpPr>
                  <a:spLocks/>
                </p:cNvSpPr>
                <p:nvPr/>
              </p:nvSpPr>
              <p:spPr bwMode="auto">
                <a:xfrm>
                  <a:off x="3788" y="1984"/>
                  <a:ext cx="184" cy="112"/>
                </a:xfrm>
                <a:custGeom>
                  <a:avLst/>
                  <a:gdLst>
                    <a:gd name="T0" fmla="*/ 48 w 184"/>
                    <a:gd name="T1" fmla="*/ 24 h 112"/>
                    <a:gd name="T2" fmla="*/ 56 w 184"/>
                    <a:gd name="T3" fmla="*/ 24 h 112"/>
                    <a:gd name="T4" fmla="*/ 56 w 184"/>
                    <a:gd name="T5" fmla="*/ 16 h 112"/>
                    <a:gd name="T6" fmla="*/ 64 w 184"/>
                    <a:gd name="T7" fmla="*/ 0 h 112"/>
                    <a:gd name="T8" fmla="*/ 72 w 184"/>
                    <a:gd name="T9" fmla="*/ 0 h 112"/>
                    <a:gd name="T10" fmla="*/ 88 w 184"/>
                    <a:gd name="T11" fmla="*/ 8 h 112"/>
                    <a:gd name="T12" fmla="*/ 96 w 184"/>
                    <a:gd name="T13" fmla="*/ 24 h 112"/>
                    <a:gd name="T14" fmla="*/ 120 w 184"/>
                    <a:gd name="T15" fmla="*/ 24 h 112"/>
                    <a:gd name="T16" fmla="*/ 128 w 184"/>
                    <a:gd name="T17" fmla="*/ 40 h 112"/>
                    <a:gd name="T18" fmla="*/ 168 w 184"/>
                    <a:gd name="T19" fmla="*/ 64 h 112"/>
                    <a:gd name="T20" fmla="*/ 184 w 184"/>
                    <a:gd name="T21" fmla="*/ 72 h 112"/>
                    <a:gd name="T22" fmla="*/ 184 w 184"/>
                    <a:gd name="T23" fmla="*/ 80 h 112"/>
                    <a:gd name="T24" fmla="*/ 176 w 184"/>
                    <a:gd name="T25" fmla="*/ 80 h 112"/>
                    <a:gd name="T26" fmla="*/ 168 w 184"/>
                    <a:gd name="T27" fmla="*/ 80 h 112"/>
                    <a:gd name="T28" fmla="*/ 168 w 184"/>
                    <a:gd name="T29" fmla="*/ 96 h 112"/>
                    <a:gd name="T30" fmla="*/ 152 w 184"/>
                    <a:gd name="T31" fmla="*/ 104 h 112"/>
                    <a:gd name="T32" fmla="*/ 144 w 184"/>
                    <a:gd name="T33" fmla="*/ 112 h 112"/>
                    <a:gd name="T34" fmla="*/ 128 w 184"/>
                    <a:gd name="T35" fmla="*/ 104 h 112"/>
                    <a:gd name="T36" fmla="*/ 128 w 184"/>
                    <a:gd name="T37" fmla="*/ 96 h 112"/>
                    <a:gd name="T38" fmla="*/ 64 w 184"/>
                    <a:gd name="T39" fmla="*/ 64 h 112"/>
                    <a:gd name="T40" fmla="*/ 48 w 184"/>
                    <a:gd name="T41" fmla="*/ 72 h 112"/>
                    <a:gd name="T42" fmla="*/ 32 w 184"/>
                    <a:gd name="T43" fmla="*/ 80 h 112"/>
                    <a:gd name="T44" fmla="*/ 24 w 184"/>
                    <a:gd name="T45" fmla="*/ 56 h 112"/>
                    <a:gd name="T46" fmla="*/ 16 w 184"/>
                    <a:gd name="T47" fmla="*/ 40 h 112"/>
                    <a:gd name="T48" fmla="*/ 8 w 184"/>
                    <a:gd name="T49" fmla="*/ 40 h 112"/>
                    <a:gd name="T50" fmla="*/ 8 w 184"/>
                    <a:gd name="T51" fmla="*/ 32 h 112"/>
                    <a:gd name="T52" fmla="*/ 24 w 184"/>
                    <a:gd name="T53" fmla="*/ 32 h 112"/>
                    <a:gd name="T54" fmla="*/ 32 w 184"/>
                    <a:gd name="T55" fmla="*/ 24 h 112"/>
                    <a:gd name="T56" fmla="*/ 16 w 184"/>
                    <a:gd name="T57" fmla="*/ 8 h 112"/>
                    <a:gd name="T58" fmla="*/ 8 w 184"/>
                    <a:gd name="T59" fmla="*/ 8 h 112"/>
                    <a:gd name="T60" fmla="*/ 8 w 184"/>
                    <a:gd name="T61" fmla="*/ 24 h 112"/>
                    <a:gd name="T62" fmla="*/ 0 w 184"/>
                    <a:gd name="T63" fmla="*/ 16 h 112"/>
                    <a:gd name="T64" fmla="*/ 8 w 184"/>
                    <a:gd name="T65" fmla="*/ 8 h 112"/>
                    <a:gd name="T66" fmla="*/ 16 w 184"/>
                    <a:gd name="T67" fmla="*/ 8 h 112"/>
                    <a:gd name="T68" fmla="*/ 40 w 184"/>
                    <a:gd name="T69" fmla="*/ 24 h 112"/>
                    <a:gd name="T70" fmla="*/ 48 w 184"/>
                    <a:gd name="T71" fmla="*/ 24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112"/>
                    <a:gd name="T110" fmla="*/ 184 w 184"/>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112">
                      <a:moveTo>
                        <a:pt x="48" y="24"/>
                      </a:moveTo>
                      <a:lnTo>
                        <a:pt x="56" y="24"/>
                      </a:lnTo>
                      <a:lnTo>
                        <a:pt x="56" y="16"/>
                      </a:lnTo>
                      <a:lnTo>
                        <a:pt x="64" y="0"/>
                      </a:lnTo>
                      <a:lnTo>
                        <a:pt x="72" y="0"/>
                      </a:lnTo>
                      <a:lnTo>
                        <a:pt x="88" y="8"/>
                      </a:lnTo>
                      <a:lnTo>
                        <a:pt x="96" y="24"/>
                      </a:lnTo>
                      <a:lnTo>
                        <a:pt x="120" y="24"/>
                      </a:lnTo>
                      <a:lnTo>
                        <a:pt x="128" y="40"/>
                      </a:lnTo>
                      <a:lnTo>
                        <a:pt x="168" y="64"/>
                      </a:lnTo>
                      <a:lnTo>
                        <a:pt x="184" y="72"/>
                      </a:lnTo>
                      <a:lnTo>
                        <a:pt x="184" y="80"/>
                      </a:lnTo>
                      <a:lnTo>
                        <a:pt x="176" y="80"/>
                      </a:lnTo>
                      <a:lnTo>
                        <a:pt x="168" y="80"/>
                      </a:lnTo>
                      <a:lnTo>
                        <a:pt x="168" y="96"/>
                      </a:lnTo>
                      <a:lnTo>
                        <a:pt x="152" y="104"/>
                      </a:lnTo>
                      <a:lnTo>
                        <a:pt x="144" y="112"/>
                      </a:lnTo>
                      <a:lnTo>
                        <a:pt x="128" y="104"/>
                      </a:lnTo>
                      <a:lnTo>
                        <a:pt x="128" y="96"/>
                      </a:lnTo>
                      <a:lnTo>
                        <a:pt x="64" y="64"/>
                      </a:lnTo>
                      <a:lnTo>
                        <a:pt x="48" y="72"/>
                      </a:lnTo>
                      <a:lnTo>
                        <a:pt x="32" y="80"/>
                      </a:lnTo>
                      <a:lnTo>
                        <a:pt x="24" y="56"/>
                      </a:lnTo>
                      <a:lnTo>
                        <a:pt x="16" y="40"/>
                      </a:lnTo>
                      <a:lnTo>
                        <a:pt x="8" y="40"/>
                      </a:lnTo>
                      <a:lnTo>
                        <a:pt x="8" y="32"/>
                      </a:lnTo>
                      <a:lnTo>
                        <a:pt x="24" y="32"/>
                      </a:lnTo>
                      <a:lnTo>
                        <a:pt x="32" y="24"/>
                      </a:lnTo>
                      <a:lnTo>
                        <a:pt x="16" y="8"/>
                      </a:lnTo>
                      <a:lnTo>
                        <a:pt x="8" y="8"/>
                      </a:lnTo>
                      <a:lnTo>
                        <a:pt x="8" y="24"/>
                      </a:lnTo>
                      <a:lnTo>
                        <a:pt x="0" y="16"/>
                      </a:lnTo>
                      <a:lnTo>
                        <a:pt x="8" y="8"/>
                      </a:lnTo>
                      <a:lnTo>
                        <a:pt x="16" y="8"/>
                      </a:lnTo>
                      <a:lnTo>
                        <a:pt x="40" y="24"/>
                      </a:lnTo>
                      <a:lnTo>
                        <a:pt x="48" y="24"/>
                      </a:lnTo>
                      <a:close/>
                    </a:path>
                  </a:pathLst>
                </a:custGeom>
                <a:grpFill/>
                <a:ln w="1270">
                  <a:solidFill>
                    <a:schemeClr val="accent4"/>
                  </a:solidFill>
                  <a:round/>
                  <a:headEnd/>
                  <a:tailEnd/>
                </a:ln>
              </p:spPr>
              <p:txBody>
                <a:bodyPr/>
                <a:lstStyle/>
                <a:p>
                  <a:endParaRPr lang="en-US" sz="1682"/>
                </a:p>
              </p:txBody>
            </p:sp>
            <p:sp>
              <p:nvSpPr>
                <p:cNvPr id="337" name="Freeform 153"/>
                <p:cNvSpPr>
                  <a:spLocks/>
                </p:cNvSpPr>
                <p:nvPr/>
              </p:nvSpPr>
              <p:spPr bwMode="auto">
                <a:xfrm>
                  <a:off x="3420" y="1784"/>
                  <a:ext cx="104" cy="72"/>
                </a:xfrm>
                <a:custGeom>
                  <a:avLst/>
                  <a:gdLst>
                    <a:gd name="T0" fmla="*/ 8 w 104"/>
                    <a:gd name="T1" fmla="*/ 48 h 72"/>
                    <a:gd name="T2" fmla="*/ 0 w 104"/>
                    <a:gd name="T3" fmla="*/ 64 h 72"/>
                    <a:gd name="T4" fmla="*/ 8 w 104"/>
                    <a:gd name="T5" fmla="*/ 72 h 72"/>
                    <a:gd name="T6" fmla="*/ 32 w 104"/>
                    <a:gd name="T7" fmla="*/ 64 h 72"/>
                    <a:gd name="T8" fmla="*/ 56 w 104"/>
                    <a:gd name="T9" fmla="*/ 72 h 72"/>
                    <a:gd name="T10" fmla="*/ 72 w 104"/>
                    <a:gd name="T11" fmla="*/ 72 h 72"/>
                    <a:gd name="T12" fmla="*/ 88 w 104"/>
                    <a:gd name="T13" fmla="*/ 72 h 72"/>
                    <a:gd name="T14" fmla="*/ 88 w 104"/>
                    <a:gd name="T15" fmla="*/ 64 h 72"/>
                    <a:gd name="T16" fmla="*/ 96 w 104"/>
                    <a:gd name="T17" fmla="*/ 64 h 72"/>
                    <a:gd name="T18" fmla="*/ 88 w 104"/>
                    <a:gd name="T19" fmla="*/ 48 h 72"/>
                    <a:gd name="T20" fmla="*/ 104 w 104"/>
                    <a:gd name="T21" fmla="*/ 48 h 72"/>
                    <a:gd name="T22" fmla="*/ 104 w 104"/>
                    <a:gd name="T23" fmla="*/ 40 h 72"/>
                    <a:gd name="T24" fmla="*/ 96 w 104"/>
                    <a:gd name="T25" fmla="*/ 40 h 72"/>
                    <a:gd name="T26" fmla="*/ 88 w 104"/>
                    <a:gd name="T27" fmla="*/ 24 h 72"/>
                    <a:gd name="T28" fmla="*/ 80 w 104"/>
                    <a:gd name="T29" fmla="*/ 8 h 72"/>
                    <a:gd name="T30" fmla="*/ 56 w 104"/>
                    <a:gd name="T31" fmla="*/ 0 h 72"/>
                    <a:gd name="T32" fmla="*/ 40 w 104"/>
                    <a:gd name="T33" fmla="*/ 8 h 72"/>
                    <a:gd name="T34" fmla="*/ 40 w 104"/>
                    <a:gd name="T35" fmla="*/ 16 h 72"/>
                    <a:gd name="T36" fmla="*/ 24 w 104"/>
                    <a:gd name="T37" fmla="*/ 24 h 72"/>
                    <a:gd name="T38" fmla="*/ 32 w 104"/>
                    <a:gd name="T39" fmla="*/ 32 h 72"/>
                    <a:gd name="T40" fmla="*/ 0 w 104"/>
                    <a:gd name="T41" fmla="*/ 32 h 72"/>
                    <a:gd name="T42" fmla="*/ 8 w 104"/>
                    <a:gd name="T43" fmla="*/ 48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72"/>
                    <a:gd name="T68" fmla="*/ 104 w 104"/>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72">
                      <a:moveTo>
                        <a:pt x="8" y="48"/>
                      </a:moveTo>
                      <a:lnTo>
                        <a:pt x="0" y="64"/>
                      </a:lnTo>
                      <a:lnTo>
                        <a:pt x="8" y="72"/>
                      </a:lnTo>
                      <a:lnTo>
                        <a:pt x="32" y="64"/>
                      </a:lnTo>
                      <a:lnTo>
                        <a:pt x="56" y="72"/>
                      </a:lnTo>
                      <a:lnTo>
                        <a:pt x="72" y="72"/>
                      </a:lnTo>
                      <a:lnTo>
                        <a:pt x="88" y="72"/>
                      </a:lnTo>
                      <a:lnTo>
                        <a:pt x="88" y="64"/>
                      </a:lnTo>
                      <a:lnTo>
                        <a:pt x="96" y="64"/>
                      </a:lnTo>
                      <a:lnTo>
                        <a:pt x="88" y="48"/>
                      </a:lnTo>
                      <a:lnTo>
                        <a:pt x="104" y="48"/>
                      </a:lnTo>
                      <a:lnTo>
                        <a:pt x="104" y="40"/>
                      </a:lnTo>
                      <a:lnTo>
                        <a:pt x="96" y="40"/>
                      </a:lnTo>
                      <a:lnTo>
                        <a:pt x="88" y="24"/>
                      </a:lnTo>
                      <a:lnTo>
                        <a:pt x="80" y="8"/>
                      </a:lnTo>
                      <a:lnTo>
                        <a:pt x="56" y="0"/>
                      </a:lnTo>
                      <a:lnTo>
                        <a:pt x="40" y="8"/>
                      </a:lnTo>
                      <a:lnTo>
                        <a:pt x="40" y="16"/>
                      </a:lnTo>
                      <a:lnTo>
                        <a:pt x="24" y="24"/>
                      </a:lnTo>
                      <a:lnTo>
                        <a:pt x="32" y="32"/>
                      </a:lnTo>
                      <a:lnTo>
                        <a:pt x="0" y="32"/>
                      </a:lnTo>
                      <a:lnTo>
                        <a:pt x="8" y="48"/>
                      </a:lnTo>
                      <a:close/>
                    </a:path>
                  </a:pathLst>
                </a:custGeom>
                <a:grpFill/>
                <a:ln w="1270">
                  <a:solidFill>
                    <a:schemeClr val="accent4"/>
                  </a:solidFill>
                  <a:round/>
                  <a:headEnd/>
                  <a:tailEnd/>
                </a:ln>
              </p:spPr>
              <p:txBody>
                <a:bodyPr/>
                <a:lstStyle/>
                <a:p>
                  <a:endParaRPr lang="en-US" sz="1682"/>
                </a:p>
              </p:txBody>
            </p:sp>
            <p:sp>
              <p:nvSpPr>
                <p:cNvPr id="338" name="Freeform 154"/>
                <p:cNvSpPr>
                  <a:spLocks/>
                </p:cNvSpPr>
                <p:nvPr/>
              </p:nvSpPr>
              <p:spPr bwMode="auto">
                <a:xfrm>
                  <a:off x="3420" y="1736"/>
                  <a:ext cx="48" cy="32"/>
                </a:xfrm>
                <a:custGeom>
                  <a:avLst/>
                  <a:gdLst>
                    <a:gd name="T0" fmla="*/ 8 w 48"/>
                    <a:gd name="T1" fmla="*/ 24 h 32"/>
                    <a:gd name="T2" fmla="*/ 0 w 48"/>
                    <a:gd name="T3" fmla="*/ 24 h 32"/>
                    <a:gd name="T4" fmla="*/ 0 w 48"/>
                    <a:gd name="T5" fmla="*/ 8 h 32"/>
                    <a:gd name="T6" fmla="*/ 24 w 48"/>
                    <a:gd name="T7" fmla="*/ 0 h 32"/>
                    <a:gd name="T8" fmla="*/ 48 w 48"/>
                    <a:gd name="T9" fmla="*/ 8 h 32"/>
                    <a:gd name="T10" fmla="*/ 40 w 48"/>
                    <a:gd name="T11" fmla="*/ 8 h 32"/>
                    <a:gd name="T12" fmla="*/ 32 w 48"/>
                    <a:gd name="T13" fmla="*/ 16 h 32"/>
                    <a:gd name="T14" fmla="*/ 40 w 48"/>
                    <a:gd name="T15" fmla="*/ 24 h 32"/>
                    <a:gd name="T16" fmla="*/ 40 w 48"/>
                    <a:gd name="T17" fmla="*/ 32 h 32"/>
                    <a:gd name="T18" fmla="*/ 16 w 48"/>
                    <a:gd name="T19" fmla="*/ 24 h 32"/>
                    <a:gd name="T20" fmla="*/ 8 w 48"/>
                    <a:gd name="T21" fmla="*/ 24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2"/>
                    <a:gd name="T35" fmla="*/ 48 w 4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2">
                      <a:moveTo>
                        <a:pt x="8" y="24"/>
                      </a:moveTo>
                      <a:lnTo>
                        <a:pt x="0" y="24"/>
                      </a:lnTo>
                      <a:lnTo>
                        <a:pt x="0" y="8"/>
                      </a:lnTo>
                      <a:lnTo>
                        <a:pt x="24" y="0"/>
                      </a:lnTo>
                      <a:lnTo>
                        <a:pt x="48" y="8"/>
                      </a:lnTo>
                      <a:lnTo>
                        <a:pt x="40" y="8"/>
                      </a:lnTo>
                      <a:lnTo>
                        <a:pt x="32" y="16"/>
                      </a:lnTo>
                      <a:lnTo>
                        <a:pt x="40" y="24"/>
                      </a:lnTo>
                      <a:lnTo>
                        <a:pt x="40" y="32"/>
                      </a:lnTo>
                      <a:lnTo>
                        <a:pt x="16" y="24"/>
                      </a:lnTo>
                      <a:lnTo>
                        <a:pt x="8" y="24"/>
                      </a:lnTo>
                      <a:close/>
                    </a:path>
                  </a:pathLst>
                </a:custGeom>
                <a:grpFill/>
                <a:ln w="1270">
                  <a:solidFill>
                    <a:schemeClr val="accent4"/>
                  </a:solidFill>
                  <a:round/>
                  <a:headEnd/>
                  <a:tailEnd/>
                </a:ln>
              </p:spPr>
              <p:txBody>
                <a:bodyPr/>
                <a:lstStyle/>
                <a:p>
                  <a:endParaRPr lang="en-US" sz="1682"/>
                </a:p>
              </p:txBody>
            </p:sp>
            <p:sp>
              <p:nvSpPr>
                <p:cNvPr id="339" name="Freeform 155"/>
                <p:cNvSpPr>
                  <a:spLocks/>
                </p:cNvSpPr>
                <p:nvPr/>
              </p:nvSpPr>
              <p:spPr bwMode="auto">
                <a:xfrm>
                  <a:off x="3396" y="1760"/>
                  <a:ext cx="80" cy="32"/>
                </a:xfrm>
                <a:custGeom>
                  <a:avLst/>
                  <a:gdLst>
                    <a:gd name="T0" fmla="*/ 0 w 80"/>
                    <a:gd name="T1" fmla="*/ 32 h 32"/>
                    <a:gd name="T2" fmla="*/ 0 w 80"/>
                    <a:gd name="T3" fmla="*/ 16 h 32"/>
                    <a:gd name="T4" fmla="*/ 0 w 80"/>
                    <a:gd name="T5" fmla="*/ 8 h 32"/>
                    <a:gd name="T6" fmla="*/ 8 w 80"/>
                    <a:gd name="T7" fmla="*/ 8 h 32"/>
                    <a:gd name="T8" fmla="*/ 24 w 80"/>
                    <a:gd name="T9" fmla="*/ 16 h 32"/>
                    <a:gd name="T10" fmla="*/ 32 w 80"/>
                    <a:gd name="T11" fmla="*/ 16 h 32"/>
                    <a:gd name="T12" fmla="*/ 32 w 80"/>
                    <a:gd name="T13" fmla="*/ 0 h 32"/>
                    <a:gd name="T14" fmla="*/ 40 w 80"/>
                    <a:gd name="T15" fmla="*/ 0 h 32"/>
                    <a:gd name="T16" fmla="*/ 64 w 80"/>
                    <a:gd name="T17" fmla="*/ 8 h 32"/>
                    <a:gd name="T18" fmla="*/ 80 w 80"/>
                    <a:gd name="T19" fmla="*/ 24 h 32"/>
                    <a:gd name="T20" fmla="*/ 64 w 80"/>
                    <a:gd name="T21" fmla="*/ 32 h 32"/>
                    <a:gd name="T22" fmla="*/ 40 w 80"/>
                    <a:gd name="T23" fmla="*/ 24 h 32"/>
                    <a:gd name="T24" fmla="*/ 8 w 80"/>
                    <a:gd name="T25" fmla="*/ 24 h 32"/>
                    <a:gd name="T26" fmla="*/ 0 w 80"/>
                    <a:gd name="T27" fmla="*/ 32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2"/>
                    <a:gd name="T44" fmla="*/ 80 w 8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2">
                      <a:moveTo>
                        <a:pt x="0" y="32"/>
                      </a:moveTo>
                      <a:lnTo>
                        <a:pt x="0" y="16"/>
                      </a:lnTo>
                      <a:lnTo>
                        <a:pt x="0" y="8"/>
                      </a:lnTo>
                      <a:lnTo>
                        <a:pt x="8" y="8"/>
                      </a:lnTo>
                      <a:lnTo>
                        <a:pt x="24" y="16"/>
                      </a:lnTo>
                      <a:lnTo>
                        <a:pt x="32" y="16"/>
                      </a:lnTo>
                      <a:lnTo>
                        <a:pt x="32" y="0"/>
                      </a:lnTo>
                      <a:lnTo>
                        <a:pt x="40" y="0"/>
                      </a:lnTo>
                      <a:lnTo>
                        <a:pt x="64" y="8"/>
                      </a:lnTo>
                      <a:lnTo>
                        <a:pt x="80" y="24"/>
                      </a:lnTo>
                      <a:lnTo>
                        <a:pt x="64" y="32"/>
                      </a:lnTo>
                      <a:lnTo>
                        <a:pt x="40" y="24"/>
                      </a:lnTo>
                      <a:lnTo>
                        <a:pt x="8" y="24"/>
                      </a:lnTo>
                      <a:lnTo>
                        <a:pt x="0" y="32"/>
                      </a:lnTo>
                      <a:close/>
                    </a:path>
                  </a:pathLst>
                </a:custGeom>
                <a:grpFill/>
                <a:ln w="1270">
                  <a:solidFill>
                    <a:schemeClr val="accent4"/>
                  </a:solidFill>
                  <a:round/>
                  <a:headEnd/>
                  <a:tailEnd/>
                </a:ln>
              </p:spPr>
              <p:txBody>
                <a:bodyPr/>
                <a:lstStyle/>
                <a:p>
                  <a:endParaRPr lang="en-US" sz="1682"/>
                </a:p>
              </p:txBody>
            </p:sp>
            <p:sp>
              <p:nvSpPr>
                <p:cNvPr id="340" name="Freeform 156"/>
                <p:cNvSpPr>
                  <a:spLocks/>
                </p:cNvSpPr>
                <p:nvPr/>
              </p:nvSpPr>
              <p:spPr bwMode="auto">
                <a:xfrm>
                  <a:off x="3388" y="1784"/>
                  <a:ext cx="72" cy="32"/>
                </a:xfrm>
                <a:custGeom>
                  <a:avLst/>
                  <a:gdLst>
                    <a:gd name="T0" fmla="*/ 32 w 72"/>
                    <a:gd name="T1" fmla="*/ 32 h 32"/>
                    <a:gd name="T2" fmla="*/ 24 w 72"/>
                    <a:gd name="T3" fmla="*/ 32 h 32"/>
                    <a:gd name="T4" fmla="*/ 24 w 72"/>
                    <a:gd name="T5" fmla="*/ 16 h 32"/>
                    <a:gd name="T6" fmla="*/ 0 w 72"/>
                    <a:gd name="T7" fmla="*/ 16 h 32"/>
                    <a:gd name="T8" fmla="*/ 8 w 72"/>
                    <a:gd name="T9" fmla="*/ 8 h 32"/>
                    <a:gd name="T10" fmla="*/ 16 w 72"/>
                    <a:gd name="T11" fmla="*/ 0 h 32"/>
                    <a:gd name="T12" fmla="*/ 48 w 72"/>
                    <a:gd name="T13" fmla="*/ 0 h 32"/>
                    <a:gd name="T14" fmla="*/ 72 w 72"/>
                    <a:gd name="T15" fmla="*/ 8 h 32"/>
                    <a:gd name="T16" fmla="*/ 72 w 72"/>
                    <a:gd name="T17" fmla="*/ 16 h 32"/>
                    <a:gd name="T18" fmla="*/ 56 w 72"/>
                    <a:gd name="T19" fmla="*/ 24 h 32"/>
                    <a:gd name="T20" fmla="*/ 64 w 72"/>
                    <a:gd name="T21" fmla="*/ 32 h 32"/>
                    <a:gd name="T22" fmla="*/ 32 w 72"/>
                    <a:gd name="T23" fmla="*/ 32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32"/>
                    <a:gd name="T38" fmla="*/ 72 w 72"/>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32">
                      <a:moveTo>
                        <a:pt x="32" y="32"/>
                      </a:moveTo>
                      <a:lnTo>
                        <a:pt x="24" y="32"/>
                      </a:lnTo>
                      <a:lnTo>
                        <a:pt x="24" y="16"/>
                      </a:lnTo>
                      <a:lnTo>
                        <a:pt x="0" y="16"/>
                      </a:lnTo>
                      <a:lnTo>
                        <a:pt x="8" y="8"/>
                      </a:lnTo>
                      <a:lnTo>
                        <a:pt x="16" y="0"/>
                      </a:lnTo>
                      <a:lnTo>
                        <a:pt x="48" y="0"/>
                      </a:lnTo>
                      <a:lnTo>
                        <a:pt x="72" y="8"/>
                      </a:lnTo>
                      <a:lnTo>
                        <a:pt x="72" y="16"/>
                      </a:lnTo>
                      <a:lnTo>
                        <a:pt x="56" y="24"/>
                      </a:lnTo>
                      <a:lnTo>
                        <a:pt x="64" y="32"/>
                      </a:lnTo>
                      <a:lnTo>
                        <a:pt x="32" y="32"/>
                      </a:lnTo>
                      <a:close/>
                    </a:path>
                  </a:pathLst>
                </a:custGeom>
                <a:grpFill/>
                <a:ln w="1270">
                  <a:solidFill>
                    <a:schemeClr val="accent4"/>
                  </a:solidFill>
                  <a:round/>
                  <a:headEnd/>
                  <a:tailEnd/>
                </a:ln>
              </p:spPr>
              <p:txBody>
                <a:bodyPr/>
                <a:lstStyle/>
                <a:p>
                  <a:endParaRPr lang="en-US" sz="1682"/>
                </a:p>
              </p:txBody>
            </p:sp>
            <p:sp>
              <p:nvSpPr>
                <p:cNvPr id="341" name="Freeform 157"/>
                <p:cNvSpPr>
                  <a:spLocks/>
                </p:cNvSpPr>
                <p:nvPr/>
              </p:nvSpPr>
              <p:spPr bwMode="auto">
                <a:xfrm>
                  <a:off x="3380" y="1800"/>
                  <a:ext cx="32" cy="16"/>
                </a:xfrm>
                <a:custGeom>
                  <a:avLst/>
                  <a:gdLst>
                    <a:gd name="T0" fmla="*/ 0 w 32"/>
                    <a:gd name="T1" fmla="*/ 8 h 16"/>
                    <a:gd name="T2" fmla="*/ 32 w 32"/>
                    <a:gd name="T3" fmla="*/ 16 h 16"/>
                    <a:gd name="T4" fmla="*/ 32 w 32"/>
                    <a:gd name="T5" fmla="*/ 0 h 16"/>
                    <a:gd name="T6" fmla="*/ 8 w 32"/>
                    <a:gd name="T7" fmla="*/ 0 h 16"/>
                    <a:gd name="T8" fmla="*/ 0 w 32"/>
                    <a:gd name="T9" fmla="*/ 8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0" y="8"/>
                      </a:moveTo>
                      <a:lnTo>
                        <a:pt x="32" y="16"/>
                      </a:lnTo>
                      <a:lnTo>
                        <a:pt x="32" y="0"/>
                      </a:lnTo>
                      <a:lnTo>
                        <a:pt x="8" y="0"/>
                      </a:lnTo>
                      <a:lnTo>
                        <a:pt x="0" y="8"/>
                      </a:lnTo>
                      <a:close/>
                    </a:path>
                  </a:pathLst>
                </a:custGeom>
                <a:grpFill/>
                <a:ln w="1270">
                  <a:solidFill>
                    <a:schemeClr val="accent4"/>
                  </a:solidFill>
                  <a:round/>
                  <a:headEnd/>
                  <a:tailEnd/>
                </a:ln>
              </p:spPr>
              <p:txBody>
                <a:bodyPr/>
                <a:lstStyle/>
                <a:p>
                  <a:endParaRPr lang="en-US" sz="1682"/>
                </a:p>
              </p:txBody>
            </p:sp>
            <p:sp>
              <p:nvSpPr>
                <p:cNvPr id="342" name="Freeform 158"/>
                <p:cNvSpPr>
                  <a:spLocks/>
                </p:cNvSpPr>
                <p:nvPr/>
              </p:nvSpPr>
              <p:spPr bwMode="auto">
                <a:xfrm>
                  <a:off x="3468" y="1896"/>
                  <a:ext cx="40" cy="48"/>
                </a:xfrm>
                <a:custGeom>
                  <a:avLst/>
                  <a:gdLst>
                    <a:gd name="T0" fmla="*/ 24 w 40"/>
                    <a:gd name="T1" fmla="*/ 48 h 48"/>
                    <a:gd name="T2" fmla="*/ 16 w 40"/>
                    <a:gd name="T3" fmla="*/ 24 h 48"/>
                    <a:gd name="T4" fmla="*/ 0 w 40"/>
                    <a:gd name="T5" fmla="*/ 8 h 48"/>
                    <a:gd name="T6" fmla="*/ 8 w 40"/>
                    <a:gd name="T7" fmla="*/ 0 h 48"/>
                    <a:gd name="T8" fmla="*/ 24 w 40"/>
                    <a:gd name="T9" fmla="*/ 8 h 48"/>
                    <a:gd name="T10" fmla="*/ 32 w 40"/>
                    <a:gd name="T11" fmla="*/ 16 h 48"/>
                    <a:gd name="T12" fmla="*/ 40 w 40"/>
                    <a:gd name="T13" fmla="*/ 24 h 48"/>
                    <a:gd name="T14" fmla="*/ 40 w 40"/>
                    <a:gd name="T15" fmla="*/ 32 h 48"/>
                    <a:gd name="T16" fmla="*/ 32 w 40"/>
                    <a:gd name="T17" fmla="*/ 32 h 48"/>
                    <a:gd name="T18" fmla="*/ 24 w 40"/>
                    <a:gd name="T19" fmla="*/ 4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8"/>
                    <a:gd name="T32" fmla="*/ 40 w 4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8">
                      <a:moveTo>
                        <a:pt x="24" y="48"/>
                      </a:moveTo>
                      <a:lnTo>
                        <a:pt x="16" y="24"/>
                      </a:lnTo>
                      <a:lnTo>
                        <a:pt x="0" y="8"/>
                      </a:lnTo>
                      <a:lnTo>
                        <a:pt x="8" y="0"/>
                      </a:lnTo>
                      <a:lnTo>
                        <a:pt x="24" y="8"/>
                      </a:lnTo>
                      <a:lnTo>
                        <a:pt x="32" y="16"/>
                      </a:lnTo>
                      <a:lnTo>
                        <a:pt x="40" y="24"/>
                      </a:lnTo>
                      <a:lnTo>
                        <a:pt x="40" y="32"/>
                      </a:lnTo>
                      <a:lnTo>
                        <a:pt x="32" y="32"/>
                      </a:lnTo>
                      <a:lnTo>
                        <a:pt x="24" y="48"/>
                      </a:lnTo>
                      <a:close/>
                    </a:path>
                  </a:pathLst>
                </a:custGeom>
                <a:grpFill/>
                <a:ln w="1270">
                  <a:solidFill>
                    <a:schemeClr val="accent4"/>
                  </a:solidFill>
                  <a:round/>
                  <a:headEnd/>
                  <a:tailEnd/>
                </a:ln>
              </p:spPr>
              <p:txBody>
                <a:bodyPr/>
                <a:lstStyle/>
                <a:p>
                  <a:endParaRPr lang="en-US" sz="1682"/>
                </a:p>
              </p:txBody>
            </p:sp>
            <p:sp>
              <p:nvSpPr>
                <p:cNvPr id="343" name="Freeform 159"/>
                <p:cNvSpPr>
                  <a:spLocks/>
                </p:cNvSpPr>
                <p:nvPr/>
              </p:nvSpPr>
              <p:spPr bwMode="auto">
                <a:xfrm>
                  <a:off x="3636" y="1976"/>
                  <a:ext cx="80" cy="32"/>
                </a:xfrm>
                <a:custGeom>
                  <a:avLst/>
                  <a:gdLst>
                    <a:gd name="T0" fmla="*/ 64 w 80"/>
                    <a:gd name="T1" fmla="*/ 32 h 32"/>
                    <a:gd name="T2" fmla="*/ 64 w 80"/>
                    <a:gd name="T3" fmla="*/ 24 h 32"/>
                    <a:gd name="T4" fmla="*/ 80 w 80"/>
                    <a:gd name="T5" fmla="*/ 32 h 32"/>
                    <a:gd name="T6" fmla="*/ 72 w 80"/>
                    <a:gd name="T7" fmla="*/ 24 h 32"/>
                    <a:gd name="T8" fmla="*/ 80 w 80"/>
                    <a:gd name="T9" fmla="*/ 24 h 32"/>
                    <a:gd name="T10" fmla="*/ 64 w 80"/>
                    <a:gd name="T11" fmla="*/ 8 h 32"/>
                    <a:gd name="T12" fmla="*/ 48 w 80"/>
                    <a:gd name="T13" fmla="*/ 8 h 32"/>
                    <a:gd name="T14" fmla="*/ 32 w 80"/>
                    <a:gd name="T15" fmla="*/ 0 h 32"/>
                    <a:gd name="T16" fmla="*/ 0 w 80"/>
                    <a:gd name="T17" fmla="*/ 0 h 32"/>
                    <a:gd name="T18" fmla="*/ 8 w 80"/>
                    <a:gd name="T19" fmla="*/ 8 h 32"/>
                    <a:gd name="T20" fmla="*/ 24 w 80"/>
                    <a:gd name="T21" fmla="*/ 16 h 32"/>
                    <a:gd name="T22" fmla="*/ 24 w 80"/>
                    <a:gd name="T23" fmla="*/ 24 h 32"/>
                    <a:gd name="T24" fmla="*/ 40 w 80"/>
                    <a:gd name="T25" fmla="*/ 24 h 32"/>
                    <a:gd name="T26" fmla="*/ 40 w 80"/>
                    <a:gd name="T27" fmla="*/ 32 h 32"/>
                    <a:gd name="T28" fmla="*/ 64 w 80"/>
                    <a:gd name="T29" fmla="*/ 3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32"/>
                    <a:gd name="T47" fmla="*/ 80 w 8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32">
                      <a:moveTo>
                        <a:pt x="64" y="32"/>
                      </a:moveTo>
                      <a:lnTo>
                        <a:pt x="64" y="24"/>
                      </a:lnTo>
                      <a:lnTo>
                        <a:pt x="80" y="32"/>
                      </a:lnTo>
                      <a:lnTo>
                        <a:pt x="72" y="24"/>
                      </a:lnTo>
                      <a:lnTo>
                        <a:pt x="80" y="24"/>
                      </a:lnTo>
                      <a:lnTo>
                        <a:pt x="64" y="8"/>
                      </a:lnTo>
                      <a:lnTo>
                        <a:pt x="48" y="8"/>
                      </a:lnTo>
                      <a:lnTo>
                        <a:pt x="32" y="0"/>
                      </a:lnTo>
                      <a:lnTo>
                        <a:pt x="0" y="0"/>
                      </a:lnTo>
                      <a:lnTo>
                        <a:pt x="8" y="8"/>
                      </a:lnTo>
                      <a:lnTo>
                        <a:pt x="24" y="16"/>
                      </a:lnTo>
                      <a:lnTo>
                        <a:pt x="24" y="24"/>
                      </a:lnTo>
                      <a:lnTo>
                        <a:pt x="40" y="24"/>
                      </a:lnTo>
                      <a:lnTo>
                        <a:pt x="40" y="32"/>
                      </a:lnTo>
                      <a:lnTo>
                        <a:pt x="64" y="32"/>
                      </a:lnTo>
                      <a:close/>
                    </a:path>
                  </a:pathLst>
                </a:custGeom>
                <a:grpFill/>
                <a:ln w="1270">
                  <a:solidFill>
                    <a:schemeClr val="accent4"/>
                  </a:solidFill>
                  <a:round/>
                  <a:headEnd/>
                  <a:tailEnd/>
                </a:ln>
              </p:spPr>
              <p:txBody>
                <a:bodyPr/>
                <a:lstStyle/>
                <a:p>
                  <a:endParaRPr lang="en-US" sz="1682"/>
                </a:p>
              </p:txBody>
            </p:sp>
            <p:sp>
              <p:nvSpPr>
                <p:cNvPr id="344" name="Freeform 160"/>
                <p:cNvSpPr>
                  <a:spLocks/>
                </p:cNvSpPr>
                <p:nvPr/>
              </p:nvSpPr>
              <p:spPr bwMode="auto">
                <a:xfrm>
                  <a:off x="3676" y="2008"/>
                  <a:ext cx="48" cy="32"/>
                </a:xfrm>
                <a:custGeom>
                  <a:avLst/>
                  <a:gdLst>
                    <a:gd name="T0" fmla="*/ 24 w 48"/>
                    <a:gd name="T1" fmla="*/ 16 h 32"/>
                    <a:gd name="T2" fmla="*/ 8 w 48"/>
                    <a:gd name="T3" fmla="*/ 16 h 32"/>
                    <a:gd name="T4" fmla="*/ 0 w 48"/>
                    <a:gd name="T5" fmla="*/ 0 h 32"/>
                    <a:gd name="T6" fmla="*/ 24 w 48"/>
                    <a:gd name="T7" fmla="*/ 0 h 32"/>
                    <a:gd name="T8" fmla="*/ 32 w 48"/>
                    <a:gd name="T9" fmla="*/ 8 h 32"/>
                    <a:gd name="T10" fmla="*/ 32 w 48"/>
                    <a:gd name="T11" fmla="*/ 16 h 32"/>
                    <a:gd name="T12" fmla="*/ 40 w 48"/>
                    <a:gd name="T13" fmla="*/ 16 h 32"/>
                    <a:gd name="T14" fmla="*/ 48 w 48"/>
                    <a:gd name="T15" fmla="*/ 32 h 32"/>
                    <a:gd name="T16" fmla="*/ 40 w 48"/>
                    <a:gd name="T17" fmla="*/ 32 h 32"/>
                    <a:gd name="T18" fmla="*/ 32 w 48"/>
                    <a:gd name="T19" fmla="*/ 24 h 32"/>
                    <a:gd name="T20" fmla="*/ 24 w 48"/>
                    <a:gd name="T21" fmla="*/ 16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2"/>
                    <a:gd name="T35" fmla="*/ 48 w 4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2">
                      <a:moveTo>
                        <a:pt x="24" y="16"/>
                      </a:moveTo>
                      <a:lnTo>
                        <a:pt x="8" y="16"/>
                      </a:lnTo>
                      <a:lnTo>
                        <a:pt x="0" y="0"/>
                      </a:lnTo>
                      <a:lnTo>
                        <a:pt x="24" y="0"/>
                      </a:lnTo>
                      <a:lnTo>
                        <a:pt x="32" y="8"/>
                      </a:lnTo>
                      <a:lnTo>
                        <a:pt x="32" y="16"/>
                      </a:lnTo>
                      <a:lnTo>
                        <a:pt x="40" y="16"/>
                      </a:lnTo>
                      <a:lnTo>
                        <a:pt x="48" y="32"/>
                      </a:lnTo>
                      <a:lnTo>
                        <a:pt x="40" y="32"/>
                      </a:lnTo>
                      <a:lnTo>
                        <a:pt x="32" y="24"/>
                      </a:lnTo>
                      <a:lnTo>
                        <a:pt x="24" y="16"/>
                      </a:lnTo>
                      <a:close/>
                    </a:path>
                  </a:pathLst>
                </a:custGeom>
                <a:grpFill/>
                <a:ln w="1270">
                  <a:solidFill>
                    <a:schemeClr val="accent4"/>
                  </a:solidFill>
                  <a:round/>
                  <a:headEnd/>
                  <a:tailEnd/>
                </a:ln>
              </p:spPr>
              <p:txBody>
                <a:bodyPr/>
                <a:lstStyle/>
                <a:p>
                  <a:endParaRPr lang="en-US" sz="1682"/>
                </a:p>
              </p:txBody>
            </p:sp>
            <p:sp>
              <p:nvSpPr>
                <p:cNvPr id="345" name="Freeform 161"/>
                <p:cNvSpPr>
                  <a:spLocks/>
                </p:cNvSpPr>
                <p:nvPr/>
              </p:nvSpPr>
              <p:spPr bwMode="auto">
                <a:xfrm>
                  <a:off x="3700" y="2024"/>
                  <a:ext cx="16" cy="16"/>
                </a:xfrm>
                <a:custGeom>
                  <a:avLst/>
                  <a:gdLst>
                    <a:gd name="T0" fmla="*/ 16 w 16"/>
                    <a:gd name="T1" fmla="*/ 16 h 16"/>
                    <a:gd name="T2" fmla="*/ 8 w 16"/>
                    <a:gd name="T3" fmla="*/ 16 h 16"/>
                    <a:gd name="T4" fmla="*/ 0 w 16"/>
                    <a:gd name="T5" fmla="*/ 0 h 16"/>
                    <a:gd name="T6" fmla="*/ 8 w 16"/>
                    <a:gd name="T7" fmla="*/ 8 h 16"/>
                    <a:gd name="T8" fmla="*/ 16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16"/>
                      </a:moveTo>
                      <a:lnTo>
                        <a:pt x="8" y="16"/>
                      </a:lnTo>
                      <a:lnTo>
                        <a:pt x="0" y="0"/>
                      </a:lnTo>
                      <a:lnTo>
                        <a:pt x="8" y="8"/>
                      </a:lnTo>
                      <a:lnTo>
                        <a:pt x="16" y="16"/>
                      </a:lnTo>
                      <a:close/>
                    </a:path>
                  </a:pathLst>
                </a:custGeom>
                <a:grpFill/>
                <a:ln w="1270">
                  <a:solidFill>
                    <a:schemeClr val="accent4"/>
                  </a:solidFill>
                  <a:round/>
                  <a:headEnd/>
                  <a:tailEnd/>
                </a:ln>
              </p:spPr>
              <p:txBody>
                <a:bodyPr/>
                <a:lstStyle/>
                <a:p>
                  <a:endParaRPr lang="en-US" sz="1682"/>
                </a:p>
              </p:txBody>
            </p:sp>
            <p:sp>
              <p:nvSpPr>
                <p:cNvPr id="346" name="Freeform 162"/>
                <p:cNvSpPr>
                  <a:spLocks/>
                </p:cNvSpPr>
                <p:nvPr/>
              </p:nvSpPr>
              <p:spPr bwMode="auto">
                <a:xfrm>
                  <a:off x="3700" y="2000"/>
                  <a:ext cx="64" cy="48"/>
                </a:xfrm>
                <a:custGeom>
                  <a:avLst/>
                  <a:gdLst>
                    <a:gd name="T0" fmla="*/ 40 w 64"/>
                    <a:gd name="T1" fmla="*/ 0 h 48"/>
                    <a:gd name="T2" fmla="*/ 48 w 64"/>
                    <a:gd name="T3" fmla="*/ 8 h 48"/>
                    <a:gd name="T4" fmla="*/ 64 w 64"/>
                    <a:gd name="T5" fmla="*/ 16 h 48"/>
                    <a:gd name="T6" fmla="*/ 56 w 64"/>
                    <a:gd name="T7" fmla="*/ 24 h 48"/>
                    <a:gd name="T8" fmla="*/ 56 w 64"/>
                    <a:gd name="T9" fmla="*/ 40 h 48"/>
                    <a:gd name="T10" fmla="*/ 48 w 64"/>
                    <a:gd name="T11" fmla="*/ 40 h 48"/>
                    <a:gd name="T12" fmla="*/ 56 w 64"/>
                    <a:gd name="T13" fmla="*/ 48 h 48"/>
                    <a:gd name="T14" fmla="*/ 40 w 64"/>
                    <a:gd name="T15" fmla="*/ 40 h 48"/>
                    <a:gd name="T16" fmla="*/ 40 w 64"/>
                    <a:gd name="T17" fmla="*/ 32 h 48"/>
                    <a:gd name="T18" fmla="*/ 24 w 64"/>
                    <a:gd name="T19" fmla="*/ 40 h 48"/>
                    <a:gd name="T20" fmla="*/ 16 w 64"/>
                    <a:gd name="T21" fmla="*/ 24 h 48"/>
                    <a:gd name="T22" fmla="*/ 8 w 64"/>
                    <a:gd name="T23" fmla="*/ 24 h 48"/>
                    <a:gd name="T24" fmla="*/ 8 w 64"/>
                    <a:gd name="T25" fmla="*/ 16 h 48"/>
                    <a:gd name="T26" fmla="*/ 0 w 64"/>
                    <a:gd name="T27" fmla="*/ 8 h 48"/>
                    <a:gd name="T28" fmla="*/ 0 w 64"/>
                    <a:gd name="T29" fmla="*/ 0 h 48"/>
                    <a:gd name="T30" fmla="*/ 16 w 64"/>
                    <a:gd name="T31" fmla="*/ 8 h 48"/>
                    <a:gd name="T32" fmla="*/ 8 w 64"/>
                    <a:gd name="T33" fmla="*/ 0 h 48"/>
                    <a:gd name="T34" fmla="*/ 16 w 64"/>
                    <a:gd name="T35" fmla="*/ 0 h 48"/>
                    <a:gd name="T36" fmla="*/ 24 w 64"/>
                    <a:gd name="T37" fmla="*/ 8 h 48"/>
                    <a:gd name="T38" fmla="*/ 32 w 64"/>
                    <a:gd name="T39" fmla="*/ 8 h 48"/>
                    <a:gd name="T40" fmla="*/ 40 w 64"/>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8"/>
                    <a:gd name="T65" fmla="*/ 64 w 64"/>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8">
                      <a:moveTo>
                        <a:pt x="40" y="0"/>
                      </a:moveTo>
                      <a:lnTo>
                        <a:pt x="48" y="8"/>
                      </a:lnTo>
                      <a:lnTo>
                        <a:pt x="64" y="16"/>
                      </a:lnTo>
                      <a:lnTo>
                        <a:pt x="56" y="24"/>
                      </a:lnTo>
                      <a:lnTo>
                        <a:pt x="56" y="40"/>
                      </a:lnTo>
                      <a:lnTo>
                        <a:pt x="48" y="40"/>
                      </a:lnTo>
                      <a:lnTo>
                        <a:pt x="56" y="48"/>
                      </a:lnTo>
                      <a:lnTo>
                        <a:pt x="40" y="40"/>
                      </a:lnTo>
                      <a:lnTo>
                        <a:pt x="40" y="32"/>
                      </a:lnTo>
                      <a:lnTo>
                        <a:pt x="24" y="40"/>
                      </a:lnTo>
                      <a:lnTo>
                        <a:pt x="16" y="24"/>
                      </a:lnTo>
                      <a:lnTo>
                        <a:pt x="8" y="24"/>
                      </a:lnTo>
                      <a:lnTo>
                        <a:pt x="8" y="16"/>
                      </a:lnTo>
                      <a:lnTo>
                        <a:pt x="0" y="8"/>
                      </a:lnTo>
                      <a:lnTo>
                        <a:pt x="0" y="0"/>
                      </a:lnTo>
                      <a:lnTo>
                        <a:pt x="16" y="8"/>
                      </a:lnTo>
                      <a:lnTo>
                        <a:pt x="8" y="0"/>
                      </a:lnTo>
                      <a:lnTo>
                        <a:pt x="16" y="0"/>
                      </a:lnTo>
                      <a:lnTo>
                        <a:pt x="24" y="8"/>
                      </a:lnTo>
                      <a:lnTo>
                        <a:pt x="32" y="8"/>
                      </a:lnTo>
                      <a:lnTo>
                        <a:pt x="40" y="0"/>
                      </a:lnTo>
                      <a:close/>
                    </a:path>
                  </a:pathLst>
                </a:custGeom>
                <a:grpFill/>
                <a:ln w="1270">
                  <a:solidFill>
                    <a:schemeClr val="accent4"/>
                  </a:solidFill>
                  <a:round/>
                  <a:headEnd/>
                  <a:tailEnd/>
                </a:ln>
              </p:spPr>
              <p:txBody>
                <a:bodyPr/>
                <a:lstStyle/>
                <a:p>
                  <a:endParaRPr lang="en-US" sz="1682"/>
                </a:p>
              </p:txBody>
            </p:sp>
          </p:grpSp>
          <p:sp>
            <p:nvSpPr>
              <p:cNvPr id="137" name="Freeform 163"/>
              <p:cNvSpPr>
                <a:spLocks/>
              </p:cNvSpPr>
              <p:nvPr/>
            </p:nvSpPr>
            <p:spPr bwMode="auto">
              <a:xfrm>
                <a:off x="5793416" y="5507277"/>
                <a:ext cx="193449" cy="259409"/>
              </a:xfrm>
              <a:custGeom>
                <a:avLst/>
                <a:gdLst>
                  <a:gd name="T0" fmla="*/ 0 w 168"/>
                  <a:gd name="T1" fmla="*/ 22 h 200"/>
                  <a:gd name="T2" fmla="*/ 22 w 168"/>
                  <a:gd name="T3" fmla="*/ 33 h 200"/>
                  <a:gd name="T4" fmla="*/ 45 w 168"/>
                  <a:gd name="T5" fmla="*/ 0 h 200"/>
                  <a:gd name="T6" fmla="*/ 78 w 168"/>
                  <a:gd name="T7" fmla="*/ 0 h 200"/>
                  <a:gd name="T8" fmla="*/ 78 w 168"/>
                  <a:gd name="T9" fmla="*/ 33 h 200"/>
                  <a:gd name="T10" fmla="*/ 89 w 168"/>
                  <a:gd name="T11" fmla="*/ 56 h 200"/>
                  <a:gd name="T12" fmla="*/ 167 w 168"/>
                  <a:gd name="T13" fmla="*/ 89 h 200"/>
                  <a:gd name="T14" fmla="*/ 178 w 168"/>
                  <a:gd name="T15" fmla="*/ 112 h 200"/>
                  <a:gd name="T16" fmla="*/ 178 w 168"/>
                  <a:gd name="T17" fmla="*/ 123 h 200"/>
                  <a:gd name="T18" fmla="*/ 178 w 168"/>
                  <a:gd name="T19" fmla="*/ 134 h 200"/>
                  <a:gd name="T20" fmla="*/ 212 w 168"/>
                  <a:gd name="T21" fmla="*/ 145 h 200"/>
                  <a:gd name="T22" fmla="*/ 212 w 168"/>
                  <a:gd name="T23" fmla="*/ 156 h 200"/>
                  <a:gd name="T24" fmla="*/ 234 w 168"/>
                  <a:gd name="T25" fmla="*/ 179 h 200"/>
                  <a:gd name="T26" fmla="*/ 223 w 168"/>
                  <a:gd name="T27" fmla="*/ 223 h 200"/>
                  <a:gd name="T28" fmla="*/ 212 w 168"/>
                  <a:gd name="T29" fmla="*/ 201 h 200"/>
                  <a:gd name="T30" fmla="*/ 156 w 168"/>
                  <a:gd name="T31" fmla="*/ 212 h 200"/>
                  <a:gd name="T32" fmla="*/ 145 w 168"/>
                  <a:gd name="T33" fmla="*/ 268 h 200"/>
                  <a:gd name="T34" fmla="*/ 123 w 168"/>
                  <a:gd name="T35" fmla="*/ 268 h 200"/>
                  <a:gd name="T36" fmla="*/ 89 w 168"/>
                  <a:gd name="T37" fmla="*/ 257 h 200"/>
                  <a:gd name="T38" fmla="*/ 67 w 168"/>
                  <a:gd name="T39" fmla="*/ 279 h 200"/>
                  <a:gd name="T40" fmla="*/ 56 w 168"/>
                  <a:gd name="T41" fmla="*/ 279 h 200"/>
                  <a:gd name="T42" fmla="*/ 33 w 168"/>
                  <a:gd name="T43" fmla="*/ 223 h 200"/>
                  <a:gd name="T44" fmla="*/ 33 w 168"/>
                  <a:gd name="T45" fmla="*/ 201 h 200"/>
                  <a:gd name="T46" fmla="*/ 11 w 168"/>
                  <a:gd name="T47" fmla="*/ 167 h 200"/>
                  <a:gd name="T48" fmla="*/ 22 w 168"/>
                  <a:gd name="T49" fmla="*/ 145 h 200"/>
                  <a:gd name="T50" fmla="*/ 11 w 168"/>
                  <a:gd name="T51" fmla="*/ 134 h 200"/>
                  <a:gd name="T52" fmla="*/ 11 w 168"/>
                  <a:gd name="T53" fmla="*/ 56 h 200"/>
                  <a:gd name="T54" fmla="*/ 0 w 168"/>
                  <a:gd name="T55" fmla="*/ 22 h 2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200"/>
                  <a:gd name="T86" fmla="*/ 168 w 168"/>
                  <a:gd name="T87" fmla="*/ 200 h 2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200">
                    <a:moveTo>
                      <a:pt x="0" y="16"/>
                    </a:moveTo>
                    <a:lnTo>
                      <a:pt x="16" y="24"/>
                    </a:lnTo>
                    <a:lnTo>
                      <a:pt x="32" y="0"/>
                    </a:lnTo>
                    <a:lnTo>
                      <a:pt x="56" y="0"/>
                    </a:lnTo>
                    <a:lnTo>
                      <a:pt x="56" y="24"/>
                    </a:lnTo>
                    <a:lnTo>
                      <a:pt x="64" y="40"/>
                    </a:lnTo>
                    <a:lnTo>
                      <a:pt x="120" y="64"/>
                    </a:lnTo>
                    <a:lnTo>
                      <a:pt x="128" y="80"/>
                    </a:lnTo>
                    <a:lnTo>
                      <a:pt x="128" y="88"/>
                    </a:lnTo>
                    <a:lnTo>
                      <a:pt x="128" y="96"/>
                    </a:lnTo>
                    <a:lnTo>
                      <a:pt x="152" y="104"/>
                    </a:lnTo>
                    <a:lnTo>
                      <a:pt x="152" y="112"/>
                    </a:lnTo>
                    <a:lnTo>
                      <a:pt x="168" y="128"/>
                    </a:lnTo>
                    <a:lnTo>
                      <a:pt x="160" y="160"/>
                    </a:lnTo>
                    <a:lnTo>
                      <a:pt x="152" y="144"/>
                    </a:lnTo>
                    <a:lnTo>
                      <a:pt x="112" y="152"/>
                    </a:lnTo>
                    <a:lnTo>
                      <a:pt x="104" y="192"/>
                    </a:lnTo>
                    <a:lnTo>
                      <a:pt x="88" y="192"/>
                    </a:lnTo>
                    <a:lnTo>
                      <a:pt x="64" y="184"/>
                    </a:lnTo>
                    <a:lnTo>
                      <a:pt x="48" y="200"/>
                    </a:lnTo>
                    <a:lnTo>
                      <a:pt x="40" y="200"/>
                    </a:lnTo>
                    <a:lnTo>
                      <a:pt x="24" y="160"/>
                    </a:lnTo>
                    <a:lnTo>
                      <a:pt x="24" y="144"/>
                    </a:lnTo>
                    <a:lnTo>
                      <a:pt x="8" y="120"/>
                    </a:lnTo>
                    <a:lnTo>
                      <a:pt x="16" y="104"/>
                    </a:lnTo>
                    <a:lnTo>
                      <a:pt x="8" y="96"/>
                    </a:lnTo>
                    <a:lnTo>
                      <a:pt x="8" y="40"/>
                    </a:lnTo>
                    <a:lnTo>
                      <a:pt x="0" y="16"/>
                    </a:lnTo>
                    <a:close/>
                  </a:path>
                </a:pathLst>
              </a:custGeom>
              <a:noFill/>
              <a:ln w="1270">
                <a:solidFill>
                  <a:schemeClr val="accent4"/>
                </a:solidFill>
                <a:round/>
                <a:headEnd/>
                <a:tailEnd/>
              </a:ln>
            </p:spPr>
            <p:txBody>
              <a:bodyPr/>
              <a:lstStyle/>
              <a:p>
                <a:endParaRPr lang="en-US" sz="1682"/>
              </a:p>
            </p:txBody>
          </p:sp>
          <p:sp>
            <p:nvSpPr>
              <p:cNvPr id="138" name="Freeform 164"/>
              <p:cNvSpPr>
                <a:spLocks/>
              </p:cNvSpPr>
              <p:nvPr/>
            </p:nvSpPr>
            <p:spPr bwMode="auto">
              <a:xfrm>
                <a:off x="5913288" y="5694163"/>
                <a:ext cx="128966" cy="165501"/>
              </a:xfrm>
              <a:custGeom>
                <a:avLst/>
                <a:gdLst>
                  <a:gd name="T0" fmla="*/ 156 w 112"/>
                  <a:gd name="T1" fmla="*/ 133 h 128"/>
                  <a:gd name="T2" fmla="*/ 156 w 112"/>
                  <a:gd name="T3" fmla="*/ 100 h 128"/>
                  <a:gd name="T4" fmla="*/ 134 w 112"/>
                  <a:gd name="T5" fmla="*/ 100 h 128"/>
                  <a:gd name="T6" fmla="*/ 134 w 112"/>
                  <a:gd name="T7" fmla="*/ 67 h 128"/>
                  <a:gd name="T8" fmla="*/ 123 w 112"/>
                  <a:gd name="T9" fmla="*/ 67 h 128"/>
                  <a:gd name="T10" fmla="*/ 89 w 112"/>
                  <a:gd name="T11" fmla="*/ 56 h 128"/>
                  <a:gd name="T12" fmla="*/ 78 w 112"/>
                  <a:gd name="T13" fmla="*/ 22 h 128"/>
                  <a:gd name="T14" fmla="*/ 67 w 112"/>
                  <a:gd name="T15" fmla="*/ 0 h 128"/>
                  <a:gd name="T16" fmla="*/ 11 w 112"/>
                  <a:gd name="T17" fmla="*/ 11 h 128"/>
                  <a:gd name="T18" fmla="*/ 0 w 112"/>
                  <a:gd name="T19" fmla="*/ 67 h 128"/>
                  <a:gd name="T20" fmla="*/ 45 w 112"/>
                  <a:gd name="T21" fmla="*/ 100 h 128"/>
                  <a:gd name="T22" fmla="*/ 67 w 112"/>
                  <a:gd name="T23" fmla="*/ 111 h 128"/>
                  <a:gd name="T24" fmla="*/ 100 w 112"/>
                  <a:gd name="T25" fmla="*/ 122 h 128"/>
                  <a:gd name="T26" fmla="*/ 100 w 112"/>
                  <a:gd name="T27" fmla="*/ 145 h 128"/>
                  <a:gd name="T28" fmla="*/ 89 w 112"/>
                  <a:gd name="T29" fmla="*/ 167 h 128"/>
                  <a:gd name="T30" fmla="*/ 134 w 112"/>
                  <a:gd name="T31" fmla="*/ 178 h 128"/>
                  <a:gd name="T32" fmla="*/ 145 w 112"/>
                  <a:gd name="T33" fmla="*/ 178 h 128"/>
                  <a:gd name="T34" fmla="*/ 156 w 112"/>
                  <a:gd name="T35" fmla="*/ 156 h 128"/>
                  <a:gd name="T36" fmla="*/ 156 w 112"/>
                  <a:gd name="T37" fmla="*/ 133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128"/>
                  <a:gd name="T59" fmla="*/ 112 w 112"/>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128">
                    <a:moveTo>
                      <a:pt x="112" y="96"/>
                    </a:moveTo>
                    <a:lnTo>
                      <a:pt x="112" y="72"/>
                    </a:lnTo>
                    <a:lnTo>
                      <a:pt x="96" y="72"/>
                    </a:lnTo>
                    <a:lnTo>
                      <a:pt x="96" y="48"/>
                    </a:lnTo>
                    <a:lnTo>
                      <a:pt x="88" y="48"/>
                    </a:lnTo>
                    <a:lnTo>
                      <a:pt x="64" y="40"/>
                    </a:lnTo>
                    <a:lnTo>
                      <a:pt x="56" y="16"/>
                    </a:lnTo>
                    <a:lnTo>
                      <a:pt x="48" y="0"/>
                    </a:lnTo>
                    <a:lnTo>
                      <a:pt x="8" y="8"/>
                    </a:lnTo>
                    <a:lnTo>
                      <a:pt x="0" y="48"/>
                    </a:lnTo>
                    <a:lnTo>
                      <a:pt x="32" y="72"/>
                    </a:lnTo>
                    <a:lnTo>
                      <a:pt x="48" y="80"/>
                    </a:lnTo>
                    <a:lnTo>
                      <a:pt x="72" y="88"/>
                    </a:lnTo>
                    <a:lnTo>
                      <a:pt x="72" y="104"/>
                    </a:lnTo>
                    <a:lnTo>
                      <a:pt x="64" y="120"/>
                    </a:lnTo>
                    <a:lnTo>
                      <a:pt x="96" y="128"/>
                    </a:lnTo>
                    <a:lnTo>
                      <a:pt x="104" y="128"/>
                    </a:lnTo>
                    <a:lnTo>
                      <a:pt x="112" y="112"/>
                    </a:lnTo>
                    <a:lnTo>
                      <a:pt x="112" y="96"/>
                    </a:lnTo>
                    <a:close/>
                  </a:path>
                </a:pathLst>
              </a:custGeom>
              <a:noFill/>
              <a:ln w="1270">
                <a:solidFill>
                  <a:schemeClr val="accent4"/>
                </a:solidFill>
                <a:round/>
                <a:headEnd/>
                <a:tailEnd/>
              </a:ln>
            </p:spPr>
            <p:txBody>
              <a:bodyPr/>
              <a:lstStyle/>
              <a:p>
                <a:endParaRPr lang="en-US" sz="1682"/>
              </a:p>
            </p:txBody>
          </p:sp>
          <p:sp>
            <p:nvSpPr>
              <p:cNvPr id="139" name="Freeform 165"/>
              <p:cNvSpPr>
                <a:spLocks/>
              </p:cNvSpPr>
              <p:nvPr/>
            </p:nvSpPr>
            <p:spPr bwMode="auto">
              <a:xfrm>
                <a:off x="5830618" y="5746231"/>
                <a:ext cx="229824" cy="589482"/>
              </a:xfrm>
              <a:custGeom>
                <a:avLst/>
                <a:gdLst>
                  <a:gd name="T0" fmla="*/ 222 w 200"/>
                  <a:gd name="T1" fmla="*/ 256 h 456"/>
                  <a:gd name="T2" fmla="*/ 256 w 200"/>
                  <a:gd name="T3" fmla="*/ 289 h 456"/>
                  <a:gd name="T4" fmla="*/ 267 w 200"/>
                  <a:gd name="T5" fmla="*/ 311 h 456"/>
                  <a:gd name="T6" fmla="*/ 256 w 200"/>
                  <a:gd name="T7" fmla="*/ 345 h 456"/>
                  <a:gd name="T8" fmla="*/ 189 w 200"/>
                  <a:gd name="T9" fmla="*/ 367 h 456"/>
                  <a:gd name="T10" fmla="*/ 189 w 200"/>
                  <a:gd name="T11" fmla="*/ 378 h 456"/>
                  <a:gd name="T12" fmla="*/ 167 w 200"/>
                  <a:gd name="T13" fmla="*/ 412 h 456"/>
                  <a:gd name="T14" fmla="*/ 156 w 200"/>
                  <a:gd name="T15" fmla="*/ 423 h 456"/>
                  <a:gd name="T16" fmla="*/ 178 w 200"/>
                  <a:gd name="T17" fmla="*/ 423 h 456"/>
                  <a:gd name="T18" fmla="*/ 189 w 200"/>
                  <a:gd name="T19" fmla="*/ 445 h 456"/>
                  <a:gd name="T20" fmla="*/ 167 w 200"/>
                  <a:gd name="T21" fmla="*/ 434 h 456"/>
                  <a:gd name="T22" fmla="*/ 178 w 200"/>
                  <a:gd name="T23" fmla="*/ 445 h 456"/>
                  <a:gd name="T24" fmla="*/ 167 w 200"/>
                  <a:gd name="T25" fmla="*/ 478 h 456"/>
                  <a:gd name="T26" fmla="*/ 145 w 200"/>
                  <a:gd name="T27" fmla="*/ 489 h 456"/>
                  <a:gd name="T28" fmla="*/ 145 w 200"/>
                  <a:gd name="T29" fmla="*/ 523 h 456"/>
                  <a:gd name="T30" fmla="*/ 178 w 200"/>
                  <a:gd name="T31" fmla="*/ 534 h 456"/>
                  <a:gd name="T32" fmla="*/ 167 w 200"/>
                  <a:gd name="T33" fmla="*/ 567 h 456"/>
                  <a:gd name="T34" fmla="*/ 156 w 200"/>
                  <a:gd name="T35" fmla="*/ 601 h 456"/>
                  <a:gd name="T36" fmla="*/ 189 w 200"/>
                  <a:gd name="T37" fmla="*/ 634 h 456"/>
                  <a:gd name="T38" fmla="*/ 122 w 200"/>
                  <a:gd name="T39" fmla="*/ 634 h 456"/>
                  <a:gd name="T40" fmla="*/ 89 w 200"/>
                  <a:gd name="T41" fmla="*/ 601 h 456"/>
                  <a:gd name="T42" fmla="*/ 78 w 200"/>
                  <a:gd name="T43" fmla="*/ 523 h 456"/>
                  <a:gd name="T44" fmla="*/ 67 w 200"/>
                  <a:gd name="T45" fmla="*/ 489 h 456"/>
                  <a:gd name="T46" fmla="*/ 44 w 200"/>
                  <a:gd name="T47" fmla="*/ 445 h 456"/>
                  <a:gd name="T48" fmla="*/ 33 w 200"/>
                  <a:gd name="T49" fmla="*/ 412 h 456"/>
                  <a:gd name="T50" fmla="*/ 11 w 200"/>
                  <a:gd name="T51" fmla="*/ 323 h 456"/>
                  <a:gd name="T52" fmla="*/ 11 w 200"/>
                  <a:gd name="T53" fmla="*/ 289 h 456"/>
                  <a:gd name="T54" fmla="*/ 0 w 200"/>
                  <a:gd name="T55" fmla="*/ 200 h 456"/>
                  <a:gd name="T56" fmla="*/ 11 w 200"/>
                  <a:gd name="T57" fmla="*/ 100 h 456"/>
                  <a:gd name="T58" fmla="*/ 22 w 200"/>
                  <a:gd name="T59" fmla="*/ 44 h 456"/>
                  <a:gd name="T60" fmla="*/ 44 w 200"/>
                  <a:gd name="T61" fmla="*/ 0 h 456"/>
                  <a:gd name="T62" fmla="*/ 100 w 200"/>
                  <a:gd name="T63" fmla="*/ 11 h 456"/>
                  <a:gd name="T64" fmla="*/ 167 w 200"/>
                  <a:gd name="T65" fmla="*/ 56 h 456"/>
                  <a:gd name="T66" fmla="*/ 200 w 200"/>
                  <a:gd name="T67" fmla="*/ 89 h 456"/>
                  <a:gd name="T68" fmla="*/ 234 w 200"/>
                  <a:gd name="T69" fmla="*/ 122 h 456"/>
                  <a:gd name="T70" fmla="*/ 256 w 200"/>
                  <a:gd name="T71" fmla="*/ 100 h 456"/>
                  <a:gd name="T72" fmla="*/ 267 w 200"/>
                  <a:gd name="T73" fmla="*/ 78 h 456"/>
                  <a:gd name="T74" fmla="*/ 267 w 200"/>
                  <a:gd name="T75" fmla="*/ 122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
                  <a:gd name="T115" fmla="*/ 0 h 456"/>
                  <a:gd name="T116" fmla="*/ 200 w 200"/>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 h="456">
                    <a:moveTo>
                      <a:pt x="160" y="128"/>
                    </a:moveTo>
                    <a:lnTo>
                      <a:pt x="160" y="184"/>
                    </a:lnTo>
                    <a:lnTo>
                      <a:pt x="160" y="192"/>
                    </a:lnTo>
                    <a:lnTo>
                      <a:pt x="184" y="208"/>
                    </a:lnTo>
                    <a:lnTo>
                      <a:pt x="176" y="216"/>
                    </a:lnTo>
                    <a:lnTo>
                      <a:pt x="192" y="224"/>
                    </a:lnTo>
                    <a:lnTo>
                      <a:pt x="192" y="232"/>
                    </a:lnTo>
                    <a:lnTo>
                      <a:pt x="184" y="248"/>
                    </a:lnTo>
                    <a:lnTo>
                      <a:pt x="152" y="256"/>
                    </a:lnTo>
                    <a:lnTo>
                      <a:pt x="136" y="264"/>
                    </a:lnTo>
                    <a:lnTo>
                      <a:pt x="128" y="256"/>
                    </a:lnTo>
                    <a:lnTo>
                      <a:pt x="136" y="272"/>
                    </a:lnTo>
                    <a:lnTo>
                      <a:pt x="136" y="288"/>
                    </a:lnTo>
                    <a:lnTo>
                      <a:pt x="120" y="296"/>
                    </a:lnTo>
                    <a:lnTo>
                      <a:pt x="104" y="288"/>
                    </a:lnTo>
                    <a:lnTo>
                      <a:pt x="112" y="304"/>
                    </a:lnTo>
                    <a:lnTo>
                      <a:pt x="120" y="312"/>
                    </a:lnTo>
                    <a:lnTo>
                      <a:pt x="128" y="304"/>
                    </a:lnTo>
                    <a:lnTo>
                      <a:pt x="136" y="312"/>
                    </a:lnTo>
                    <a:lnTo>
                      <a:pt x="136" y="320"/>
                    </a:lnTo>
                    <a:lnTo>
                      <a:pt x="128" y="320"/>
                    </a:lnTo>
                    <a:lnTo>
                      <a:pt x="120" y="312"/>
                    </a:lnTo>
                    <a:lnTo>
                      <a:pt x="120" y="320"/>
                    </a:lnTo>
                    <a:lnTo>
                      <a:pt x="128" y="320"/>
                    </a:lnTo>
                    <a:lnTo>
                      <a:pt x="120" y="328"/>
                    </a:lnTo>
                    <a:lnTo>
                      <a:pt x="120" y="344"/>
                    </a:lnTo>
                    <a:lnTo>
                      <a:pt x="120" y="352"/>
                    </a:lnTo>
                    <a:lnTo>
                      <a:pt x="104" y="352"/>
                    </a:lnTo>
                    <a:lnTo>
                      <a:pt x="104" y="368"/>
                    </a:lnTo>
                    <a:lnTo>
                      <a:pt x="104" y="376"/>
                    </a:lnTo>
                    <a:lnTo>
                      <a:pt x="120" y="384"/>
                    </a:lnTo>
                    <a:lnTo>
                      <a:pt x="128" y="384"/>
                    </a:lnTo>
                    <a:lnTo>
                      <a:pt x="136" y="392"/>
                    </a:lnTo>
                    <a:lnTo>
                      <a:pt x="120" y="408"/>
                    </a:lnTo>
                    <a:lnTo>
                      <a:pt x="120" y="424"/>
                    </a:lnTo>
                    <a:lnTo>
                      <a:pt x="112" y="432"/>
                    </a:lnTo>
                    <a:lnTo>
                      <a:pt x="112" y="440"/>
                    </a:lnTo>
                    <a:lnTo>
                      <a:pt x="136" y="456"/>
                    </a:lnTo>
                    <a:lnTo>
                      <a:pt x="120" y="456"/>
                    </a:lnTo>
                    <a:lnTo>
                      <a:pt x="88" y="456"/>
                    </a:lnTo>
                    <a:lnTo>
                      <a:pt x="72" y="432"/>
                    </a:lnTo>
                    <a:lnTo>
                      <a:pt x="64" y="432"/>
                    </a:lnTo>
                    <a:lnTo>
                      <a:pt x="56" y="424"/>
                    </a:lnTo>
                    <a:lnTo>
                      <a:pt x="56" y="376"/>
                    </a:lnTo>
                    <a:lnTo>
                      <a:pt x="48" y="344"/>
                    </a:lnTo>
                    <a:lnTo>
                      <a:pt x="48" y="352"/>
                    </a:lnTo>
                    <a:lnTo>
                      <a:pt x="40" y="344"/>
                    </a:lnTo>
                    <a:lnTo>
                      <a:pt x="32" y="320"/>
                    </a:lnTo>
                    <a:lnTo>
                      <a:pt x="32" y="304"/>
                    </a:lnTo>
                    <a:lnTo>
                      <a:pt x="24" y="296"/>
                    </a:lnTo>
                    <a:lnTo>
                      <a:pt x="24" y="256"/>
                    </a:lnTo>
                    <a:lnTo>
                      <a:pt x="8" y="232"/>
                    </a:lnTo>
                    <a:lnTo>
                      <a:pt x="16" y="216"/>
                    </a:lnTo>
                    <a:lnTo>
                      <a:pt x="8" y="208"/>
                    </a:lnTo>
                    <a:lnTo>
                      <a:pt x="16" y="184"/>
                    </a:lnTo>
                    <a:lnTo>
                      <a:pt x="0" y="144"/>
                    </a:lnTo>
                    <a:lnTo>
                      <a:pt x="0" y="96"/>
                    </a:lnTo>
                    <a:lnTo>
                      <a:pt x="8" y="72"/>
                    </a:lnTo>
                    <a:lnTo>
                      <a:pt x="0" y="40"/>
                    </a:lnTo>
                    <a:lnTo>
                      <a:pt x="16" y="32"/>
                    </a:lnTo>
                    <a:lnTo>
                      <a:pt x="16" y="16"/>
                    </a:lnTo>
                    <a:lnTo>
                      <a:pt x="32" y="0"/>
                    </a:lnTo>
                    <a:lnTo>
                      <a:pt x="56" y="8"/>
                    </a:lnTo>
                    <a:lnTo>
                      <a:pt x="72" y="8"/>
                    </a:lnTo>
                    <a:lnTo>
                      <a:pt x="104" y="32"/>
                    </a:lnTo>
                    <a:lnTo>
                      <a:pt x="120" y="40"/>
                    </a:lnTo>
                    <a:lnTo>
                      <a:pt x="144" y="48"/>
                    </a:lnTo>
                    <a:lnTo>
                      <a:pt x="144" y="64"/>
                    </a:lnTo>
                    <a:lnTo>
                      <a:pt x="136" y="80"/>
                    </a:lnTo>
                    <a:lnTo>
                      <a:pt x="168" y="88"/>
                    </a:lnTo>
                    <a:lnTo>
                      <a:pt x="176" y="88"/>
                    </a:lnTo>
                    <a:lnTo>
                      <a:pt x="184" y="72"/>
                    </a:lnTo>
                    <a:lnTo>
                      <a:pt x="184" y="56"/>
                    </a:lnTo>
                    <a:lnTo>
                      <a:pt x="192" y="56"/>
                    </a:lnTo>
                    <a:lnTo>
                      <a:pt x="200" y="80"/>
                    </a:lnTo>
                    <a:lnTo>
                      <a:pt x="192" y="88"/>
                    </a:lnTo>
                    <a:lnTo>
                      <a:pt x="160" y="128"/>
                    </a:lnTo>
                    <a:close/>
                  </a:path>
                </a:pathLst>
              </a:custGeom>
              <a:noFill/>
              <a:ln w="1270">
                <a:solidFill>
                  <a:schemeClr val="accent4"/>
                </a:solidFill>
                <a:round/>
                <a:headEnd/>
                <a:tailEnd/>
              </a:ln>
            </p:spPr>
            <p:txBody>
              <a:bodyPr/>
              <a:lstStyle/>
              <a:p>
                <a:endParaRPr lang="en-US" sz="1682"/>
              </a:p>
            </p:txBody>
          </p:sp>
          <p:sp>
            <p:nvSpPr>
              <p:cNvPr id="140" name="Freeform 166"/>
              <p:cNvSpPr>
                <a:spLocks/>
              </p:cNvSpPr>
              <p:nvPr/>
            </p:nvSpPr>
            <p:spPr bwMode="auto">
              <a:xfrm>
                <a:off x="5913288" y="5155819"/>
                <a:ext cx="73577" cy="134818"/>
              </a:xfrm>
              <a:custGeom>
                <a:avLst/>
                <a:gdLst>
                  <a:gd name="T0" fmla="*/ 33 w 64"/>
                  <a:gd name="T1" fmla="*/ 0 h 104"/>
                  <a:gd name="T2" fmla="*/ 11 w 64"/>
                  <a:gd name="T3" fmla="*/ 11 h 104"/>
                  <a:gd name="T4" fmla="*/ 11 w 64"/>
                  <a:gd name="T5" fmla="*/ 22 h 104"/>
                  <a:gd name="T6" fmla="*/ 22 w 64"/>
                  <a:gd name="T7" fmla="*/ 33 h 104"/>
                  <a:gd name="T8" fmla="*/ 11 w 64"/>
                  <a:gd name="T9" fmla="*/ 33 h 104"/>
                  <a:gd name="T10" fmla="*/ 0 w 64"/>
                  <a:gd name="T11" fmla="*/ 56 h 104"/>
                  <a:gd name="T12" fmla="*/ 11 w 64"/>
                  <a:gd name="T13" fmla="*/ 67 h 104"/>
                  <a:gd name="T14" fmla="*/ 22 w 64"/>
                  <a:gd name="T15" fmla="*/ 67 h 104"/>
                  <a:gd name="T16" fmla="*/ 33 w 64"/>
                  <a:gd name="T17" fmla="*/ 89 h 104"/>
                  <a:gd name="T18" fmla="*/ 22 w 64"/>
                  <a:gd name="T19" fmla="*/ 123 h 104"/>
                  <a:gd name="T20" fmla="*/ 33 w 64"/>
                  <a:gd name="T21" fmla="*/ 145 h 104"/>
                  <a:gd name="T22" fmla="*/ 45 w 64"/>
                  <a:gd name="T23" fmla="*/ 145 h 104"/>
                  <a:gd name="T24" fmla="*/ 78 w 64"/>
                  <a:gd name="T25" fmla="*/ 134 h 104"/>
                  <a:gd name="T26" fmla="*/ 89 w 64"/>
                  <a:gd name="T27" fmla="*/ 134 h 104"/>
                  <a:gd name="T28" fmla="*/ 67 w 64"/>
                  <a:gd name="T29" fmla="*/ 89 h 104"/>
                  <a:gd name="T30" fmla="*/ 78 w 64"/>
                  <a:gd name="T31" fmla="*/ 56 h 104"/>
                  <a:gd name="T32" fmla="*/ 56 w 64"/>
                  <a:gd name="T33" fmla="*/ 33 h 104"/>
                  <a:gd name="T34" fmla="*/ 56 w 64"/>
                  <a:gd name="T35" fmla="*/ 11 h 104"/>
                  <a:gd name="T36" fmla="*/ 33 w 64"/>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04"/>
                  <a:gd name="T59" fmla="*/ 64 w 64"/>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04">
                    <a:moveTo>
                      <a:pt x="24" y="0"/>
                    </a:moveTo>
                    <a:lnTo>
                      <a:pt x="8" y="8"/>
                    </a:lnTo>
                    <a:lnTo>
                      <a:pt x="8" y="16"/>
                    </a:lnTo>
                    <a:lnTo>
                      <a:pt x="16" y="24"/>
                    </a:lnTo>
                    <a:lnTo>
                      <a:pt x="8" y="24"/>
                    </a:lnTo>
                    <a:lnTo>
                      <a:pt x="0" y="40"/>
                    </a:lnTo>
                    <a:lnTo>
                      <a:pt x="8" y="48"/>
                    </a:lnTo>
                    <a:lnTo>
                      <a:pt x="16" y="48"/>
                    </a:lnTo>
                    <a:lnTo>
                      <a:pt x="24" y="64"/>
                    </a:lnTo>
                    <a:lnTo>
                      <a:pt x="16" y="88"/>
                    </a:lnTo>
                    <a:lnTo>
                      <a:pt x="24" y="104"/>
                    </a:lnTo>
                    <a:lnTo>
                      <a:pt x="32" y="104"/>
                    </a:lnTo>
                    <a:lnTo>
                      <a:pt x="56" y="96"/>
                    </a:lnTo>
                    <a:lnTo>
                      <a:pt x="64" y="96"/>
                    </a:lnTo>
                    <a:lnTo>
                      <a:pt x="48" y="64"/>
                    </a:lnTo>
                    <a:lnTo>
                      <a:pt x="56" y="40"/>
                    </a:lnTo>
                    <a:lnTo>
                      <a:pt x="40" y="24"/>
                    </a:lnTo>
                    <a:lnTo>
                      <a:pt x="40" y="8"/>
                    </a:lnTo>
                    <a:lnTo>
                      <a:pt x="24" y="0"/>
                    </a:lnTo>
                    <a:close/>
                  </a:path>
                </a:pathLst>
              </a:custGeom>
              <a:noFill/>
              <a:ln w="1270">
                <a:solidFill>
                  <a:schemeClr val="accent4"/>
                </a:solidFill>
                <a:round/>
                <a:headEnd/>
                <a:tailEnd/>
              </a:ln>
            </p:spPr>
            <p:txBody>
              <a:bodyPr/>
              <a:lstStyle/>
              <a:p>
                <a:endParaRPr lang="en-US" sz="1682"/>
              </a:p>
            </p:txBody>
          </p:sp>
          <p:sp>
            <p:nvSpPr>
              <p:cNvPr id="141" name="Freeform 167"/>
              <p:cNvSpPr>
                <a:spLocks/>
              </p:cNvSpPr>
              <p:nvPr/>
            </p:nvSpPr>
            <p:spPr bwMode="auto">
              <a:xfrm>
                <a:off x="6778022" y="4244633"/>
                <a:ext cx="27281" cy="20455"/>
              </a:xfrm>
              <a:custGeom>
                <a:avLst/>
                <a:gdLst>
                  <a:gd name="T0" fmla="*/ 11 w 24"/>
                  <a:gd name="T1" fmla="*/ 0 h 16"/>
                  <a:gd name="T2" fmla="*/ 0 w 24"/>
                  <a:gd name="T3" fmla="*/ 11 h 16"/>
                  <a:gd name="T4" fmla="*/ 11 w 24"/>
                  <a:gd name="T5" fmla="*/ 22 h 16"/>
                  <a:gd name="T6" fmla="*/ 33 w 24"/>
                  <a:gd name="T7" fmla="*/ 22 h 16"/>
                  <a:gd name="T8" fmla="*/ 33 w 24"/>
                  <a:gd name="T9" fmla="*/ 0 h 16"/>
                  <a:gd name="T10" fmla="*/ 11 w 24"/>
                  <a:gd name="T11" fmla="*/ 0 h 16"/>
                  <a:gd name="T12" fmla="*/ 0 60000 65536"/>
                  <a:gd name="T13" fmla="*/ 0 60000 65536"/>
                  <a:gd name="T14" fmla="*/ 0 60000 65536"/>
                  <a:gd name="T15" fmla="*/ 0 60000 65536"/>
                  <a:gd name="T16" fmla="*/ 0 60000 65536"/>
                  <a:gd name="T17" fmla="*/ 0 60000 65536"/>
                  <a:gd name="T18" fmla="*/ 0 w 24"/>
                  <a:gd name="T19" fmla="*/ 0 h 16"/>
                  <a:gd name="T20" fmla="*/ 24 w 2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4" h="16">
                    <a:moveTo>
                      <a:pt x="8" y="0"/>
                    </a:moveTo>
                    <a:lnTo>
                      <a:pt x="0" y="8"/>
                    </a:lnTo>
                    <a:lnTo>
                      <a:pt x="8" y="16"/>
                    </a:lnTo>
                    <a:lnTo>
                      <a:pt x="24" y="16"/>
                    </a:lnTo>
                    <a:lnTo>
                      <a:pt x="24" y="0"/>
                    </a:lnTo>
                    <a:lnTo>
                      <a:pt x="8" y="0"/>
                    </a:lnTo>
                    <a:close/>
                  </a:path>
                </a:pathLst>
              </a:custGeom>
              <a:noFill/>
              <a:ln w="1270">
                <a:solidFill>
                  <a:schemeClr val="accent4"/>
                </a:solidFill>
                <a:round/>
                <a:headEnd/>
                <a:tailEnd/>
              </a:ln>
            </p:spPr>
            <p:txBody>
              <a:bodyPr/>
              <a:lstStyle/>
              <a:p>
                <a:endParaRPr lang="en-US" sz="1682"/>
              </a:p>
            </p:txBody>
          </p:sp>
          <p:sp>
            <p:nvSpPr>
              <p:cNvPr id="142" name="Freeform 168"/>
              <p:cNvSpPr>
                <a:spLocks/>
              </p:cNvSpPr>
              <p:nvPr/>
            </p:nvSpPr>
            <p:spPr bwMode="auto">
              <a:xfrm>
                <a:off x="6988831" y="4202793"/>
                <a:ext cx="37202" cy="52068"/>
              </a:xfrm>
              <a:custGeom>
                <a:avLst/>
                <a:gdLst>
                  <a:gd name="T0" fmla="*/ 11 w 32"/>
                  <a:gd name="T1" fmla="*/ 56 h 40"/>
                  <a:gd name="T2" fmla="*/ 23 w 32"/>
                  <a:gd name="T3" fmla="*/ 56 h 40"/>
                  <a:gd name="T4" fmla="*/ 34 w 32"/>
                  <a:gd name="T5" fmla="*/ 34 h 40"/>
                  <a:gd name="T6" fmla="*/ 45 w 32"/>
                  <a:gd name="T7" fmla="*/ 22 h 40"/>
                  <a:gd name="T8" fmla="*/ 34 w 32"/>
                  <a:gd name="T9" fmla="*/ 22 h 40"/>
                  <a:gd name="T10" fmla="*/ 34 w 32"/>
                  <a:gd name="T11" fmla="*/ 0 h 40"/>
                  <a:gd name="T12" fmla="*/ 11 w 32"/>
                  <a:gd name="T13" fmla="*/ 11 h 40"/>
                  <a:gd name="T14" fmla="*/ 0 w 32"/>
                  <a:gd name="T15" fmla="*/ 22 h 40"/>
                  <a:gd name="T16" fmla="*/ 0 w 32"/>
                  <a:gd name="T17" fmla="*/ 34 h 40"/>
                  <a:gd name="T18" fmla="*/ 11 w 32"/>
                  <a:gd name="T19" fmla="*/ 45 h 40"/>
                  <a:gd name="T20" fmla="*/ 11 w 32"/>
                  <a:gd name="T21" fmla="*/ 5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8" y="40"/>
                    </a:moveTo>
                    <a:lnTo>
                      <a:pt x="16" y="40"/>
                    </a:lnTo>
                    <a:lnTo>
                      <a:pt x="24" y="24"/>
                    </a:lnTo>
                    <a:lnTo>
                      <a:pt x="32" y="16"/>
                    </a:lnTo>
                    <a:lnTo>
                      <a:pt x="24" y="16"/>
                    </a:lnTo>
                    <a:lnTo>
                      <a:pt x="24" y="0"/>
                    </a:lnTo>
                    <a:lnTo>
                      <a:pt x="8" y="8"/>
                    </a:lnTo>
                    <a:lnTo>
                      <a:pt x="0" y="16"/>
                    </a:lnTo>
                    <a:lnTo>
                      <a:pt x="0" y="24"/>
                    </a:lnTo>
                    <a:lnTo>
                      <a:pt x="8" y="32"/>
                    </a:lnTo>
                    <a:lnTo>
                      <a:pt x="8" y="40"/>
                    </a:lnTo>
                    <a:close/>
                  </a:path>
                </a:pathLst>
              </a:custGeom>
              <a:noFill/>
              <a:ln w="1270">
                <a:solidFill>
                  <a:schemeClr val="accent4"/>
                </a:solidFill>
                <a:round/>
                <a:headEnd/>
                <a:tailEnd/>
              </a:ln>
            </p:spPr>
            <p:txBody>
              <a:bodyPr/>
              <a:lstStyle/>
              <a:p>
                <a:endParaRPr lang="en-US" sz="1682"/>
              </a:p>
            </p:txBody>
          </p:sp>
          <p:sp>
            <p:nvSpPr>
              <p:cNvPr id="143" name="Freeform 169"/>
              <p:cNvSpPr>
                <a:spLocks/>
              </p:cNvSpPr>
              <p:nvPr/>
            </p:nvSpPr>
            <p:spPr bwMode="auto">
              <a:xfrm>
                <a:off x="6952456" y="4337611"/>
                <a:ext cx="9094" cy="10228"/>
              </a:xfrm>
              <a:custGeom>
                <a:avLst/>
                <a:gdLst>
                  <a:gd name="T0" fmla="*/ 0 w 8"/>
                  <a:gd name="T1" fmla="*/ 11 h 8"/>
                  <a:gd name="T2" fmla="*/ 11 w 8"/>
                  <a:gd name="T3" fmla="*/ 0 h 8"/>
                  <a:gd name="T4" fmla="*/ 11 w 8"/>
                  <a:gd name="T5" fmla="*/ 11 h 8"/>
                  <a:gd name="T6" fmla="*/ 0 w 8"/>
                  <a:gd name="T7" fmla="*/ 1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8" y="8"/>
                    </a:lnTo>
                    <a:lnTo>
                      <a:pt x="0" y="8"/>
                    </a:lnTo>
                    <a:close/>
                  </a:path>
                </a:pathLst>
              </a:custGeom>
              <a:noFill/>
              <a:ln w="1270">
                <a:solidFill>
                  <a:schemeClr val="accent4"/>
                </a:solidFill>
                <a:round/>
                <a:headEnd/>
                <a:tailEnd/>
              </a:ln>
            </p:spPr>
            <p:txBody>
              <a:bodyPr/>
              <a:lstStyle/>
              <a:p>
                <a:endParaRPr lang="en-US" sz="1682"/>
              </a:p>
            </p:txBody>
          </p:sp>
          <p:sp>
            <p:nvSpPr>
              <p:cNvPr id="144" name="Freeform 170"/>
              <p:cNvSpPr>
                <a:spLocks/>
              </p:cNvSpPr>
              <p:nvPr/>
            </p:nvSpPr>
            <p:spPr bwMode="auto">
              <a:xfrm>
                <a:off x="6952456" y="4337611"/>
                <a:ext cx="9094" cy="10228"/>
              </a:xfrm>
              <a:custGeom>
                <a:avLst/>
                <a:gdLst>
                  <a:gd name="T0" fmla="*/ 0 w 8"/>
                  <a:gd name="T1" fmla="*/ 11 h 8"/>
                  <a:gd name="T2" fmla="*/ 11 w 8"/>
                  <a:gd name="T3" fmla="*/ 0 h 8"/>
                  <a:gd name="T4" fmla="*/ 11 w 8"/>
                  <a:gd name="T5" fmla="*/ 11 h 8"/>
                  <a:gd name="T6" fmla="*/ 0 w 8"/>
                  <a:gd name="T7" fmla="*/ 1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8" y="8"/>
                    </a:lnTo>
                    <a:lnTo>
                      <a:pt x="0" y="8"/>
                    </a:lnTo>
                    <a:close/>
                  </a:path>
                </a:pathLst>
              </a:custGeom>
              <a:noFill/>
              <a:ln w="1270">
                <a:solidFill>
                  <a:schemeClr val="accent4"/>
                </a:solidFill>
                <a:round/>
                <a:headEnd/>
                <a:tailEnd/>
              </a:ln>
            </p:spPr>
            <p:txBody>
              <a:bodyPr/>
              <a:lstStyle/>
              <a:p>
                <a:endParaRPr lang="en-US" sz="1682"/>
              </a:p>
            </p:txBody>
          </p:sp>
          <p:sp>
            <p:nvSpPr>
              <p:cNvPr id="145" name="Freeform 171"/>
              <p:cNvSpPr>
                <a:spLocks/>
              </p:cNvSpPr>
              <p:nvPr/>
            </p:nvSpPr>
            <p:spPr bwMode="auto">
              <a:xfrm>
                <a:off x="7007846" y="4358067"/>
                <a:ext cx="100858" cy="52068"/>
              </a:xfrm>
              <a:custGeom>
                <a:avLst/>
                <a:gdLst>
                  <a:gd name="T0" fmla="*/ 0 w 88"/>
                  <a:gd name="T1" fmla="*/ 34 h 40"/>
                  <a:gd name="T2" fmla="*/ 0 w 88"/>
                  <a:gd name="T3" fmla="*/ 45 h 40"/>
                  <a:gd name="T4" fmla="*/ 11 w 88"/>
                  <a:gd name="T5" fmla="*/ 45 h 40"/>
                  <a:gd name="T6" fmla="*/ 33 w 88"/>
                  <a:gd name="T7" fmla="*/ 45 h 40"/>
                  <a:gd name="T8" fmla="*/ 44 w 88"/>
                  <a:gd name="T9" fmla="*/ 45 h 40"/>
                  <a:gd name="T10" fmla="*/ 67 w 88"/>
                  <a:gd name="T11" fmla="*/ 56 h 40"/>
                  <a:gd name="T12" fmla="*/ 100 w 88"/>
                  <a:gd name="T13" fmla="*/ 45 h 40"/>
                  <a:gd name="T14" fmla="*/ 122 w 88"/>
                  <a:gd name="T15" fmla="*/ 22 h 40"/>
                  <a:gd name="T16" fmla="*/ 111 w 88"/>
                  <a:gd name="T17" fmla="*/ 11 h 40"/>
                  <a:gd name="T18" fmla="*/ 89 w 88"/>
                  <a:gd name="T19" fmla="*/ 0 h 40"/>
                  <a:gd name="T20" fmla="*/ 78 w 88"/>
                  <a:gd name="T21" fmla="*/ 11 h 40"/>
                  <a:gd name="T22" fmla="*/ 67 w 88"/>
                  <a:gd name="T23" fmla="*/ 11 h 40"/>
                  <a:gd name="T24" fmla="*/ 44 w 88"/>
                  <a:gd name="T25" fmla="*/ 22 h 40"/>
                  <a:gd name="T26" fmla="*/ 55 w 88"/>
                  <a:gd name="T27" fmla="*/ 34 h 40"/>
                  <a:gd name="T28" fmla="*/ 0 w 88"/>
                  <a:gd name="T29" fmla="*/ 34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40"/>
                  <a:gd name="T47" fmla="*/ 88 w 88"/>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40">
                    <a:moveTo>
                      <a:pt x="0" y="24"/>
                    </a:moveTo>
                    <a:lnTo>
                      <a:pt x="0" y="32"/>
                    </a:lnTo>
                    <a:lnTo>
                      <a:pt x="8" y="32"/>
                    </a:lnTo>
                    <a:lnTo>
                      <a:pt x="24" y="32"/>
                    </a:lnTo>
                    <a:lnTo>
                      <a:pt x="32" y="32"/>
                    </a:lnTo>
                    <a:lnTo>
                      <a:pt x="48" y="40"/>
                    </a:lnTo>
                    <a:lnTo>
                      <a:pt x="72" y="32"/>
                    </a:lnTo>
                    <a:lnTo>
                      <a:pt x="88" y="16"/>
                    </a:lnTo>
                    <a:lnTo>
                      <a:pt x="80" y="8"/>
                    </a:lnTo>
                    <a:lnTo>
                      <a:pt x="64" y="0"/>
                    </a:lnTo>
                    <a:lnTo>
                      <a:pt x="56" y="8"/>
                    </a:lnTo>
                    <a:lnTo>
                      <a:pt x="48" y="8"/>
                    </a:lnTo>
                    <a:lnTo>
                      <a:pt x="32" y="16"/>
                    </a:lnTo>
                    <a:lnTo>
                      <a:pt x="40" y="24"/>
                    </a:lnTo>
                    <a:lnTo>
                      <a:pt x="0" y="24"/>
                    </a:lnTo>
                    <a:close/>
                  </a:path>
                </a:pathLst>
              </a:custGeom>
              <a:noFill/>
              <a:ln w="1270">
                <a:solidFill>
                  <a:schemeClr val="accent4"/>
                </a:solidFill>
                <a:round/>
                <a:headEnd/>
                <a:tailEnd/>
              </a:ln>
            </p:spPr>
            <p:txBody>
              <a:bodyPr/>
              <a:lstStyle/>
              <a:p>
                <a:endParaRPr lang="en-US" sz="1682"/>
              </a:p>
            </p:txBody>
          </p:sp>
          <p:sp>
            <p:nvSpPr>
              <p:cNvPr id="146" name="Freeform 172"/>
              <p:cNvSpPr>
                <a:spLocks/>
              </p:cNvSpPr>
              <p:nvPr/>
            </p:nvSpPr>
            <p:spPr bwMode="auto">
              <a:xfrm>
                <a:off x="6952456" y="4389679"/>
                <a:ext cx="64483" cy="30683"/>
              </a:xfrm>
              <a:custGeom>
                <a:avLst/>
                <a:gdLst>
                  <a:gd name="T0" fmla="*/ 22 w 56"/>
                  <a:gd name="T1" fmla="*/ 33 h 24"/>
                  <a:gd name="T2" fmla="*/ 11 w 56"/>
                  <a:gd name="T3" fmla="*/ 22 h 24"/>
                  <a:gd name="T4" fmla="*/ 11 w 56"/>
                  <a:gd name="T5" fmla="*/ 33 h 24"/>
                  <a:gd name="T6" fmla="*/ 0 w 56"/>
                  <a:gd name="T7" fmla="*/ 22 h 24"/>
                  <a:gd name="T8" fmla="*/ 22 w 56"/>
                  <a:gd name="T9" fmla="*/ 0 h 24"/>
                  <a:gd name="T10" fmla="*/ 33 w 56"/>
                  <a:gd name="T11" fmla="*/ 0 h 24"/>
                  <a:gd name="T12" fmla="*/ 67 w 56"/>
                  <a:gd name="T13" fmla="*/ 0 h 24"/>
                  <a:gd name="T14" fmla="*/ 67 w 56"/>
                  <a:gd name="T15" fmla="*/ 11 h 24"/>
                  <a:gd name="T16" fmla="*/ 78 w 56"/>
                  <a:gd name="T17" fmla="*/ 11 h 24"/>
                  <a:gd name="T18" fmla="*/ 67 w 56"/>
                  <a:gd name="T19" fmla="*/ 22 h 24"/>
                  <a:gd name="T20" fmla="*/ 56 w 56"/>
                  <a:gd name="T21" fmla="*/ 22 h 24"/>
                  <a:gd name="T22" fmla="*/ 56 w 56"/>
                  <a:gd name="T23" fmla="*/ 33 h 24"/>
                  <a:gd name="T24" fmla="*/ 45 w 56"/>
                  <a:gd name="T25" fmla="*/ 22 h 24"/>
                  <a:gd name="T26" fmla="*/ 22 w 56"/>
                  <a:gd name="T27" fmla="*/ 33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24"/>
                  <a:gd name="T44" fmla="*/ 56 w 56"/>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24">
                    <a:moveTo>
                      <a:pt x="16" y="24"/>
                    </a:moveTo>
                    <a:lnTo>
                      <a:pt x="8" y="16"/>
                    </a:lnTo>
                    <a:lnTo>
                      <a:pt x="8" y="24"/>
                    </a:lnTo>
                    <a:lnTo>
                      <a:pt x="0" y="16"/>
                    </a:lnTo>
                    <a:lnTo>
                      <a:pt x="16" y="0"/>
                    </a:lnTo>
                    <a:lnTo>
                      <a:pt x="24" y="0"/>
                    </a:lnTo>
                    <a:lnTo>
                      <a:pt x="48" y="0"/>
                    </a:lnTo>
                    <a:lnTo>
                      <a:pt x="48" y="8"/>
                    </a:lnTo>
                    <a:lnTo>
                      <a:pt x="56" y="8"/>
                    </a:lnTo>
                    <a:lnTo>
                      <a:pt x="48" y="16"/>
                    </a:lnTo>
                    <a:lnTo>
                      <a:pt x="40" y="16"/>
                    </a:lnTo>
                    <a:lnTo>
                      <a:pt x="40" y="24"/>
                    </a:lnTo>
                    <a:lnTo>
                      <a:pt x="32" y="16"/>
                    </a:lnTo>
                    <a:lnTo>
                      <a:pt x="16" y="24"/>
                    </a:lnTo>
                    <a:close/>
                  </a:path>
                </a:pathLst>
              </a:custGeom>
              <a:noFill/>
              <a:ln w="1270">
                <a:solidFill>
                  <a:schemeClr val="accent4"/>
                </a:solidFill>
                <a:round/>
                <a:headEnd/>
                <a:tailEnd/>
              </a:ln>
            </p:spPr>
            <p:txBody>
              <a:bodyPr/>
              <a:lstStyle/>
              <a:p>
                <a:endParaRPr lang="en-US" sz="1682"/>
              </a:p>
            </p:txBody>
          </p:sp>
          <p:sp>
            <p:nvSpPr>
              <p:cNvPr id="147" name="Freeform 173"/>
              <p:cNvSpPr>
                <a:spLocks/>
              </p:cNvSpPr>
              <p:nvPr/>
            </p:nvSpPr>
            <p:spPr bwMode="auto">
              <a:xfrm>
                <a:off x="7145079" y="4482657"/>
                <a:ext cx="19014" cy="62295"/>
              </a:xfrm>
              <a:custGeom>
                <a:avLst/>
                <a:gdLst>
                  <a:gd name="T0" fmla="*/ 12 w 16"/>
                  <a:gd name="T1" fmla="*/ 22 h 48"/>
                  <a:gd name="T2" fmla="*/ 23 w 16"/>
                  <a:gd name="T3" fmla="*/ 45 h 48"/>
                  <a:gd name="T4" fmla="*/ 12 w 16"/>
                  <a:gd name="T5" fmla="*/ 67 h 48"/>
                  <a:gd name="T6" fmla="*/ 0 w 16"/>
                  <a:gd name="T7" fmla="*/ 56 h 48"/>
                  <a:gd name="T8" fmla="*/ 0 w 16"/>
                  <a:gd name="T9" fmla="*/ 22 h 48"/>
                  <a:gd name="T10" fmla="*/ 0 w 16"/>
                  <a:gd name="T11" fmla="*/ 0 h 48"/>
                  <a:gd name="T12" fmla="*/ 12 w 16"/>
                  <a:gd name="T13" fmla="*/ 0 h 48"/>
                  <a:gd name="T14" fmla="*/ 12 w 16"/>
                  <a:gd name="T15" fmla="*/ 22 h 48"/>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8"/>
                  <a:gd name="T26" fmla="*/ 16 w 1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8">
                    <a:moveTo>
                      <a:pt x="8" y="16"/>
                    </a:moveTo>
                    <a:lnTo>
                      <a:pt x="16" y="32"/>
                    </a:lnTo>
                    <a:lnTo>
                      <a:pt x="8" y="48"/>
                    </a:lnTo>
                    <a:lnTo>
                      <a:pt x="0" y="40"/>
                    </a:lnTo>
                    <a:lnTo>
                      <a:pt x="0" y="16"/>
                    </a:lnTo>
                    <a:lnTo>
                      <a:pt x="0" y="0"/>
                    </a:lnTo>
                    <a:lnTo>
                      <a:pt x="8" y="0"/>
                    </a:lnTo>
                    <a:lnTo>
                      <a:pt x="8" y="16"/>
                    </a:lnTo>
                    <a:close/>
                  </a:path>
                </a:pathLst>
              </a:custGeom>
              <a:noFill/>
              <a:ln w="1270">
                <a:solidFill>
                  <a:schemeClr val="accent4"/>
                </a:solidFill>
                <a:round/>
                <a:headEnd/>
                <a:tailEnd/>
              </a:ln>
            </p:spPr>
            <p:txBody>
              <a:bodyPr/>
              <a:lstStyle/>
              <a:p>
                <a:endParaRPr lang="en-US" sz="1682"/>
              </a:p>
            </p:txBody>
          </p:sp>
          <p:sp>
            <p:nvSpPr>
              <p:cNvPr id="148" name="Freeform 174"/>
              <p:cNvSpPr>
                <a:spLocks/>
              </p:cNvSpPr>
              <p:nvPr/>
            </p:nvSpPr>
            <p:spPr bwMode="auto">
              <a:xfrm>
                <a:off x="7090516" y="4369224"/>
                <a:ext cx="91764" cy="51138"/>
              </a:xfrm>
              <a:custGeom>
                <a:avLst/>
                <a:gdLst>
                  <a:gd name="T0" fmla="*/ 11 w 80"/>
                  <a:gd name="T1" fmla="*/ 44 h 40"/>
                  <a:gd name="T2" fmla="*/ 33 w 80"/>
                  <a:gd name="T3" fmla="*/ 55 h 40"/>
                  <a:gd name="T4" fmla="*/ 78 w 80"/>
                  <a:gd name="T5" fmla="*/ 55 h 40"/>
                  <a:gd name="T6" fmla="*/ 89 w 80"/>
                  <a:gd name="T7" fmla="*/ 44 h 40"/>
                  <a:gd name="T8" fmla="*/ 100 w 80"/>
                  <a:gd name="T9" fmla="*/ 22 h 40"/>
                  <a:gd name="T10" fmla="*/ 111 w 80"/>
                  <a:gd name="T11" fmla="*/ 11 h 40"/>
                  <a:gd name="T12" fmla="*/ 100 w 80"/>
                  <a:gd name="T13" fmla="*/ 11 h 40"/>
                  <a:gd name="T14" fmla="*/ 100 w 80"/>
                  <a:gd name="T15" fmla="*/ 0 h 40"/>
                  <a:gd name="T16" fmla="*/ 78 w 80"/>
                  <a:gd name="T17" fmla="*/ 0 h 40"/>
                  <a:gd name="T18" fmla="*/ 44 w 80"/>
                  <a:gd name="T19" fmla="*/ 22 h 40"/>
                  <a:gd name="T20" fmla="*/ 22 w 80"/>
                  <a:gd name="T21" fmla="*/ 11 h 40"/>
                  <a:gd name="T22" fmla="*/ 0 w 80"/>
                  <a:gd name="T23" fmla="*/ 33 h 40"/>
                  <a:gd name="T24" fmla="*/ 11 w 80"/>
                  <a:gd name="T25" fmla="*/ 44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0"/>
                  <a:gd name="T41" fmla="*/ 80 w 8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0">
                    <a:moveTo>
                      <a:pt x="8" y="32"/>
                    </a:moveTo>
                    <a:lnTo>
                      <a:pt x="24" y="40"/>
                    </a:lnTo>
                    <a:lnTo>
                      <a:pt x="56" y="40"/>
                    </a:lnTo>
                    <a:lnTo>
                      <a:pt x="64" y="32"/>
                    </a:lnTo>
                    <a:lnTo>
                      <a:pt x="72" y="16"/>
                    </a:lnTo>
                    <a:lnTo>
                      <a:pt x="80" y="8"/>
                    </a:lnTo>
                    <a:lnTo>
                      <a:pt x="72" y="8"/>
                    </a:lnTo>
                    <a:lnTo>
                      <a:pt x="72" y="0"/>
                    </a:lnTo>
                    <a:lnTo>
                      <a:pt x="56" y="0"/>
                    </a:lnTo>
                    <a:lnTo>
                      <a:pt x="32" y="16"/>
                    </a:lnTo>
                    <a:lnTo>
                      <a:pt x="16" y="8"/>
                    </a:lnTo>
                    <a:lnTo>
                      <a:pt x="0" y="24"/>
                    </a:lnTo>
                    <a:lnTo>
                      <a:pt x="8" y="32"/>
                    </a:lnTo>
                    <a:close/>
                  </a:path>
                </a:pathLst>
              </a:custGeom>
              <a:noFill/>
              <a:ln w="1270">
                <a:solidFill>
                  <a:schemeClr val="accent4"/>
                </a:solidFill>
                <a:round/>
                <a:headEnd/>
                <a:tailEnd/>
              </a:ln>
            </p:spPr>
            <p:txBody>
              <a:bodyPr/>
              <a:lstStyle/>
              <a:p>
                <a:endParaRPr lang="en-US" sz="1682"/>
              </a:p>
            </p:txBody>
          </p:sp>
          <p:sp>
            <p:nvSpPr>
              <p:cNvPr id="149" name="Freeform 175"/>
              <p:cNvSpPr>
                <a:spLocks/>
              </p:cNvSpPr>
              <p:nvPr/>
            </p:nvSpPr>
            <p:spPr bwMode="auto">
              <a:xfrm>
                <a:off x="7550164" y="4730909"/>
                <a:ext cx="27281" cy="31613"/>
              </a:xfrm>
              <a:custGeom>
                <a:avLst/>
                <a:gdLst>
                  <a:gd name="T0" fmla="*/ 0 w 24"/>
                  <a:gd name="T1" fmla="*/ 23 h 24"/>
                  <a:gd name="T2" fmla="*/ 11 w 24"/>
                  <a:gd name="T3" fmla="*/ 0 h 24"/>
                  <a:gd name="T4" fmla="*/ 33 w 24"/>
                  <a:gd name="T5" fmla="*/ 0 h 24"/>
                  <a:gd name="T6" fmla="*/ 33 w 24"/>
                  <a:gd name="T7" fmla="*/ 11 h 24"/>
                  <a:gd name="T8" fmla="*/ 22 w 24"/>
                  <a:gd name="T9" fmla="*/ 11 h 24"/>
                  <a:gd name="T10" fmla="*/ 33 w 24"/>
                  <a:gd name="T11" fmla="*/ 34 h 24"/>
                  <a:gd name="T12" fmla="*/ 0 w 24"/>
                  <a:gd name="T13" fmla="*/ 23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0"/>
                    </a:lnTo>
                    <a:lnTo>
                      <a:pt x="24" y="0"/>
                    </a:lnTo>
                    <a:lnTo>
                      <a:pt x="24" y="8"/>
                    </a:lnTo>
                    <a:lnTo>
                      <a:pt x="16" y="8"/>
                    </a:lnTo>
                    <a:lnTo>
                      <a:pt x="24" y="24"/>
                    </a:lnTo>
                    <a:lnTo>
                      <a:pt x="0" y="16"/>
                    </a:lnTo>
                    <a:close/>
                  </a:path>
                </a:pathLst>
              </a:custGeom>
              <a:noFill/>
              <a:ln w="1270">
                <a:solidFill>
                  <a:schemeClr val="accent4"/>
                </a:solidFill>
                <a:round/>
                <a:headEnd/>
                <a:tailEnd/>
              </a:ln>
            </p:spPr>
            <p:txBody>
              <a:bodyPr/>
              <a:lstStyle/>
              <a:p>
                <a:endParaRPr lang="en-US" sz="1682"/>
              </a:p>
            </p:txBody>
          </p:sp>
          <p:sp>
            <p:nvSpPr>
              <p:cNvPr id="150" name="Freeform 176"/>
              <p:cNvSpPr>
                <a:spLocks/>
              </p:cNvSpPr>
              <p:nvPr/>
            </p:nvSpPr>
            <p:spPr bwMode="auto">
              <a:xfrm>
                <a:off x="7522883" y="4741137"/>
                <a:ext cx="27281" cy="11157"/>
              </a:xfrm>
              <a:custGeom>
                <a:avLst/>
                <a:gdLst>
                  <a:gd name="T0" fmla="*/ 0 w 24"/>
                  <a:gd name="T1" fmla="*/ 12 h 8"/>
                  <a:gd name="T2" fmla="*/ 11 w 24"/>
                  <a:gd name="T3" fmla="*/ 0 h 8"/>
                  <a:gd name="T4" fmla="*/ 33 w 24"/>
                  <a:gd name="T5" fmla="*/ 12 h 8"/>
                  <a:gd name="T6" fmla="*/ 11 w 24"/>
                  <a:gd name="T7" fmla="*/ 12 h 8"/>
                  <a:gd name="T8" fmla="*/ 0 w 24"/>
                  <a:gd name="T9" fmla="*/ 12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0" y="8"/>
                    </a:moveTo>
                    <a:lnTo>
                      <a:pt x="8" y="0"/>
                    </a:lnTo>
                    <a:lnTo>
                      <a:pt x="24" y="8"/>
                    </a:lnTo>
                    <a:lnTo>
                      <a:pt x="8" y="8"/>
                    </a:lnTo>
                    <a:lnTo>
                      <a:pt x="0" y="8"/>
                    </a:lnTo>
                    <a:close/>
                  </a:path>
                </a:pathLst>
              </a:custGeom>
              <a:noFill/>
              <a:ln w="1270">
                <a:solidFill>
                  <a:schemeClr val="accent4"/>
                </a:solidFill>
                <a:round/>
                <a:headEnd/>
                <a:tailEnd/>
              </a:ln>
            </p:spPr>
            <p:txBody>
              <a:bodyPr/>
              <a:lstStyle/>
              <a:p>
                <a:endParaRPr lang="en-US" sz="1682"/>
              </a:p>
            </p:txBody>
          </p:sp>
          <p:sp>
            <p:nvSpPr>
              <p:cNvPr id="151" name="Freeform 177"/>
              <p:cNvSpPr>
                <a:spLocks/>
              </p:cNvSpPr>
              <p:nvPr/>
            </p:nvSpPr>
            <p:spPr bwMode="auto">
              <a:xfrm>
                <a:off x="6667243" y="4617476"/>
                <a:ext cx="174435" cy="155274"/>
              </a:xfrm>
              <a:custGeom>
                <a:avLst/>
                <a:gdLst>
                  <a:gd name="T0" fmla="*/ 211 w 152"/>
                  <a:gd name="T1" fmla="*/ 22 h 120"/>
                  <a:gd name="T2" fmla="*/ 211 w 152"/>
                  <a:gd name="T3" fmla="*/ 78 h 120"/>
                  <a:gd name="T4" fmla="*/ 167 w 152"/>
                  <a:gd name="T5" fmla="*/ 89 h 120"/>
                  <a:gd name="T6" fmla="*/ 167 w 152"/>
                  <a:gd name="T7" fmla="*/ 100 h 120"/>
                  <a:gd name="T8" fmla="*/ 144 w 152"/>
                  <a:gd name="T9" fmla="*/ 122 h 120"/>
                  <a:gd name="T10" fmla="*/ 89 w 152"/>
                  <a:gd name="T11" fmla="*/ 134 h 120"/>
                  <a:gd name="T12" fmla="*/ 78 w 152"/>
                  <a:gd name="T13" fmla="*/ 145 h 120"/>
                  <a:gd name="T14" fmla="*/ 78 w 152"/>
                  <a:gd name="T15" fmla="*/ 167 h 120"/>
                  <a:gd name="T16" fmla="*/ 0 w 152"/>
                  <a:gd name="T17" fmla="*/ 167 h 120"/>
                  <a:gd name="T18" fmla="*/ 33 w 152"/>
                  <a:gd name="T19" fmla="*/ 156 h 120"/>
                  <a:gd name="T20" fmla="*/ 56 w 152"/>
                  <a:gd name="T21" fmla="*/ 134 h 120"/>
                  <a:gd name="T22" fmla="*/ 67 w 152"/>
                  <a:gd name="T23" fmla="*/ 111 h 120"/>
                  <a:gd name="T24" fmla="*/ 67 w 152"/>
                  <a:gd name="T25" fmla="*/ 89 h 120"/>
                  <a:gd name="T26" fmla="*/ 78 w 152"/>
                  <a:gd name="T27" fmla="*/ 67 h 120"/>
                  <a:gd name="T28" fmla="*/ 89 w 152"/>
                  <a:gd name="T29" fmla="*/ 56 h 120"/>
                  <a:gd name="T30" fmla="*/ 122 w 152"/>
                  <a:gd name="T31" fmla="*/ 33 h 120"/>
                  <a:gd name="T32" fmla="*/ 133 w 152"/>
                  <a:gd name="T33" fmla="*/ 0 h 120"/>
                  <a:gd name="T34" fmla="*/ 144 w 152"/>
                  <a:gd name="T35" fmla="*/ 0 h 120"/>
                  <a:gd name="T36" fmla="*/ 155 w 152"/>
                  <a:gd name="T37" fmla="*/ 11 h 120"/>
                  <a:gd name="T38" fmla="*/ 189 w 152"/>
                  <a:gd name="T39" fmla="*/ 11 h 120"/>
                  <a:gd name="T40" fmla="*/ 200 w 152"/>
                  <a:gd name="T41" fmla="*/ 11 h 120"/>
                  <a:gd name="T42" fmla="*/ 211 w 152"/>
                  <a:gd name="T43" fmla="*/ 22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152" y="16"/>
                    </a:moveTo>
                    <a:lnTo>
                      <a:pt x="152" y="56"/>
                    </a:lnTo>
                    <a:lnTo>
                      <a:pt x="120" y="64"/>
                    </a:lnTo>
                    <a:lnTo>
                      <a:pt x="120" y="72"/>
                    </a:lnTo>
                    <a:lnTo>
                      <a:pt x="104" y="88"/>
                    </a:lnTo>
                    <a:lnTo>
                      <a:pt x="64" y="96"/>
                    </a:lnTo>
                    <a:lnTo>
                      <a:pt x="56" y="104"/>
                    </a:lnTo>
                    <a:lnTo>
                      <a:pt x="56" y="120"/>
                    </a:lnTo>
                    <a:lnTo>
                      <a:pt x="0" y="120"/>
                    </a:lnTo>
                    <a:lnTo>
                      <a:pt x="24" y="112"/>
                    </a:lnTo>
                    <a:lnTo>
                      <a:pt x="40" y="96"/>
                    </a:lnTo>
                    <a:lnTo>
                      <a:pt x="48" y="80"/>
                    </a:lnTo>
                    <a:lnTo>
                      <a:pt x="48" y="64"/>
                    </a:lnTo>
                    <a:lnTo>
                      <a:pt x="56" y="48"/>
                    </a:lnTo>
                    <a:lnTo>
                      <a:pt x="64" y="40"/>
                    </a:lnTo>
                    <a:lnTo>
                      <a:pt x="88" y="24"/>
                    </a:lnTo>
                    <a:lnTo>
                      <a:pt x="96" y="0"/>
                    </a:lnTo>
                    <a:lnTo>
                      <a:pt x="104" y="0"/>
                    </a:lnTo>
                    <a:lnTo>
                      <a:pt x="112" y="8"/>
                    </a:lnTo>
                    <a:lnTo>
                      <a:pt x="136" y="8"/>
                    </a:lnTo>
                    <a:lnTo>
                      <a:pt x="144" y="8"/>
                    </a:lnTo>
                    <a:lnTo>
                      <a:pt x="152" y="16"/>
                    </a:lnTo>
                    <a:close/>
                  </a:path>
                </a:pathLst>
              </a:custGeom>
              <a:noFill/>
              <a:ln w="1270">
                <a:solidFill>
                  <a:schemeClr val="accent4"/>
                </a:solidFill>
                <a:round/>
                <a:headEnd/>
                <a:tailEnd/>
              </a:ln>
            </p:spPr>
            <p:txBody>
              <a:bodyPr/>
              <a:lstStyle/>
              <a:p>
                <a:endParaRPr lang="en-US" sz="1682"/>
              </a:p>
            </p:txBody>
          </p:sp>
          <p:sp>
            <p:nvSpPr>
              <p:cNvPr id="152" name="Freeform 178"/>
              <p:cNvSpPr>
                <a:spLocks/>
              </p:cNvSpPr>
              <p:nvPr/>
            </p:nvSpPr>
            <p:spPr bwMode="auto">
              <a:xfrm>
                <a:off x="7494775" y="5073069"/>
                <a:ext cx="28108" cy="30683"/>
              </a:xfrm>
              <a:custGeom>
                <a:avLst/>
                <a:gdLst>
                  <a:gd name="T0" fmla="*/ 23 w 24"/>
                  <a:gd name="T1" fmla="*/ 22 h 24"/>
                  <a:gd name="T2" fmla="*/ 34 w 24"/>
                  <a:gd name="T3" fmla="*/ 11 h 24"/>
                  <a:gd name="T4" fmla="*/ 23 w 24"/>
                  <a:gd name="T5" fmla="*/ 0 h 24"/>
                  <a:gd name="T6" fmla="*/ 11 w 24"/>
                  <a:gd name="T7" fmla="*/ 11 h 24"/>
                  <a:gd name="T8" fmla="*/ 0 w 24"/>
                  <a:gd name="T9" fmla="*/ 33 h 24"/>
                  <a:gd name="T10" fmla="*/ 23 w 24"/>
                  <a:gd name="T11" fmla="*/ 33 h 24"/>
                  <a:gd name="T12" fmla="*/ 23 w 24"/>
                  <a:gd name="T13" fmla="*/ 22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6" y="16"/>
                    </a:moveTo>
                    <a:lnTo>
                      <a:pt x="24" y="8"/>
                    </a:lnTo>
                    <a:lnTo>
                      <a:pt x="16" y="0"/>
                    </a:lnTo>
                    <a:lnTo>
                      <a:pt x="8" y="8"/>
                    </a:lnTo>
                    <a:lnTo>
                      <a:pt x="0" y="24"/>
                    </a:lnTo>
                    <a:lnTo>
                      <a:pt x="16" y="24"/>
                    </a:lnTo>
                    <a:lnTo>
                      <a:pt x="16" y="16"/>
                    </a:lnTo>
                    <a:close/>
                  </a:path>
                </a:pathLst>
              </a:custGeom>
              <a:noFill/>
              <a:ln w="1270">
                <a:solidFill>
                  <a:schemeClr val="accent4"/>
                </a:solidFill>
                <a:round/>
                <a:headEnd/>
                <a:tailEnd/>
              </a:ln>
            </p:spPr>
            <p:txBody>
              <a:bodyPr/>
              <a:lstStyle/>
              <a:p>
                <a:endParaRPr lang="en-US" sz="1682"/>
              </a:p>
            </p:txBody>
          </p:sp>
          <p:sp>
            <p:nvSpPr>
              <p:cNvPr id="153" name="Freeform 179"/>
              <p:cNvSpPr>
                <a:spLocks/>
              </p:cNvSpPr>
              <p:nvPr/>
            </p:nvSpPr>
            <p:spPr bwMode="auto">
              <a:xfrm>
                <a:off x="7485681" y="5083296"/>
                <a:ext cx="156247" cy="268707"/>
              </a:xfrm>
              <a:custGeom>
                <a:avLst/>
                <a:gdLst>
                  <a:gd name="T0" fmla="*/ 11 w 136"/>
                  <a:gd name="T1" fmla="*/ 167 h 208"/>
                  <a:gd name="T2" fmla="*/ 0 w 136"/>
                  <a:gd name="T3" fmla="*/ 200 h 208"/>
                  <a:gd name="T4" fmla="*/ 0 w 136"/>
                  <a:gd name="T5" fmla="*/ 267 h 208"/>
                  <a:gd name="T6" fmla="*/ 11 w 136"/>
                  <a:gd name="T7" fmla="*/ 289 h 208"/>
                  <a:gd name="T8" fmla="*/ 44 w 136"/>
                  <a:gd name="T9" fmla="*/ 245 h 208"/>
                  <a:gd name="T10" fmla="*/ 100 w 136"/>
                  <a:gd name="T11" fmla="*/ 200 h 208"/>
                  <a:gd name="T12" fmla="*/ 122 w 136"/>
                  <a:gd name="T13" fmla="*/ 167 h 208"/>
                  <a:gd name="T14" fmla="*/ 145 w 136"/>
                  <a:gd name="T15" fmla="*/ 133 h 208"/>
                  <a:gd name="T16" fmla="*/ 178 w 136"/>
                  <a:gd name="T17" fmla="*/ 33 h 208"/>
                  <a:gd name="T18" fmla="*/ 189 w 136"/>
                  <a:gd name="T19" fmla="*/ 11 h 208"/>
                  <a:gd name="T20" fmla="*/ 178 w 136"/>
                  <a:gd name="T21" fmla="*/ 0 h 208"/>
                  <a:gd name="T22" fmla="*/ 167 w 136"/>
                  <a:gd name="T23" fmla="*/ 11 h 208"/>
                  <a:gd name="T24" fmla="*/ 145 w 136"/>
                  <a:gd name="T25" fmla="*/ 22 h 208"/>
                  <a:gd name="T26" fmla="*/ 111 w 136"/>
                  <a:gd name="T27" fmla="*/ 22 h 208"/>
                  <a:gd name="T28" fmla="*/ 67 w 136"/>
                  <a:gd name="T29" fmla="*/ 33 h 208"/>
                  <a:gd name="T30" fmla="*/ 56 w 136"/>
                  <a:gd name="T31" fmla="*/ 33 h 208"/>
                  <a:gd name="T32" fmla="*/ 33 w 136"/>
                  <a:gd name="T33" fmla="*/ 11 h 208"/>
                  <a:gd name="T34" fmla="*/ 33 w 136"/>
                  <a:gd name="T35" fmla="*/ 22 h 208"/>
                  <a:gd name="T36" fmla="*/ 33 w 136"/>
                  <a:gd name="T37" fmla="*/ 33 h 208"/>
                  <a:gd name="T38" fmla="*/ 56 w 136"/>
                  <a:gd name="T39" fmla="*/ 67 h 208"/>
                  <a:gd name="T40" fmla="*/ 111 w 136"/>
                  <a:gd name="T41" fmla="*/ 89 h 208"/>
                  <a:gd name="T42" fmla="*/ 122 w 136"/>
                  <a:gd name="T43" fmla="*/ 89 h 208"/>
                  <a:gd name="T44" fmla="*/ 78 w 136"/>
                  <a:gd name="T45" fmla="*/ 145 h 208"/>
                  <a:gd name="T46" fmla="*/ 44 w 136"/>
                  <a:gd name="T47" fmla="*/ 156 h 208"/>
                  <a:gd name="T48" fmla="*/ 11 w 136"/>
                  <a:gd name="T49" fmla="*/ 16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208"/>
                  <a:gd name="T77" fmla="*/ 136 w 136"/>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208">
                    <a:moveTo>
                      <a:pt x="8" y="120"/>
                    </a:moveTo>
                    <a:lnTo>
                      <a:pt x="0" y="144"/>
                    </a:lnTo>
                    <a:lnTo>
                      <a:pt x="0" y="192"/>
                    </a:lnTo>
                    <a:lnTo>
                      <a:pt x="8" y="208"/>
                    </a:lnTo>
                    <a:lnTo>
                      <a:pt x="32" y="176"/>
                    </a:lnTo>
                    <a:lnTo>
                      <a:pt x="72" y="144"/>
                    </a:lnTo>
                    <a:lnTo>
                      <a:pt x="88" y="120"/>
                    </a:lnTo>
                    <a:lnTo>
                      <a:pt x="104" y="96"/>
                    </a:lnTo>
                    <a:lnTo>
                      <a:pt x="128" y="24"/>
                    </a:lnTo>
                    <a:lnTo>
                      <a:pt x="136" y="8"/>
                    </a:lnTo>
                    <a:lnTo>
                      <a:pt x="128" y="0"/>
                    </a:lnTo>
                    <a:lnTo>
                      <a:pt x="120" y="8"/>
                    </a:lnTo>
                    <a:lnTo>
                      <a:pt x="104" y="16"/>
                    </a:lnTo>
                    <a:lnTo>
                      <a:pt x="80" y="16"/>
                    </a:lnTo>
                    <a:lnTo>
                      <a:pt x="48" y="24"/>
                    </a:lnTo>
                    <a:lnTo>
                      <a:pt x="40" y="24"/>
                    </a:lnTo>
                    <a:lnTo>
                      <a:pt x="24" y="8"/>
                    </a:lnTo>
                    <a:lnTo>
                      <a:pt x="24" y="16"/>
                    </a:lnTo>
                    <a:lnTo>
                      <a:pt x="24" y="24"/>
                    </a:lnTo>
                    <a:lnTo>
                      <a:pt x="40" y="48"/>
                    </a:lnTo>
                    <a:lnTo>
                      <a:pt x="80" y="64"/>
                    </a:lnTo>
                    <a:lnTo>
                      <a:pt x="88" y="64"/>
                    </a:lnTo>
                    <a:lnTo>
                      <a:pt x="56" y="104"/>
                    </a:lnTo>
                    <a:lnTo>
                      <a:pt x="32" y="112"/>
                    </a:lnTo>
                    <a:lnTo>
                      <a:pt x="8" y="120"/>
                    </a:lnTo>
                    <a:close/>
                  </a:path>
                </a:pathLst>
              </a:custGeom>
              <a:noFill/>
              <a:ln w="1270">
                <a:solidFill>
                  <a:schemeClr val="accent4"/>
                </a:solidFill>
                <a:round/>
                <a:headEnd/>
                <a:tailEnd/>
              </a:ln>
            </p:spPr>
            <p:txBody>
              <a:bodyPr/>
              <a:lstStyle/>
              <a:p>
                <a:endParaRPr lang="en-US" sz="1682"/>
              </a:p>
            </p:txBody>
          </p:sp>
          <p:sp>
            <p:nvSpPr>
              <p:cNvPr id="154" name="Freeform 180"/>
              <p:cNvSpPr>
                <a:spLocks/>
              </p:cNvSpPr>
              <p:nvPr/>
            </p:nvSpPr>
            <p:spPr bwMode="auto">
              <a:xfrm>
                <a:off x="6602760" y="5041456"/>
                <a:ext cx="46295" cy="21385"/>
              </a:xfrm>
              <a:custGeom>
                <a:avLst/>
                <a:gdLst>
                  <a:gd name="T0" fmla="*/ 0 w 40"/>
                  <a:gd name="T1" fmla="*/ 23 h 16"/>
                  <a:gd name="T2" fmla="*/ 22 w 40"/>
                  <a:gd name="T3" fmla="*/ 12 h 16"/>
                  <a:gd name="T4" fmla="*/ 45 w 40"/>
                  <a:gd name="T5" fmla="*/ 23 h 16"/>
                  <a:gd name="T6" fmla="*/ 56 w 40"/>
                  <a:gd name="T7" fmla="*/ 12 h 16"/>
                  <a:gd name="T8" fmla="*/ 22 w 40"/>
                  <a:gd name="T9" fmla="*/ 0 h 16"/>
                  <a:gd name="T10" fmla="*/ 0 w 40"/>
                  <a:gd name="T11" fmla="*/ 12 h 16"/>
                  <a:gd name="T12" fmla="*/ 0 w 40"/>
                  <a:gd name="T13" fmla="*/ 23 h 16"/>
                  <a:gd name="T14" fmla="*/ 0 60000 65536"/>
                  <a:gd name="T15" fmla="*/ 0 60000 65536"/>
                  <a:gd name="T16" fmla="*/ 0 60000 65536"/>
                  <a:gd name="T17" fmla="*/ 0 60000 65536"/>
                  <a:gd name="T18" fmla="*/ 0 60000 65536"/>
                  <a:gd name="T19" fmla="*/ 0 60000 65536"/>
                  <a:gd name="T20" fmla="*/ 0 60000 65536"/>
                  <a:gd name="T21" fmla="*/ 0 w 40"/>
                  <a:gd name="T22" fmla="*/ 0 h 16"/>
                  <a:gd name="T23" fmla="*/ 40 w 4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6">
                    <a:moveTo>
                      <a:pt x="0" y="16"/>
                    </a:moveTo>
                    <a:lnTo>
                      <a:pt x="16" y="8"/>
                    </a:lnTo>
                    <a:lnTo>
                      <a:pt x="32" y="16"/>
                    </a:lnTo>
                    <a:lnTo>
                      <a:pt x="40" y="8"/>
                    </a:lnTo>
                    <a:lnTo>
                      <a:pt x="16" y="0"/>
                    </a:lnTo>
                    <a:lnTo>
                      <a:pt x="0" y="8"/>
                    </a:lnTo>
                    <a:lnTo>
                      <a:pt x="0" y="16"/>
                    </a:lnTo>
                    <a:close/>
                  </a:path>
                </a:pathLst>
              </a:custGeom>
              <a:noFill/>
              <a:ln w="1270">
                <a:solidFill>
                  <a:schemeClr val="accent4"/>
                </a:solidFill>
                <a:round/>
                <a:headEnd/>
                <a:tailEnd/>
              </a:ln>
            </p:spPr>
            <p:txBody>
              <a:bodyPr/>
              <a:lstStyle/>
              <a:p>
                <a:endParaRPr lang="en-US" sz="1682"/>
              </a:p>
            </p:txBody>
          </p:sp>
          <p:sp>
            <p:nvSpPr>
              <p:cNvPr id="155" name="Freeform 181"/>
              <p:cNvSpPr>
                <a:spLocks/>
              </p:cNvSpPr>
              <p:nvPr/>
            </p:nvSpPr>
            <p:spPr bwMode="auto">
              <a:xfrm>
                <a:off x="6602760" y="5073069"/>
                <a:ext cx="46295" cy="30683"/>
              </a:xfrm>
              <a:custGeom>
                <a:avLst/>
                <a:gdLst>
                  <a:gd name="T0" fmla="*/ 56 w 40"/>
                  <a:gd name="T1" fmla="*/ 0 h 24"/>
                  <a:gd name="T2" fmla="*/ 56 w 40"/>
                  <a:gd name="T3" fmla="*/ 22 h 24"/>
                  <a:gd name="T4" fmla="*/ 34 w 40"/>
                  <a:gd name="T5" fmla="*/ 22 h 24"/>
                  <a:gd name="T6" fmla="*/ 34 w 40"/>
                  <a:gd name="T7" fmla="*/ 33 h 24"/>
                  <a:gd name="T8" fmla="*/ 22 w 40"/>
                  <a:gd name="T9" fmla="*/ 33 h 24"/>
                  <a:gd name="T10" fmla="*/ 22 w 40"/>
                  <a:gd name="T11" fmla="*/ 11 h 24"/>
                  <a:gd name="T12" fmla="*/ 11 w 40"/>
                  <a:gd name="T13" fmla="*/ 11 h 24"/>
                  <a:gd name="T14" fmla="*/ 0 w 40"/>
                  <a:gd name="T15" fmla="*/ 0 h 24"/>
                  <a:gd name="T16" fmla="*/ 56 w 4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4"/>
                  <a:gd name="T29" fmla="*/ 40 w 4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4">
                    <a:moveTo>
                      <a:pt x="40" y="0"/>
                    </a:moveTo>
                    <a:lnTo>
                      <a:pt x="40" y="16"/>
                    </a:lnTo>
                    <a:lnTo>
                      <a:pt x="24" y="16"/>
                    </a:lnTo>
                    <a:lnTo>
                      <a:pt x="24" y="24"/>
                    </a:lnTo>
                    <a:lnTo>
                      <a:pt x="16" y="24"/>
                    </a:lnTo>
                    <a:lnTo>
                      <a:pt x="16" y="8"/>
                    </a:lnTo>
                    <a:lnTo>
                      <a:pt x="8" y="8"/>
                    </a:lnTo>
                    <a:lnTo>
                      <a:pt x="0" y="0"/>
                    </a:lnTo>
                    <a:lnTo>
                      <a:pt x="40" y="0"/>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156" name="Freeform 182"/>
              <p:cNvSpPr>
                <a:spLocks/>
              </p:cNvSpPr>
              <p:nvPr/>
            </p:nvSpPr>
            <p:spPr bwMode="auto">
              <a:xfrm>
                <a:off x="6649056" y="5124207"/>
                <a:ext cx="45469" cy="62295"/>
              </a:xfrm>
              <a:custGeom>
                <a:avLst/>
                <a:gdLst>
                  <a:gd name="T0" fmla="*/ 0 w 40"/>
                  <a:gd name="T1" fmla="*/ 11 h 48"/>
                  <a:gd name="T2" fmla="*/ 11 w 40"/>
                  <a:gd name="T3" fmla="*/ 45 h 48"/>
                  <a:gd name="T4" fmla="*/ 33 w 40"/>
                  <a:gd name="T5" fmla="*/ 67 h 48"/>
                  <a:gd name="T6" fmla="*/ 55 w 40"/>
                  <a:gd name="T7" fmla="*/ 34 h 48"/>
                  <a:gd name="T8" fmla="*/ 55 w 40"/>
                  <a:gd name="T9" fmla="*/ 22 h 48"/>
                  <a:gd name="T10" fmla="*/ 44 w 40"/>
                  <a:gd name="T11" fmla="*/ 0 h 48"/>
                  <a:gd name="T12" fmla="*/ 22 w 40"/>
                  <a:gd name="T13" fmla="*/ 0 h 48"/>
                  <a:gd name="T14" fmla="*/ 0 w 40"/>
                  <a:gd name="T15" fmla="*/ 11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0" y="8"/>
                    </a:moveTo>
                    <a:lnTo>
                      <a:pt x="8" y="32"/>
                    </a:lnTo>
                    <a:lnTo>
                      <a:pt x="24" y="48"/>
                    </a:lnTo>
                    <a:lnTo>
                      <a:pt x="40" y="24"/>
                    </a:lnTo>
                    <a:lnTo>
                      <a:pt x="40" y="16"/>
                    </a:lnTo>
                    <a:lnTo>
                      <a:pt x="32" y="0"/>
                    </a:lnTo>
                    <a:lnTo>
                      <a:pt x="16" y="0"/>
                    </a:lnTo>
                    <a:lnTo>
                      <a:pt x="0" y="8"/>
                    </a:lnTo>
                    <a:close/>
                  </a:path>
                </a:pathLst>
              </a:custGeom>
              <a:noFill/>
              <a:ln w="1270">
                <a:solidFill>
                  <a:schemeClr val="accent4"/>
                </a:solidFill>
                <a:round/>
                <a:headEnd/>
                <a:tailEnd/>
              </a:ln>
            </p:spPr>
            <p:txBody>
              <a:bodyPr/>
              <a:lstStyle/>
              <a:p>
                <a:endParaRPr lang="en-US" sz="1682"/>
              </a:p>
            </p:txBody>
          </p:sp>
          <p:sp>
            <p:nvSpPr>
              <p:cNvPr id="157" name="Freeform 183"/>
              <p:cNvSpPr>
                <a:spLocks/>
              </p:cNvSpPr>
              <p:nvPr/>
            </p:nvSpPr>
            <p:spPr bwMode="auto">
              <a:xfrm>
                <a:off x="7302153" y="5363161"/>
                <a:ext cx="27281" cy="40910"/>
              </a:xfrm>
              <a:custGeom>
                <a:avLst/>
                <a:gdLst>
                  <a:gd name="T0" fmla="*/ 0 w 24"/>
                  <a:gd name="T1" fmla="*/ 11 h 32"/>
                  <a:gd name="T2" fmla="*/ 33 w 24"/>
                  <a:gd name="T3" fmla="*/ 0 h 32"/>
                  <a:gd name="T4" fmla="*/ 33 w 24"/>
                  <a:gd name="T5" fmla="*/ 22 h 32"/>
                  <a:gd name="T6" fmla="*/ 11 w 24"/>
                  <a:gd name="T7" fmla="*/ 44 h 32"/>
                  <a:gd name="T8" fmla="*/ 11 w 24"/>
                  <a:gd name="T9" fmla="*/ 22 h 32"/>
                  <a:gd name="T10" fmla="*/ 0 w 24"/>
                  <a:gd name="T11" fmla="*/ 11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8"/>
                    </a:moveTo>
                    <a:lnTo>
                      <a:pt x="24" y="0"/>
                    </a:lnTo>
                    <a:lnTo>
                      <a:pt x="24" y="16"/>
                    </a:lnTo>
                    <a:lnTo>
                      <a:pt x="8" y="32"/>
                    </a:lnTo>
                    <a:lnTo>
                      <a:pt x="8" y="16"/>
                    </a:lnTo>
                    <a:lnTo>
                      <a:pt x="0" y="8"/>
                    </a:lnTo>
                    <a:close/>
                  </a:path>
                </a:pathLst>
              </a:custGeom>
              <a:noFill/>
              <a:ln w="1270">
                <a:solidFill>
                  <a:schemeClr val="accent4"/>
                </a:solidFill>
                <a:round/>
                <a:headEnd/>
                <a:tailEnd/>
              </a:ln>
            </p:spPr>
            <p:txBody>
              <a:bodyPr/>
              <a:lstStyle/>
              <a:p>
                <a:endParaRPr lang="en-US" sz="1682"/>
              </a:p>
            </p:txBody>
          </p:sp>
          <p:sp>
            <p:nvSpPr>
              <p:cNvPr id="158" name="Freeform 184"/>
              <p:cNvSpPr>
                <a:spLocks/>
              </p:cNvSpPr>
              <p:nvPr/>
            </p:nvSpPr>
            <p:spPr bwMode="auto">
              <a:xfrm>
                <a:off x="7302153" y="5341776"/>
                <a:ext cx="27281" cy="31613"/>
              </a:xfrm>
              <a:custGeom>
                <a:avLst/>
                <a:gdLst>
                  <a:gd name="T0" fmla="*/ 33 w 24"/>
                  <a:gd name="T1" fmla="*/ 23 h 24"/>
                  <a:gd name="T2" fmla="*/ 0 w 24"/>
                  <a:gd name="T3" fmla="*/ 34 h 24"/>
                  <a:gd name="T4" fmla="*/ 0 w 24"/>
                  <a:gd name="T5" fmla="*/ 23 h 24"/>
                  <a:gd name="T6" fmla="*/ 11 w 24"/>
                  <a:gd name="T7" fmla="*/ 0 h 24"/>
                  <a:gd name="T8" fmla="*/ 22 w 24"/>
                  <a:gd name="T9" fmla="*/ 0 h 24"/>
                  <a:gd name="T10" fmla="*/ 33 w 24"/>
                  <a:gd name="T11" fmla="*/ 11 h 24"/>
                  <a:gd name="T12" fmla="*/ 33 w 24"/>
                  <a:gd name="T13" fmla="*/ 23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24" y="16"/>
                    </a:moveTo>
                    <a:lnTo>
                      <a:pt x="0" y="24"/>
                    </a:lnTo>
                    <a:lnTo>
                      <a:pt x="0" y="16"/>
                    </a:lnTo>
                    <a:lnTo>
                      <a:pt x="8" y="0"/>
                    </a:lnTo>
                    <a:lnTo>
                      <a:pt x="16" y="0"/>
                    </a:lnTo>
                    <a:lnTo>
                      <a:pt x="24" y="8"/>
                    </a:lnTo>
                    <a:lnTo>
                      <a:pt x="24" y="16"/>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159" name="Freeform 185"/>
              <p:cNvSpPr>
                <a:spLocks/>
              </p:cNvSpPr>
              <p:nvPr/>
            </p:nvSpPr>
            <p:spPr bwMode="auto">
              <a:xfrm>
                <a:off x="7320340" y="5828981"/>
                <a:ext cx="18188" cy="20455"/>
              </a:xfrm>
              <a:custGeom>
                <a:avLst/>
                <a:gdLst>
                  <a:gd name="T0" fmla="*/ 22 w 16"/>
                  <a:gd name="T1" fmla="*/ 11 h 16"/>
                  <a:gd name="T2" fmla="*/ 22 w 16"/>
                  <a:gd name="T3" fmla="*/ 0 h 16"/>
                  <a:gd name="T4" fmla="*/ 11 w 16"/>
                  <a:gd name="T5" fmla="*/ 0 h 16"/>
                  <a:gd name="T6" fmla="*/ 0 w 16"/>
                  <a:gd name="T7" fmla="*/ 22 h 16"/>
                  <a:gd name="T8" fmla="*/ 11 w 16"/>
                  <a:gd name="T9" fmla="*/ 22 h 16"/>
                  <a:gd name="T10" fmla="*/ 22 w 16"/>
                  <a:gd name="T11" fmla="*/ 11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16" y="8"/>
                    </a:moveTo>
                    <a:lnTo>
                      <a:pt x="16" y="0"/>
                    </a:lnTo>
                    <a:lnTo>
                      <a:pt x="8" y="0"/>
                    </a:lnTo>
                    <a:lnTo>
                      <a:pt x="0" y="16"/>
                    </a:lnTo>
                    <a:lnTo>
                      <a:pt x="8" y="16"/>
                    </a:lnTo>
                    <a:lnTo>
                      <a:pt x="16" y="8"/>
                    </a:lnTo>
                    <a:close/>
                  </a:path>
                </a:pathLst>
              </a:custGeom>
              <a:noFill/>
              <a:ln w="1270">
                <a:solidFill>
                  <a:schemeClr val="accent4"/>
                </a:solidFill>
                <a:round/>
                <a:headEnd/>
                <a:tailEnd/>
              </a:ln>
            </p:spPr>
            <p:txBody>
              <a:bodyPr/>
              <a:lstStyle/>
              <a:p>
                <a:endParaRPr lang="en-US" sz="1682"/>
              </a:p>
            </p:txBody>
          </p:sp>
          <p:sp>
            <p:nvSpPr>
              <p:cNvPr id="160" name="Freeform 186"/>
              <p:cNvSpPr>
                <a:spLocks/>
              </p:cNvSpPr>
              <p:nvPr/>
            </p:nvSpPr>
            <p:spPr bwMode="auto">
              <a:xfrm>
                <a:off x="7154999" y="5673708"/>
                <a:ext cx="147154" cy="175729"/>
              </a:xfrm>
              <a:custGeom>
                <a:avLst/>
                <a:gdLst>
                  <a:gd name="T0" fmla="*/ 100 w 128"/>
                  <a:gd name="T1" fmla="*/ 0 h 136"/>
                  <a:gd name="T2" fmla="*/ 122 w 128"/>
                  <a:gd name="T3" fmla="*/ 33 h 136"/>
                  <a:gd name="T4" fmla="*/ 145 w 128"/>
                  <a:gd name="T5" fmla="*/ 56 h 136"/>
                  <a:gd name="T6" fmla="*/ 156 w 128"/>
                  <a:gd name="T7" fmla="*/ 78 h 136"/>
                  <a:gd name="T8" fmla="*/ 178 w 128"/>
                  <a:gd name="T9" fmla="*/ 89 h 136"/>
                  <a:gd name="T10" fmla="*/ 145 w 128"/>
                  <a:gd name="T11" fmla="*/ 111 h 136"/>
                  <a:gd name="T12" fmla="*/ 100 w 128"/>
                  <a:gd name="T13" fmla="*/ 156 h 136"/>
                  <a:gd name="T14" fmla="*/ 89 w 128"/>
                  <a:gd name="T15" fmla="*/ 156 h 136"/>
                  <a:gd name="T16" fmla="*/ 67 w 128"/>
                  <a:gd name="T17" fmla="*/ 156 h 136"/>
                  <a:gd name="T18" fmla="*/ 45 w 128"/>
                  <a:gd name="T19" fmla="*/ 178 h 136"/>
                  <a:gd name="T20" fmla="*/ 22 w 128"/>
                  <a:gd name="T21" fmla="*/ 189 h 136"/>
                  <a:gd name="T22" fmla="*/ 11 w 128"/>
                  <a:gd name="T23" fmla="*/ 178 h 136"/>
                  <a:gd name="T24" fmla="*/ 22 w 128"/>
                  <a:gd name="T25" fmla="*/ 156 h 136"/>
                  <a:gd name="T26" fmla="*/ 0 w 128"/>
                  <a:gd name="T27" fmla="*/ 145 h 136"/>
                  <a:gd name="T28" fmla="*/ 0 w 128"/>
                  <a:gd name="T29" fmla="*/ 89 h 136"/>
                  <a:gd name="T30" fmla="*/ 22 w 128"/>
                  <a:gd name="T31" fmla="*/ 78 h 136"/>
                  <a:gd name="T32" fmla="*/ 22 w 128"/>
                  <a:gd name="T33" fmla="*/ 11 h 136"/>
                  <a:gd name="T34" fmla="*/ 67 w 128"/>
                  <a:gd name="T35" fmla="*/ 0 h 136"/>
                  <a:gd name="T36" fmla="*/ 67 w 128"/>
                  <a:gd name="T37" fmla="*/ 11 h 136"/>
                  <a:gd name="T38" fmla="*/ 78 w 128"/>
                  <a:gd name="T39" fmla="*/ 0 h 136"/>
                  <a:gd name="T40" fmla="*/ 100 w 128"/>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136"/>
                  <a:gd name="T65" fmla="*/ 128 w 128"/>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136">
                    <a:moveTo>
                      <a:pt x="72" y="0"/>
                    </a:moveTo>
                    <a:lnTo>
                      <a:pt x="88" y="24"/>
                    </a:lnTo>
                    <a:lnTo>
                      <a:pt x="104" y="40"/>
                    </a:lnTo>
                    <a:lnTo>
                      <a:pt x="112" y="56"/>
                    </a:lnTo>
                    <a:lnTo>
                      <a:pt x="128" y="64"/>
                    </a:lnTo>
                    <a:lnTo>
                      <a:pt x="104" y="80"/>
                    </a:lnTo>
                    <a:lnTo>
                      <a:pt x="72" y="112"/>
                    </a:lnTo>
                    <a:lnTo>
                      <a:pt x="64" y="112"/>
                    </a:lnTo>
                    <a:lnTo>
                      <a:pt x="48" y="112"/>
                    </a:lnTo>
                    <a:lnTo>
                      <a:pt x="32" y="128"/>
                    </a:lnTo>
                    <a:lnTo>
                      <a:pt x="16" y="136"/>
                    </a:lnTo>
                    <a:lnTo>
                      <a:pt x="8" y="128"/>
                    </a:lnTo>
                    <a:lnTo>
                      <a:pt x="16" y="112"/>
                    </a:lnTo>
                    <a:lnTo>
                      <a:pt x="0" y="104"/>
                    </a:lnTo>
                    <a:lnTo>
                      <a:pt x="0" y="64"/>
                    </a:lnTo>
                    <a:lnTo>
                      <a:pt x="16" y="56"/>
                    </a:lnTo>
                    <a:lnTo>
                      <a:pt x="16" y="8"/>
                    </a:lnTo>
                    <a:lnTo>
                      <a:pt x="48" y="0"/>
                    </a:lnTo>
                    <a:lnTo>
                      <a:pt x="48" y="8"/>
                    </a:lnTo>
                    <a:lnTo>
                      <a:pt x="56" y="0"/>
                    </a:lnTo>
                    <a:lnTo>
                      <a:pt x="72" y="0"/>
                    </a:lnTo>
                    <a:close/>
                  </a:path>
                </a:pathLst>
              </a:custGeom>
              <a:noFill/>
              <a:ln w="1270">
                <a:solidFill>
                  <a:schemeClr val="accent4"/>
                </a:solidFill>
                <a:round/>
                <a:headEnd/>
                <a:tailEnd/>
              </a:ln>
            </p:spPr>
            <p:txBody>
              <a:bodyPr/>
              <a:lstStyle/>
              <a:p>
                <a:endParaRPr lang="en-US" sz="1682"/>
              </a:p>
            </p:txBody>
          </p:sp>
          <p:sp>
            <p:nvSpPr>
              <p:cNvPr id="161" name="Freeform 187"/>
              <p:cNvSpPr>
                <a:spLocks/>
              </p:cNvSpPr>
              <p:nvPr/>
            </p:nvSpPr>
            <p:spPr bwMode="auto">
              <a:xfrm>
                <a:off x="5830618" y="6139529"/>
                <a:ext cx="18188" cy="30683"/>
              </a:xfrm>
              <a:custGeom>
                <a:avLst/>
                <a:gdLst>
                  <a:gd name="T0" fmla="*/ 0 w 16"/>
                  <a:gd name="T1" fmla="*/ 0 h 24"/>
                  <a:gd name="T2" fmla="*/ 11 w 16"/>
                  <a:gd name="T3" fmla="*/ 33 h 24"/>
                  <a:gd name="T4" fmla="*/ 22 w 16"/>
                  <a:gd name="T5" fmla="*/ 33 h 24"/>
                  <a:gd name="T6" fmla="*/ 22 w 16"/>
                  <a:gd name="T7" fmla="*/ 11 h 24"/>
                  <a:gd name="T8" fmla="*/ 0 w 16"/>
                  <a:gd name="T9" fmla="*/ 0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0"/>
                    </a:moveTo>
                    <a:lnTo>
                      <a:pt x="8" y="24"/>
                    </a:lnTo>
                    <a:lnTo>
                      <a:pt x="16" y="24"/>
                    </a:lnTo>
                    <a:lnTo>
                      <a:pt x="16" y="8"/>
                    </a:lnTo>
                    <a:lnTo>
                      <a:pt x="0" y="0"/>
                    </a:lnTo>
                    <a:close/>
                  </a:path>
                </a:pathLst>
              </a:custGeom>
              <a:noFill/>
              <a:ln w="1270">
                <a:solidFill>
                  <a:schemeClr val="accent4"/>
                </a:solidFill>
                <a:round/>
                <a:headEnd/>
                <a:tailEnd/>
              </a:ln>
            </p:spPr>
            <p:txBody>
              <a:bodyPr/>
              <a:lstStyle/>
              <a:p>
                <a:endParaRPr lang="en-US" sz="1682"/>
              </a:p>
            </p:txBody>
          </p:sp>
          <p:sp>
            <p:nvSpPr>
              <p:cNvPr id="162" name="Freeform 188"/>
              <p:cNvSpPr>
                <a:spLocks/>
              </p:cNvSpPr>
              <p:nvPr/>
            </p:nvSpPr>
            <p:spPr bwMode="auto">
              <a:xfrm>
                <a:off x="6078629" y="6325485"/>
                <a:ext cx="37202" cy="10228"/>
              </a:xfrm>
              <a:custGeom>
                <a:avLst/>
                <a:gdLst>
                  <a:gd name="T0" fmla="*/ 0 w 32"/>
                  <a:gd name="T1" fmla="*/ 0 h 8"/>
                  <a:gd name="T2" fmla="*/ 23 w 32"/>
                  <a:gd name="T3" fmla="*/ 11 h 8"/>
                  <a:gd name="T4" fmla="*/ 45 w 32"/>
                  <a:gd name="T5" fmla="*/ 0 h 8"/>
                  <a:gd name="T6" fmla="*/ 34 w 32"/>
                  <a:gd name="T7" fmla="*/ 0 h 8"/>
                  <a:gd name="T8" fmla="*/ 11 w 32"/>
                  <a:gd name="T9" fmla="*/ 0 h 8"/>
                  <a:gd name="T10" fmla="*/ 0 w 32"/>
                  <a:gd name="T11" fmla="*/ 0 h 8"/>
                  <a:gd name="T12" fmla="*/ 11 w 32"/>
                  <a:gd name="T13" fmla="*/ 0 h 8"/>
                  <a:gd name="T14" fmla="*/ 11 w 32"/>
                  <a:gd name="T15" fmla="*/ 11 h 8"/>
                  <a:gd name="T16" fmla="*/ 0 w 3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8"/>
                  <a:gd name="T29" fmla="*/ 32 w 3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8">
                    <a:moveTo>
                      <a:pt x="0" y="0"/>
                    </a:moveTo>
                    <a:lnTo>
                      <a:pt x="16" y="8"/>
                    </a:lnTo>
                    <a:lnTo>
                      <a:pt x="32" y="0"/>
                    </a:lnTo>
                    <a:lnTo>
                      <a:pt x="24" y="0"/>
                    </a:lnTo>
                    <a:lnTo>
                      <a:pt x="8" y="0"/>
                    </a:lnTo>
                    <a:lnTo>
                      <a:pt x="0" y="0"/>
                    </a:lnTo>
                    <a:lnTo>
                      <a:pt x="8" y="0"/>
                    </a:lnTo>
                    <a:lnTo>
                      <a:pt x="8" y="8"/>
                    </a:lnTo>
                    <a:lnTo>
                      <a:pt x="0" y="0"/>
                    </a:lnTo>
                    <a:close/>
                  </a:path>
                </a:pathLst>
              </a:custGeom>
              <a:noFill/>
              <a:ln w="1270">
                <a:solidFill>
                  <a:schemeClr val="accent4"/>
                </a:solidFill>
                <a:round/>
                <a:headEnd/>
                <a:tailEnd/>
              </a:ln>
            </p:spPr>
            <p:txBody>
              <a:bodyPr/>
              <a:lstStyle/>
              <a:p>
                <a:endParaRPr lang="en-US" sz="1682"/>
              </a:p>
            </p:txBody>
          </p:sp>
          <p:sp>
            <p:nvSpPr>
              <p:cNvPr id="163" name="Freeform 189"/>
              <p:cNvSpPr>
                <a:spLocks/>
              </p:cNvSpPr>
              <p:nvPr/>
            </p:nvSpPr>
            <p:spPr bwMode="auto">
              <a:xfrm>
                <a:off x="5913288" y="5103752"/>
                <a:ext cx="9094" cy="20455"/>
              </a:xfrm>
              <a:custGeom>
                <a:avLst/>
                <a:gdLst>
                  <a:gd name="T0" fmla="*/ 0 w 8"/>
                  <a:gd name="T1" fmla="*/ 22 h 16"/>
                  <a:gd name="T2" fmla="*/ 11 w 8"/>
                  <a:gd name="T3" fmla="*/ 22 h 16"/>
                  <a:gd name="T4" fmla="*/ 11 w 8"/>
                  <a:gd name="T5" fmla="*/ 0 h 16"/>
                  <a:gd name="T6" fmla="*/ 0 w 8"/>
                  <a:gd name="T7" fmla="*/ 11 h 16"/>
                  <a:gd name="T8" fmla="*/ 0 w 8"/>
                  <a:gd name="T9" fmla="*/ 2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8" y="16"/>
                    </a:lnTo>
                    <a:lnTo>
                      <a:pt x="8" y="0"/>
                    </a:lnTo>
                    <a:lnTo>
                      <a:pt x="0" y="8"/>
                    </a:lnTo>
                    <a:lnTo>
                      <a:pt x="0" y="16"/>
                    </a:lnTo>
                    <a:close/>
                  </a:path>
                </a:pathLst>
              </a:custGeom>
              <a:noFill/>
              <a:ln w="1270">
                <a:solidFill>
                  <a:schemeClr val="accent4"/>
                </a:solidFill>
                <a:round/>
                <a:headEnd/>
                <a:tailEnd/>
              </a:ln>
            </p:spPr>
            <p:txBody>
              <a:bodyPr/>
              <a:lstStyle/>
              <a:p>
                <a:endParaRPr lang="en-US" sz="1682"/>
              </a:p>
            </p:txBody>
          </p:sp>
          <p:sp>
            <p:nvSpPr>
              <p:cNvPr id="164" name="Freeform 190"/>
              <p:cNvSpPr>
                <a:spLocks/>
              </p:cNvSpPr>
              <p:nvPr/>
            </p:nvSpPr>
            <p:spPr bwMode="auto">
              <a:xfrm>
                <a:off x="5674370" y="4958706"/>
                <a:ext cx="27281" cy="10228"/>
              </a:xfrm>
              <a:custGeom>
                <a:avLst/>
                <a:gdLst>
                  <a:gd name="T0" fmla="*/ 0 w 24"/>
                  <a:gd name="T1" fmla="*/ 0 h 8"/>
                  <a:gd name="T2" fmla="*/ 11 w 24"/>
                  <a:gd name="T3" fmla="*/ 11 h 8"/>
                  <a:gd name="T4" fmla="*/ 33 w 24"/>
                  <a:gd name="T5" fmla="*/ 11 h 8"/>
                  <a:gd name="T6" fmla="*/ 33 w 24"/>
                  <a:gd name="T7" fmla="*/ 0 h 8"/>
                  <a:gd name="T8" fmla="*/ 11 w 24"/>
                  <a:gd name="T9" fmla="*/ 0 h 8"/>
                  <a:gd name="T10" fmla="*/ 0 w 24"/>
                  <a:gd name="T11" fmla="*/ 0 h 8"/>
                  <a:gd name="T12" fmla="*/ 0 60000 65536"/>
                  <a:gd name="T13" fmla="*/ 0 60000 65536"/>
                  <a:gd name="T14" fmla="*/ 0 60000 65536"/>
                  <a:gd name="T15" fmla="*/ 0 60000 65536"/>
                  <a:gd name="T16" fmla="*/ 0 60000 65536"/>
                  <a:gd name="T17" fmla="*/ 0 60000 65536"/>
                  <a:gd name="T18" fmla="*/ 0 w 24"/>
                  <a:gd name="T19" fmla="*/ 0 h 8"/>
                  <a:gd name="T20" fmla="*/ 24 w 24"/>
                  <a:gd name="T21" fmla="*/ 8 h 8"/>
                </a:gdLst>
                <a:ahLst/>
                <a:cxnLst>
                  <a:cxn ang="T12">
                    <a:pos x="T0" y="T1"/>
                  </a:cxn>
                  <a:cxn ang="T13">
                    <a:pos x="T2" y="T3"/>
                  </a:cxn>
                  <a:cxn ang="T14">
                    <a:pos x="T4" y="T5"/>
                  </a:cxn>
                  <a:cxn ang="T15">
                    <a:pos x="T6" y="T7"/>
                  </a:cxn>
                  <a:cxn ang="T16">
                    <a:pos x="T8" y="T9"/>
                  </a:cxn>
                  <a:cxn ang="T17">
                    <a:pos x="T10" y="T11"/>
                  </a:cxn>
                </a:cxnLst>
                <a:rect l="T18" t="T19" r="T20" b="T21"/>
                <a:pathLst>
                  <a:path w="24" h="8">
                    <a:moveTo>
                      <a:pt x="0" y="0"/>
                    </a:moveTo>
                    <a:lnTo>
                      <a:pt x="8" y="8"/>
                    </a:lnTo>
                    <a:lnTo>
                      <a:pt x="24" y="8"/>
                    </a:lnTo>
                    <a:lnTo>
                      <a:pt x="24" y="0"/>
                    </a:lnTo>
                    <a:lnTo>
                      <a:pt x="8" y="0"/>
                    </a:lnTo>
                    <a:lnTo>
                      <a:pt x="0" y="0"/>
                    </a:lnTo>
                    <a:close/>
                  </a:path>
                </a:pathLst>
              </a:custGeom>
              <a:noFill/>
              <a:ln w="1270">
                <a:solidFill>
                  <a:schemeClr val="accent4"/>
                </a:solidFill>
                <a:round/>
                <a:headEnd/>
                <a:tailEnd/>
              </a:ln>
            </p:spPr>
            <p:txBody>
              <a:bodyPr/>
              <a:lstStyle/>
              <a:p>
                <a:endParaRPr lang="en-US" sz="1682"/>
              </a:p>
            </p:txBody>
          </p:sp>
          <p:sp>
            <p:nvSpPr>
              <p:cNvPr id="165" name="Freeform 191"/>
              <p:cNvSpPr>
                <a:spLocks/>
              </p:cNvSpPr>
              <p:nvPr/>
            </p:nvSpPr>
            <p:spPr bwMode="auto">
              <a:xfrm>
                <a:off x="5609887" y="4886183"/>
                <a:ext cx="9094" cy="10228"/>
              </a:xfrm>
              <a:custGeom>
                <a:avLst/>
                <a:gdLst>
                  <a:gd name="T0" fmla="*/ 0 w 8"/>
                  <a:gd name="T1" fmla="*/ 11 h 8"/>
                  <a:gd name="T2" fmla="*/ 11 w 8"/>
                  <a:gd name="T3" fmla="*/ 11 h 8"/>
                  <a:gd name="T4" fmla="*/ 0 w 8"/>
                  <a:gd name="T5" fmla="*/ 0 h 8"/>
                  <a:gd name="T6" fmla="*/ 0 w 8"/>
                  <a:gd name="T7" fmla="*/ 1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8"/>
                    </a:lnTo>
                    <a:lnTo>
                      <a:pt x="0" y="0"/>
                    </a:lnTo>
                    <a:lnTo>
                      <a:pt x="0" y="8"/>
                    </a:lnTo>
                    <a:close/>
                  </a:path>
                </a:pathLst>
              </a:custGeom>
              <a:noFill/>
              <a:ln w="1270">
                <a:solidFill>
                  <a:schemeClr val="accent4"/>
                </a:solidFill>
                <a:round/>
                <a:headEnd/>
                <a:tailEnd/>
              </a:ln>
            </p:spPr>
            <p:txBody>
              <a:bodyPr/>
              <a:lstStyle/>
              <a:p>
                <a:endParaRPr lang="en-US" sz="1682"/>
              </a:p>
            </p:txBody>
          </p:sp>
          <p:sp>
            <p:nvSpPr>
              <p:cNvPr id="166" name="Freeform 192"/>
              <p:cNvSpPr>
                <a:spLocks/>
              </p:cNvSpPr>
              <p:nvPr/>
            </p:nvSpPr>
            <p:spPr bwMode="auto">
              <a:xfrm>
                <a:off x="5581779" y="4865727"/>
                <a:ext cx="156247" cy="62295"/>
              </a:xfrm>
              <a:custGeom>
                <a:avLst/>
                <a:gdLst>
                  <a:gd name="T0" fmla="*/ 0 w 136"/>
                  <a:gd name="T1" fmla="*/ 34 h 48"/>
                  <a:gd name="T2" fmla="*/ 11 w 136"/>
                  <a:gd name="T3" fmla="*/ 34 h 48"/>
                  <a:gd name="T4" fmla="*/ 44 w 136"/>
                  <a:gd name="T5" fmla="*/ 11 h 48"/>
                  <a:gd name="T6" fmla="*/ 67 w 136"/>
                  <a:gd name="T7" fmla="*/ 11 h 48"/>
                  <a:gd name="T8" fmla="*/ 56 w 136"/>
                  <a:gd name="T9" fmla="*/ 22 h 48"/>
                  <a:gd name="T10" fmla="*/ 111 w 136"/>
                  <a:gd name="T11" fmla="*/ 34 h 48"/>
                  <a:gd name="T12" fmla="*/ 122 w 136"/>
                  <a:gd name="T13" fmla="*/ 56 h 48"/>
                  <a:gd name="T14" fmla="*/ 133 w 136"/>
                  <a:gd name="T15" fmla="*/ 56 h 48"/>
                  <a:gd name="T16" fmla="*/ 122 w 136"/>
                  <a:gd name="T17" fmla="*/ 67 h 48"/>
                  <a:gd name="T18" fmla="*/ 189 w 136"/>
                  <a:gd name="T19" fmla="*/ 67 h 48"/>
                  <a:gd name="T20" fmla="*/ 178 w 136"/>
                  <a:gd name="T21" fmla="*/ 56 h 48"/>
                  <a:gd name="T22" fmla="*/ 167 w 136"/>
                  <a:gd name="T23" fmla="*/ 56 h 48"/>
                  <a:gd name="T24" fmla="*/ 167 w 136"/>
                  <a:gd name="T25" fmla="*/ 45 h 48"/>
                  <a:gd name="T26" fmla="*/ 145 w 136"/>
                  <a:gd name="T27" fmla="*/ 45 h 48"/>
                  <a:gd name="T28" fmla="*/ 122 w 136"/>
                  <a:gd name="T29" fmla="*/ 22 h 48"/>
                  <a:gd name="T30" fmla="*/ 67 w 136"/>
                  <a:gd name="T31" fmla="*/ 0 h 48"/>
                  <a:gd name="T32" fmla="*/ 22 w 136"/>
                  <a:gd name="T33" fmla="*/ 11 h 48"/>
                  <a:gd name="T34" fmla="*/ 0 w 136"/>
                  <a:gd name="T35" fmla="*/ 34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48"/>
                  <a:gd name="T56" fmla="*/ 136 w 136"/>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48">
                    <a:moveTo>
                      <a:pt x="0" y="24"/>
                    </a:moveTo>
                    <a:lnTo>
                      <a:pt x="8" y="24"/>
                    </a:lnTo>
                    <a:lnTo>
                      <a:pt x="32" y="8"/>
                    </a:lnTo>
                    <a:lnTo>
                      <a:pt x="48" y="8"/>
                    </a:lnTo>
                    <a:lnTo>
                      <a:pt x="40" y="16"/>
                    </a:lnTo>
                    <a:lnTo>
                      <a:pt x="80" y="24"/>
                    </a:lnTo>
                    <a:lnTo>
                      <a:pt x="88" y="40"/>
                    </a:lnTo>
                    <a:lnTo>
                      <a:pt x="96" y="40"/>
                    </a:lnTo>
                    <a:lnTo>
                      <a:pt x="88" y="48"/>
                    </a:lnTo>
                    <a:lnTo>
                      <a:pt x="136" y="48"/>
                    </a:lnTo>
                    <a:lnTo>
                      <a:pt x="128" y="40"/>
                    </a:lnTo>
                    <a:lnTo>
                      <a:pt x="120" y="40"/>
                    </a:lnTo>
                    <a:lnTo>
                      <a:pt x="120" y="32"/>
                    </a:lnTo>
                    <a:lnTo>
                      <a:pt x="104" y="32"/>
                    </a:lnTo>
                    <a:lnTo>
                      <a:pt x="88" y="16"/>
                    </a:lnTo>
                    <a:lnTo>
                      <a:pt x="48" y="0"/>
                    </a:lnTo>
                    <a:lnTo>
                      <a:pt x="16" y="8"/>
                    </a:lnTo>
                    <a:lnTo>
                      <a:pt x="0" y="24"/>
                    </a:lnTo>
                    <a:close/>
                  </a:path>
                </a:pathLst>
              </a:custGeom>
              <a:noFill/>
              <a:ln w="1270">
                <a:solidFill>
                  <a:schemeClr val="accent4"/>
                </a:solidFill>
                <a:round/>
                <a:headEnd/>
                <a:tailEnd/>
              </a:ln>
            </p:spPr>
            <p:txBody>
              <a:bodyPr/>
              <a:lstStyle/>
              <a:p>
                <a:endParaRPr lang="en-US" sz="1682"/>
              </a:p>
            </p:txBody>
          </p:sp>
          <p:sp>
            <p:nvSpPr>
              <p:cNvPr id="167" name="Freeform 193"/>
              <p:cNvSpPr>
                <a:spLocks/>
              </p:cNvSpPr>
              <p:nvPr/>
            </p:nvSpPr>
            <p:spPr bwMode="auto">
              <a:xfrm>
                <a:off x="5839711" y="4958706"/>
                <a:ext cx="27281" cy="10228"/>
              </a:xfrm>
              <a:custGeom>
                <a:avLst/>
                <a:gdLst>
                  <a:gd name="T0" fmla="*/ 0 w 24"/>
                  <a:gd name="T1" fmla="*/ 11 h 8"/>
                  <a:gd name="T2" fmla="*/ 22 w 24"/>
                  <a:gd name="T3" fmla="*/ 11 h 8"/>
                  <a:gd name="T4" fmla="*/ 33 w 24"/>
                  <a:gd name="T5" fmla="*/ 0 h 8"/>
                  <a:gd name="T6" fmla="*/ 22 w 24"/>
                  <a:gd name="T7" fmla="*/ 0 h 8"/>
                  <a:gd name="T8" fmla="*/ 0 w 24"/>
                  <a:gd name="T9" fmla="*/ 0 h 8"/>
                  <a:gd name="T10" fmla="*/ 0 w 24"/>
                  <a:gd name="T11" fmla="*/ 11 h 8"/>
                  <a:gd name="T12" fmla="*/ 0 60000 65536"/>
                  <a:gd name="T13" fmla="*/ 0 60000 65536"/>
                  <a:gd name="T14" fmla="*/ 0 60000 65536"/>
                  <a:gd name="T15" fmla="*/ 0 60000 65536"/>
                  <a:gd name="T16" fmla="*/ 0 60000 65536"/>
                  <a:gd name="T17" fmla="*/ 0 60000 65536"/>
                  <a:gd name="T18" fmla="*/ 0 w 24"/>
                  <a:gd name="T19" fmla="*/ 0 h 8"/>
                  <a:gd name="T20" fmla="*/ 24 w 24"/>
                  <a:gd name="T21" fmla="*/ 8 h 8"/>
                </a:gdLst>
                <a:ahLst/>
                <a:cxnLst>
                  <a:cxn ang="T12">
                    <a:pos x="T0" y="T1"/>
                  </a:cxn>
                  <a:cxn ang="T13">
                    <a:pos x="T2" y="T3"/>
                  </a:cxn>
                  <a:cxn ang="T14">
                    <a:pos x="T4" y="T5"/>
                  </a:cxn>
                  <a:cxn ang="T15">
                    <a:pos x="T6" y="T7"/>
                  </a:cxn>
                  <a:cxn ang="T16">
                    <a:pos x="T8" y="T9"/>
                  </a:cxn>
                  <a:cxn ang="T17">
                    <a:pos x="T10" y="T11"/>
                  </a:cxn>
                </a:cxnLst>
                <a:rect l="T18" t="T19" r="T20" b="T21"/>
                <a:pathLst>
                  <a:path w="24" h="8">
                    <a:moveTo>
                      <a:pt x="0" y="8"/>
                    </a:moveTo>
                    <a:lnTo>
                      <a:pt x="16" y="8"/>
                    </a:lnTo>
                    <a:lnTo>
                      <a:pt x="24" y="0"/>
                    </a:lnTo>
                    <a:lnTo>
                      <a:pt x="16" y="0"/>
                    </a:lnTo>
                    <a:lnTo>
                      <a:pt x="0" y="0"/>
                    </a:lnTo>
                    <a:lnTo>
                      <a:pt x="0" y="8"/>
                    </a:lnTo>
                    <a:close/>
                  </a:path>
                </a:pathLst>
              </a:custGeom>
              <a:noFill/>
              <a:ln w="1270">
                <a:solidFill>
                  <a:schemeClr val="accent4"/>
                </a:solidFill>
                <a:round/>
                <a:headEnd/>
                <a:tailEnd/>
              </a:ln>
            </p:spPr>
            <p:txBody>
              <a:bodyPr/>
              <a:lstStyle/>
              <a:p>
                <a:endParaRPr lang="en-US" sz="1682"/>
              </a:p>
            </p:txBody>
          </p:sp>
          <p:sp>
            <p:nvSpPr>
              <p:cNvPr id="168" name="Line 194"/>
              <p:cNvSpPr>
                <a:spLocks noChangeShapeType="1"/>
              </p:cNvSpPr>
              <p:nvPr/>
            </p:nvSpPr>
            <p:spPr bwMode="auto">
              <a:xfrm>
                <a:off x="5802510" y="5083296"/>
                <a:ext cx="1653"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169" name="Line 195"/>
              <p:cNvSpPr>
                <a:spLocks noChangeShapeType="1"/>
              </p:cNvSpPr>
              <p:nvPr/>
            </p:nvSpPr>
            <p:spPr bwMode="auto">
              <a:xfrm>
                <a:off x="5922382" y="5010773"/>
                <a:ext cx="827"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170" name="Line 196"/>
              <p:cNvSpPr>
                <a:spLocks noChangeShapeType="1"/>
              </p:cNvSpPr>
              <p:nvPr/>
            </p:nvSpPr>
            <p:spPr bwMode="auto">
              <a:xfrm>
                <a:off x="5922382" y="5041456"/>
                <a:ext cx="9094" cy="186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171" name="Freeform 197"/>
              <p:cNvSpPr>
                <a:spLocks/>
              </p:cNvSpPr>
              <p:nvPr/>
            </p:nvSpPr>
            <p:spPr bwMode="auto">
              <a:xfrm>
                <a:off x="5683464" y="4823887"/>
                <a:ext cx="9094" cy="31613"/>
              </a:xfrm>
              <a:custGeom>
                <a:avLst/>
                <a:gdLst>
                  <a:gd name="T0" fmla="*/ 11 w 8"/>
                  <a:gd name="T1" fmla="*/ 0 h 24"/>
                  <a:gd name="T2" fmla="*/ 0 w 8"/>
                  <a:gd name="T3" fmla="*/ 11 h 24"/>
                  <a:gd name="T4" fmla="*/ 11 w 8"/>
                  <a:gd name="T5" fmla="*/ 34 h 24"/>
                  <a:gd name="T6" fmla="*/ 11 w 8"/>
                  <a:gd name="T7" fmla="*/ 11 h 24"/>
                  <a:gd name="T8" fmla="*/ 11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8" y="0"/>
                    </a:moveTo>
                    <a:lnTo>
                      <a:pt x="0" y="8"/>
                    </a:lnTo>
                    <a:lnTo>
                      <a:pt x="8" y="24"/>
                    </a:lnTo>
                    <a:lnTo>
                      <a:pt x="8" y="8"/>
                    </a:lnTo>
                    <a:lnTo>
                      <a:pt x="8" y="0"/>
                    </a:lnTo>
                    <a:close/>
                  </a:path>
                </a:pathLst>
              </a:custGeom>
              <a:noFill/>
              <a:ln w="1270">
                <a:solidFill>
                  <a:schemeClr val="accent4"/>
                </a:solidFill>
                <a:round/>
                <a:headEnd/>
                <a:tailEnd/>
              </a:ln>
            </p:spPr>
            <p:txBody>
              <a:bodyPr/>
              <a:lstStyle/>
              <a:p>
                <a:endParaRPr lang="en-US" sz="1682"/>
              </a:p>
            </p:txBody>
          </p:sp>
          <p:sp>
            <p:nvSpPr>
              <p:cNvPr id="172" name="Freeform 198"/>
              <p:cNvSpPr>
                <a:spLocks/>
              </p:cNvSpPr>
              <p:nvPr/>
            </p:nvSpPr>
            <p:spPr bwMode="auto">
              <a:xfrm>
                <a:off x="5747947" y="4896410"/>
                <a:ext cx="9094" cy="11157"/>
              </a:xfrm>
              <a:custGeom>
                <a:avLst/>
                <a:gdLst>
                  <a:gd name="T0" fmla="*/ 0 w 8"/>
                  <a:gd name="T1" fmla="*/ 12 h 8"/>
                  <a:gd name="T2" fmla="*/ 11 w 8"/>
                  <a:gd name="T3" fmla="*/ 12 h 8"/>
                  <a:gd name="T4" fmla="*/ 11 w 8"/>
                  <a:gd name="T5" fmla="*/ 0 h 8"/>
                  <a:gd name="T6" fmla="*/ 0 w 8"/>
                  <a:gd name="T7" fmla="*/ 12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8"/>
                    </a:lnTo>
                    <a:lnTo>
                      <a:pt x="8" y="0"/>
                    </a:lnTo>
                    <a:lnTo>
                      <a:pt x="0" y="8"/>
                    </a:lnTo>
                    <a:close/>
                  </a:path>
                </a:pathLst>
              </a:custGeom>
              <a:noFill/>
              <a:ln w="1270">
                <a:solidFill>
                  <a:schemeClr val="accent4"/>
                </a:solidFill>
                <a:round/>
                <a:headEnd/>
                <a:tailEnd/>
              </a:ln>
            </p:spPr>
            <p:txBody>
              <a:bodyPr/>
              <a:lstStyle/>
              <a:p>
                <a:endParaRPr lang="en-US" sz="1682"/>
              </a:p>
            </p:txBody>
          </p:sp>
          <p:sp>
            <p:nvSpPr>
              <p:cNvPr id="173" name="Line 199"/>
              <p:cNvSpPr>
                <a:spLocks noChangeShapeType="1"/>
              </p:cNvSpPr>
              <p:nvPr/>
            </p:nvSpPr>
            <p:spPr bwMode="auto">
              <a:xfrm>
                <a:off x="5683464" y="4803432"/>
                <a:ext cx="18188"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174" name="Freeform 200"/>
              <p:cNvSpPr>
                <a:spLocks/>
              </p:cNvSpPr>
              <p:nvPr/>
            </p:nvSpPr>
            <p:spPr bwMode="auto">
              <a:xfrm>
                <a:off x="5701652" y="4803432"/>
                <a:ext cx="9094" cy="20455"/>
              </a:xfrm>
              <a:custGeom>
                <a:avLst/>
                <a:gdLst>
                  <a:gd name="T0" fmla="*/ 0 w 8"/>
                  <a:gd name="T1" fmla="*/ 0 h 16"/>
                  <a:gd name="T2" fmla="*/ 11 w 8"/>
                  <a:gd name="T3" fmla="*/ 11 h 16"/>
                  <a:gd name="T4" fmla="*/ 11 w 8"/>
                  <a:gd name="T5" fmla="*/ 22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8" y="8"/>
                    </a:lnTo>
                    <a:lnTo>
                      <a:pt x="8" y="16"/>
                    </a:lnTo>
                  </a:path>
                </a:pathLst>
              </a:custGeom>
              <a:noFill/>
              <a:ln w="1270">
                <a:solidFill>
                  <a:schemeClr val="accent4"/>
                </a:solidFill>
                <a:round/>
                <a:headEnd/>
                <a:tailEnd/>
              </a:ln>
            </p:spPr>
            <p:txBody>
              <a:bodyPr/>
              <a:lstStyle/>
              <a:p>
                <a:endParaRPr lang="en-US" sz="1682"/>
              </a:p>
            </p:txBody>
          </p:sp>
          <p:sp>
            <p:nvSpPr>
              <p:cNvPr id="175" name="Freeform 201"/>
              <p:cNvSpPr>
                <a:spLocks/>
              </p:cNvSpPr>
              <p:nvPr/>
            </p:nvSpPr>
            <p:spPr bwMode="auto">
              <a:xfrm>
                <a:off x="5710745" y="4835045"/>
                <a:ext cx="9094" cy="10228"/>
              </a:xfrm>
              <a:custGeom>
                <a:avLst/>
                <a:gdLst>
                  <a:gd name="T0" fmla="*/ 0 w 8"/>
                  <a:gd name="T1" fmla="*/ 0 h 8"/>
                  <a:gd name="T2" fmla="*/ 11 w 8"/>
                  <a:gd name="T3" fmla="*/ 0 h 8"/>
                  <a:gd name="T4" fmla="*/ 11 w 8"/>
                  <a:gd name="T5" fmla="*/ 11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1270">
                <a:solidFill>
                  <a:schemeClr val="accent4"/>
                </a:solidFill>
                <a:round/>
                <a:headEnd/>
                <a:tailEnd/>
              </a:ln>
            </p:spPr>
            <p:txBody>
              <a:bodyPr/>
              <a:lstStyle/>
              <a:p>
                <a:endParaRPr lang="en-US" sz="1682"/>
              </a:p>
            </p:txBody>
          </p:sp>
          <p:sp>
            <p:nvSpPr>
              <p:cNvPr id="176" name="Line 202"/>
              <p:cNvSpPr>
                <a:spLocks noChangeShapeType="1"/>
              </p:cNvSpPr>
              <p:nvPr/>
            </p:nvSpPr>
            <p:spPr bwMode="auto">
              <a:xfrm>
                <a:off x="5728933" y="4845272"/>
                <a:ext cx="1653"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177" name="Freeform 203"/>
              <p:cNvSpPr>
                <a:spLocks/>
              </p:cNvSpPr>
              <p:nvPr/>
            </p:nvSpPr>
            <p:spPr bwMode="auto">
              <a:xfrm>
                <a:off x="5728933" y="4865727"/>
                <a:ext cx="19014" cy="20455"/>
              </a:xfrm>
              <a:custGeom>
                <a:avLst/>
                <a:gdLst>
                  <a:gd name="T0" fmla="*/ 0 w 16"/>
                  <a:gd name="T1" fmla="*/ 0 h 16"/>
                  <a:gd name="T2" fmla="*/ 12 w 16"/>
                  <a:gd name="T3" fmla="*/ 22 h 16"/>
                  <a:gd name="T4" fmla="*/ 23 w 16"/>
                  <a:gd name="T5" fmla="*/ 22 h 16"/>
                  <a:gd name="T6" fmla="*/ 0 60000 65536"/>
                  <a:gd name="T7" fmla="*/ 0 60000 65536"/>
                  <a:gd name="T8" fmla="*/ 0 60000 65536"/>
                  <a:gd name="T9" fmla="*/ 0 w 16"/>
                  <a:gd name="T10" fmla="*/ 0 h 16"/>
                  <a:gd name="T11" fmla="*/ 16 w 16"/>
                  <a:gd name="T12" fmla="*/ 16 h 16"/>
                </a:gdLst>
                <a:ahLst/>
                <a:cxnLst>
                  <a:cxn ang="T6">
                    <a:pos x="T0" y="T1"/>
                  </a:cxn>
                  <a:cxn ang="T7">
                    <a:pos x="T2" y="T3"/>
                  </a:cxn>
                  <a:cxn ang="T8">
                    <a:pos x="T4" y="T5"/>
                  </a:cxn>
                </a:cxnLst>
                <a:rect l="T9" t="T10" r="T11" b="T12"/>
                <a:pathLst>
                  <a:path w="16" h="16">
                    <a:moveTo>
                      <a:pt x="0" y="0"/>
                    </a:moveTo>
                    <a:lnTo>
                      <a:pt x="8" y="16"/>
                    </a:lnTo>
                    <a:lnTo>
                      <a:pt x="16" y="16"/>
                    </a:lnTo>
                  </a:path>
                </a:pathLst>
              </a:custGeom>
              <a:noFill/>
              <a:ln w="1270">
                <a:solidFill>
                  <a:schemeClr val="accent4"/>
                </a:solidFill>
                <a:round/>
                <a:headEnd/>
                <a:tailEnd/>
              </a:ln>
            </p:spPr>
            <p:txBody>
              <a:bodyPr/>
              <a:lstStyle/>
              <a:p>
                <a:endParaRPr lang="en-US" sz="1682"/>
              </a:p>
            </p:txBody>
          </p:sp>
          <p:sp>
            <p:nvSpPr>
              <p:cNvPr id="178" name="Line 204"/>
              <p:cNvSpPr>
                <a:spLocks noChangeShapeType="1"/>
              </p:cNvSpPr>
              <p:nvPr/>
            </p:nvSpPr>
            <p:spPr bwMode="auto">
              <a:xfrm flipV="1">
                <a:off x="5738027" y="4886183"/>
                <a:ext cx="9920"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179" name="Line 205"/>
              <p:cNvSpPr>
                <a:spLocks noChangeShapeType="1"/>
              </p:cNvSpPr>
              <p:nvPr/>
            </p:nvSpPr>
            <p:spPr bwMode="auto">
              <a:xfrm>
                <a:off x="5757041" y="4886183"/>
                <a:ext cx="9094"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180" name="Freeform 206"/>
              <p:cNvSpPr>
                <a:spLocks/>
              </p:cNvSpPr>
              <p:nvPr/>
            </p:nvSpPr>
            <p:spPr bwMode="auto">
              <a:xfrm>
                <a:off x="5766135" y="4896410"/>
                <a:ext cx="18188" cy="11157"/>
              </a:xfrm>
              <a:custGeom>
                <a:avLst/>
                <a:gdLst>
                  <a:gd name="T0" fmla="*/ 0 w 16"/>
                  <a:gd name="T1" fmla="*/ 12 h 8"/>
                  <a:gd name="T2" fmla="*/ 11 w 16"/>
                  <a:gd name="T3" fmla="*/ 0 h 8"/>
                  <a:gd name="T4" fmla="*/ 22 w 16"/>
                  <a:gd name="T5" fmla="*/ 12 h 8"/>
                  <a:gd name="T6" fmla="*/ 0 60000 65536"/>
                  <a:gd name="T7" fmla="*/ 0 60000 65536"/>
                  <a:gd name="T8" fmla="*/ 0 60000 65536"/>
                  <a:gd name="T9" fmla="*/ 0 w 16"/>
                  <a:gd name="T10" fmla="*/ 0 h 8"/>
                  <a:gd name="T11" fmla="*/ 16 w 16"/>
                  <a:gd name="T12" fmla="*/ 8 h 8"/>
                </a:gdLst>
                <a:ahLst/>
                <a:cxnLst>
                  <a:cxn ang="T6">
                    <a:pos x="T0" y="T1"/>
                  </a:cxn>
                  <a:cxn ang="T7">
                    <a:pos x="T2" y="T3"/>
                  </a:cxn>
                  <a:cxn ang="T8">
                    <a:pos x="T4" y="T5"/>
                  </a:cxn>
                </a:cxnLst>
                <a:rect l="T9" t="T10" r="T11" b="T12"/>
                <a:pathLst>
                  <a:path w="16" h="8">
                    <a:moveTo>
                      <a:pt x="0" y="8"/>
                    </a:moveTo>
                    <a:lnTo>
                      <a:pt x="8" y="0"/>
                    </a:lnTo>
                    <a:lnTo>
                      <a:pt x="16" y="8"/>
                    </a:lnTo>
                  </a:path>
                </a:pathLst>
              </a:custGeom>
              <a:noFill/>
              <a:ln w="1270">
                <a:solidFill>
                  <a:schemeClr val="accent4"/>
                </a:solidFill>
                <a:round/>
                <a:headEnd/>
                <a:tailEnd/>
              </a:ln>
            </p:spPr>
            <p:txBody>
              <a:bodyPr/>
              <a:lstStyle/>
              <a:p>
                <a:endParaRPr lang="en-US" sz="1682"/>
              </a:p>
            </p:txBody>
          </p:sp>
          <p:sp>
            <p:nvSpPr>
              <p:cNvPr id="181" name="Line 207"/>
              <p:cNvSpPr>
                <a:spLocks noChangeShapeType="1"/>
              </p:cNvSpPr>
              <p:nvPr/>
            </p:nvSpPr>
            <p:spPr bwMode="auto">
              <a:xfrm>
                <a:off x="5637169" y="4845272"/>
                <a:ext cx="9094" cy="93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182" name="Freeform 208"/>
              <p:cNvSpPr>
                <a:spLocks/>
              </p:cNvSpPr>
              <p:nvPr/>
            </p:nvSpPr>
            <p:spPr bwMode="auto">
              <a:xfrm>
                <a:off x="5821524" y="4513340"/>
                <a:ext cx="36375" cy="11157"/>
              </a:xfrm>
              <a:custGeom>
                <a:avLst/>
                <a:gdLst>
                  <a:gd name="T0" fmla="*/ 0 w 32"/>
                  <a:gd name="T1" fmla="*/ 12 h 8"/>
                  <a:gd name="T2" fmla="*/ 44 w 32"/>
                  <a:gd name="T3" fmla="*/ 0 h 8"/>
                  <a:gd name="T4" fmla="*/ 33 w 32"/>
                  <a:gd name="T5" fmla="*/ 0 h 8"/>
                  <a:gd name="T6" fmla="*/ 0 w 32"/>
                  <a:gd name="T7" fmla="*/ 12 h 8"/>
                  <a:gd name="T8" fmla="*/ 0 60000 65536"/>
                  <a:gd name="T9" fmla="*/ 0 60000 65536"/>
                  <a:gd name="T10" fmla="*/ 0 60000 65536"/>
                  <a:gd name="T11" fmla="*/ 0 60000 65536"/>
                  <a:gd name="T12" fmla="*/ 0 w 32"/>
                  <a:gd name="T13" fmla="*/ 0 h 8"/>
                  <a:gd name="T14" fmla="*/ 32 w 32"/>
                  <a:gd name="T15" fmla="*/ 8 h 8"/>
                </a:gdLst>
                <a:ahLst/>
                <a:cxnLst>
                  <a:cxn ang="T8">
                    <a:pos x="T0" y="T1"/>
                  </a:cxn>
                  <a:cxn ang="T9">
                    <a:pos x="T2" y="T3"/>
                  </a:cxn>
                  <a:cxn ang="T10">
                    <a:pos x="T4" y="T5"/>
                  </a:cxn>
                  <a:cxn ang="T11">
                    <a:pos x="T6" y="T7"/>
                  </a:cxn>
                </a:cxnLst>
                <a:rect l="T12" t="T13" r="T14" b="T15"/>
                <a:pathLst>
                  <a:path w="32" h="8">
                    <a:moveTo>
                      <a:pt x="0" y="8"/>
                    </a:moveTo>
                    <a:lnTo>
                      <a:pt x="32" y="0"/>
                    </a:lnTo>
                    <a:lnTo>
                      <a:pt x="24" y="0"/>
                    </a:lnTo>
                    <a:lnTo>
                      <a:pt x="0" y="8"/>
                    </a:lnTo>
                    <a:close/>
                  </a:path>
                </a:pathLst>
              </a:custGeom>
              <a:noFill/>
              <a:ln w="1270">
                <a:solidFill>
                  <a:schemeClr val="accent4"/>
                </a:solidFill>
                <a:round/>
                <a:headEnd/>
                <a:tailEnd/>
              </a:ln>
            </p:spPr>
            <p:txBody>
              <a:bodyPr/>
              <a:lstStyle/>
              <a:p>
                <a:endParaRPr lang="en-US" sz="1682"/>
              </a:p>
            </p:txBody>
          </p:sp>
          <p:sp>
            <p:nvSpPr>
              <p:cNvPr id="183" name="Freeform 209"/>
              <p:cNvSpPr>
                <a:spLocks/>
              </p:cNvSpPr>
              <p:nvPr/>
            </p:nvSpPr>
            <p:spPr bwMode="auto">
              <a:xfrm>
                <a:off x="6014146" y="4347839"/>
                <a:ext cx="37202" cy="10228"/>
              </a:xfrm>
              <a:custGeom>
                <a:avLst/>
                <a:gdLst>
                  <a:gd name="T0" fmla="*/ 0 w 32"/>
                  <a:gd name="T1" fmla="*/ 0 h 8"/>
                  <a:gd name="T2" fmla="*/ 23 w 32"/>
                  <a:gd name="T3" fmla="*/ 11 h 8"/>
                  <a:gd name="T4" fmla="*/ 45 w 32"/>
                  <a:gd name="T5" fmla="*/ 11 h 8"/>
                  <a:gd name="T6" fmla="*/ 23 w 32"/>
                  <a:gd name="T7" fmla="*/ 0 h 8"/>
                  <a:gd name="T8" fmla="*/ 0 w 32"/>
                  <a:gd name="T9" fmla="*/ 0 h 8"/>
                  <a:gd name="T10" fmla="*/ 0 60000 65536"/>
                  <a:gd name="T11" fmla="*/ 0 60000 65536"/>
                  <a:gd name="T12" fmla="*/ 0 60000 65536"/>
                  <a:gd name="T13" fmla="*/ 0 60000 65536"/>
                  <a:gd name="T14" fmla="*/ 0 60000 65536"/>
                  <a:gd name="T15" fmla="*/ 0 w 32"/>
                  <a:gd name="T16" fmla="*/ 0 h 8"/>
                  <a:gd name="T17" fmla="*/ 32 w 32"/>
                  <a:gd name="T18" fmla="*/ 8 h 8"/>
                </a:gdLst>
                <a:ahLst/>
                <a:cxnLst>
                  <a:cxn ang="T10">
                    <a:pos x="T0" y="T1"/>
                  </a:cxn>
                  <a:cxn ang="T11">
                    <a:pos x="T2" y="T3"/>
                  </a:cxn>
                  <a:cxn ang="T12">
                    <a:pos x="T4" y="T5"/>
                  </a:cxn>
                  <a:cxn ang="T13">
                    <a:pos x="T6" y="T7"/>
                  </a:cxn>
                  <a:cxn ang="T14">
                    <a:pos x="T8" y="T9"/>
                  </a:cxn>
                </a:cxnLst>
                <a:rect l="T15" t="T16" r="T17" b="T18"/>
                <a:pathLst>
                  <a:path w="32" h="8">
                    <a:moveTo>
                      <a:pt x="0" y="0"/>
                    </a:moveTo>
                    <a:lnTo>
                      <a:pt x="16" y="8"/>
                    </a:lnTo>
                    <a:lnTo>
                      <a:pt x="32" y="8"/>
                    </a:lnTo>
                    <a:lnTo>
                      <a:pt x="16" y="0"/>
                    </a:lnTo>
                    <a:lnTo>
                      <a:pt x="0" y="0"/>
                    </a:lnTo>
                    <a:close/>
                  </a:path>
                </a:pathLst>
              </a:custGeom>
              <a:noFill/>
              <a:ln w="1270">
                <a:solidFill>
                  <a:schemeClr val="accent4"/>
                </a:solidFill>
                <a:round/>
                <a:headEnd/>
                <a:tailEnd/>
              </a:ln>
            </p:spPr>
            <p:txBody>
              <a:bodyPr/>
              <a:lstStyle/>
              <a:p>
                <a:endParaRPr lang="en-US" sz="1682"/>
              </a:p>
            </p:txBody>
          </p:sp>
          <p:sp>
            <p:nvSpPr>
              <p:cNvPr id="184" name="Freeform 210"/>
              <p:cNvSpPr>
                <a:spLocks/>
              </p:cNvSpPr>
              <p:nvPr/>
            </p:nvSpPr>
            <p:spPr bwMode="auto">
              <a:xfrm>
                <a:off x="5995959" y="4399907"/>
                <a:ext cx="27281" cy="20455"/>
              </a:xfrm>
              <a:custGeom>
                <a:avLst/>
                <a:gdLst>
                  <a:gd name="T0" fmla="*/ 0 w 24"/>
                  <a:gd name="T1" fmla="*/ 11 h 16"/>
                  <a:gd name="T2" fmla="*/ 22 w 24"/>
                  <a:gd name="T3" fmla="*/ 22 h 16"/>
                  <a:gd name="T4" fmla="*/ 33 w 24"/>
                  <a:gd name="T5" fmla="*/ 11 h 16"/>
                  <a:gd name="T6" fmla="*/ 11 w 24"/>
                  <a:gd name="T7" fmla="*/ 11 h 16"/>
                  <a:gd name="T8" fmla="*/ 11 w 24"/>
                  <a:gd name="T9" fmla="*/ 0 h 16"/>
                  <a:gd name="T10" fmla="*/ 0 w 24"/>
                  <a:gd name="T11" fmla="*/ 11 h 16"/>
                  <a:gd name="T12" fmla="*/ 0 60000 65536"/>
                  <a:gd name="T13" fmla="*/ 0 60000 65536"/>
                  <a:gd name="T14" fmla="*/ 0 60000 65536"/>
                  <a:gd name="T15" fmla="*/ 0 60000 65536"/>
                  <a:gd name="T16" fmla="*/ 0 60000 65536"/>
                  <a:gd name="T17" fmla="*/ 0 60000 65536"/>
                  <a:gd name="T18" fmla="*/ 0 w 24"/>
                  <a:gd name="T19" fmla="*/ 0 h 16"/>
                  <a:gd name="T20" fmla="*/ 24 w 2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4" h="16">
                    <a:moveTo>
                      <a:pt x="0" y="8"/>
                    </a:moveTo>
                    <a:lnTo>
                      <a:pt x="16" y="16"/>
                    </a:lnTo>
                    <a:lnTo>
                      <a:pt x="24" y="8"/>
                    </a:lnTo>
                    <a:lnTo>
                      <a:pt x="8" y="8"/>
                    </a:lnTo>
                    <a:lnTo>
                      <a:pt x="8" y="0"/>
                    </a:lnTo>
                    <a:lnTo>
                      <a:pt x="0" y="8"/>
                    </a:lnTo>
                    <a:close/>
                  </a:path>
                </a:pathLst>
              </a:custGeom>
              <a:noFill/>
              <a:ln w="1270">
                <a:solidFill>
                  <a:schemeClr val="accent4"/>
                </a:solidFill>
                <a:round/>
                <a:headEnd/>
                <a:tailEnd/>
              </a:ln>
            </p:spPr>
            <p:txBody>
              <a:bodyPr/>
              <a:lstStyle/>
              <a:p>
                <a:endParaRPr lang="en-US" sz="1682"/>
              </a:p>
            </p:txBody>
          </p:sp>
          <p:sp>
            <p:nvSpPr>
              <p:cNvPr id="185" name="Freeform 211"/>
              <p:cNvSpPr>
                <a:spLocks/>
              </p:cNvSpPr>
              <p:nvPr/>
            </p:nvSpPr>
            <p:spPr bwMode="auto">
              <a:xfrm>
                <a:off x="5885180" y="4109815"/>
                <a:ext cx="28108" cy="10228"/>
              </a:xfrm>
              <a:custGeom>
                <a:avLst/>
                <a:gdLst>
                  <a:gd name="T0" fmla="*/ 0 w 24"/>
                  <a:gd name="T1" fmla="*/ 11 h 8"/>
                  <a:gd name="T2" fmla="*/ 34 w 24"/>
                  <a:gd name="T3" fmla="*/ 0 h 8"/>
                  <a:gd name="T4" fmla="*/ 11 w 24"/>
                  <a:gd name="T5" fmla="*/ 0 h 8"/>
                  <a:gd name="T6" fmla="*/ 0 w 24"/>
                  <a:gd name="T7" fmla="*/ 11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0" y="8"/>
                    </a:moveTo>
                    <a:lnTo>
                      <a:pt x="24" y="0"/>
                    </a:lnTo>
                    <a:lnTo>
                      <a:pt x="8" y="0"/>
                    </a:lnTo>
                    <a:lnTo>
                      <a:pt x="0" y="8"/>
                    </a:lnTo>
                    <a:close/>
                  </a:path>
                </a:pathLst>
              </a:custGeom>
              <a:noFill/>
              <a:ln w="1270">
                <a:solidFill>
                  <a:schemeClr val="accent4"/>
                </a:solidFill>
                <a:round/>
                <a:headEnd/>
                <a:tailEnd/>
              </a:ln>
            </p:spPr>
            <p:txBody>
              <a:bodyPr/>
              <a:lstStyle/>
              <a:p>
                <a:endParaRPr lang="en-US" sz="1682"/>
              </a:p>
            </p:txBody>
          </p:sp>
          <p:sp>
            <p:nvSpPr>
              <p:cNvPr id="186" name="Freeform 212"/>
              <p:cNvSpPr>
                <a:spLocks/>
              </p:cNvSpPr>
              <p:nvPr/>
            </p:nvSpPr>
            <p:spPr bwMode="auto">
              <a:xfrm>
                <a:off x="5922382" y="4120042"/>
                <a:ext cx="18188" cy="10228"/>
              </a:xfrm>
              <a:custGeom>
                <a:avLst/>
                <a:gdLst>
                  <a:gd name="T0" fmla="*/ 11 w 16"/>
                  <a:gd name="T1" fmla="*/ 0 h 8"/>
                  <a:gd name="T2" fmla="*/ 0 w 16"/>
                  <a:gd name="T3" fmla="*/ 11 h 8"/>
                  <a:gd name="T4" fmla="*/ 22 w 16"/>
                  <a:gd name="T5" fmla="*/ 0 h 8"/>
                  <a:gd name="T6" fmla="*/ 11 w 16"/>
                  <a:gd name="T7" fmla="*/ 0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8" y="0"/>
                    </a:moveTo>
                    <a:lnTo>
                      <a:pt x="0" y="8"/>
                    </a:lnTo>
                    <a:lnTo>
                      <a:pt x="16" y="0"/>
                    </a:lnTo>
                    <a:lnTo>
                      <a:pt x="8" y="0"/>
                    </a:lnTo>
                    <a:close/>
                  </a:path>
                </a:pathLst>
              </a:custGeom>
              <a:noFill/>
              <a:ln w="1270">
                <a:solidFill>
                  <a:schemeClr val="accent4"/>
                </a:solidFill>
                <a:round/>
                <a:headEnd/>
                <a:tailEnd/>
              </a:ln>
            </p:spPr>
            <p:txBody>
              <a:bodyPr/>
              <a:lstStyle/>
              <a:p>
                <a:endParaRPr lang="en-US" sz="1682"/>
              </a:p>
            </p:txBody>
          </p:sp>
          <p:sp>
            <p:nvSpPr>
              <p:cNvPr id="187" name="Freeform 213"/>
              <p:cNvSpPr>
                <a:spLocks/>
              </p:cNvSpPr>
              <p:nvPr/>
            </p:nvSpPr>
            <p:spPr bwMode="auto">
              <a:xfrm>
                <a:off x="6069535" y="4317156"/>
                <a:ext cx="91764" cy="92978"/>
              </a:xfrm>
              <a:custGeom>
                <a:avLst/>
                <a:gdLst>
                  <a:gd name="T0" fmla="*/ 0 w 80"/>
                  <a:gd name="T1" fmla="*/ 67 h 72"/>
                  <a:gd name="T2" fmla="*/ 0 w 80"/>
                  <a:gd name="T3" fmla="*/ 78 h 72"/>
                  <a:gd name="T4" fmla="*/ 67 w 80"/>
                  <a:gd name="T5" fmla="*/ 78 h 72"/>
                  <a:gd name="T6" fmla="*/ 56 w 80"/>
                  <a:gd name="T7" fmla="*/ 89 h 72"/>
                  <a:gd name="T8" fmla="*/ 67 w 80"/>
                  <a:gd name="T9" fmla="*/ 89 h 72"/>
                  <a:gd name="T10" fmla="*/ 78 w 80"/>
                  <a:gd name="T11" fmla="*/ 78 h 72"/>
                  <a:gd name="T12" fmla="*/ 89 w 80"/>
                  <a:gd name="T13" fmla="*/ 78 h 72"/>
                  <a:gd name="T14" fmla="*/ 78 w 80"/>
                  <a:gd name="T15" fmla="*/ 89 h 72"/>
                  <a:gd name="T16" fmla="*/ 89 w 80"/>
                  <a:gd name="T17" fmla="*/ 89 h 72"/>
                  <a:gd name="T18" fmla="*/ 89 w 80"/>
                  <a:gd name="T19" fmla="*/ 100 h 72"/>
                  <a:gd name="T20" fmla="*/ 100 w 80"/>
                  <a:gd name="T21" fmla="*/ 100 h 72"/>
                  <a:gd name="T22" fmla="*/ 111 w 80"/>
                  <a:gd name="T23" fmla="*/ 78 h 72"/>
                  <a:gd name="T24" fmla="*/ 100 w 80"/>
                  <a:gd name="T25" fmla="*/ 78 h 72"/>
                  <a:gd name="T26" fmla="*/ 111 w 80"/>
                  <a:gd name="T27" fmla="*/ 67 h 72"/>
                  <a:gd name="T28" fmla="*/ 89 w 80"/>
                  <a:gd name="T29" fmla="*/ 78 h 72"/>
                  <a:gd name="T30" fmla="*/ 111 w 80"/>
                  <a:gd name="T31" fmla="*/ 56 h 72"/>
                  <a:gd name="T32" fmla="*/ 100 w 80"/>
                  <a:gd name="T33" fmla="*/ 56 h 72"/>
                  <a:gd name="T34" fmla="*/ 111 w 80"/>
                  <a:gd name="T35" fmla="*/ 44 h 72"/>
                  <a:gd name="T36" fmla="*/ 78 w 80"/>
                  <a:gd name="T37" fmla="*/ 44 h 72"/>
                  <a:gd name="T38" fmla="*/ 78 w 80"/>
                  <a:gd name="T39" fmla="*/ 33 h 72"/>
                  <a:gd name="T40" fmla="*/ 78 w 80"/>
                  <a:gd name="T41" fmla="*/ 22 h 72"/>
                  <a:gd name="T42" fmla="*/ 56 w 80"/>
                  <a:gd name="T43" fmla="*/ 33 h 72"/>
                  <a:gd name="T44" fmla="*/ 89 w 80"/>
                  <a:gd name="T45" fmla="*/ 0 h 72"/>
                  <a:gd name="T46" fmla="*/ 78 w 80"/>
                  <a:gd name="T47" fmla="*/ 0 h 72"/>
                  <a:gd name="T48" fmla="*/ 22 w 80"/>
                  <a:gd name="T49" fmla="*/ 56 h 72"/>
                  <a:gd name="T50" fmla="*/ 0 w 80"/>
                  <a:gd name="T51" fmla="*/ 67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72"/>
                  <a:gd name="T80" fmla="*/ 80 w 80"/>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72">
                    <a:moveTo>
                      <a:pt x="0" y="48"/>
                    </a:moveTo>
                    <a:lnTo>
                      <a:pt x="0" y="56"/>
                    </a:lnTo>
                    <a:lnTo>
                      <a:pt x="48" y="56"/>
                    </a:lnTo>
                    <a:lnTo>
                      <a:pt x="40" y="64"/>
                    </a:lnTo>
                    <a:lnTo>
                      <a:pt x="48" y="64"/>
                    </a:lnTo>
                    <a:lnTo>
                      <a:pt x="56" y="56"/>
                    </a:lnTo>
                    <a:lnTo>
                      <a:pt x="64" y="56"/>
                    </a:lnTo>
                    <a:lnTo>
                      <a:pt x="56" y="64"/>
                    </a:lnTo>
                    <a:lnTo>
                      <a:pt x="64" y="64"/>
                    </a:lnTo>
                    <a:lnTo>
                      <a:pt x="64" y="72"/>
                    </a:lnTo>
                    <a:lnTo>
                      <a:pt x="72" y="72"/>
                    </a:lnTo>
                    <a:lnTo>
                      <a:pt x="80" y="56"/>
                    </a:lnTo>
                    <a:lnTo>
                      <a:pt x="72" y="56"/>
                    </a:lnTo>
                    <a:lnTo>
                      <a:pt x="80" y="48"/>
                    </a:lnTo>
                    <a:lnTo>
                      <a:pt x="64" y="56"/>
                    </a:lnTo>
                    <a:lnTo>
                      <a:pt x="80" y="40"/>
                    </a:lnTo>
                    <a:lnTo>
                      <a:pt x="72" y="40"/>
                    </a:lnTo>
                    <a:lnTo>
                      <a:pt x="80" y="32"/>
                    </a:lnTo>
                    <a:lnTo>
                      <a:pt x="56" y="32"/>
                    </a:lnTo>
                    <a:lnTo>
                      <a:pt x="56" y="24"/>
                    </a:lnTo>
                    <a:lnTo>
                      <a:pt x="56" y="16"/>
                    </a:lnTo>
                    <a:lnTo>
                      <a:pt x="40" y="24"/>
                    </a:lnTo>
                    <a:lnTo>
                      <a:pt x="64" y="0"/>
                    </a:lnTo>
                    <a:lnTo>
                      <a:pt x="56" y="0"/>
                    </a:lnTo>
                    <a:lnTo>
                      <a:pt x="16" y="40"/>
                    </a:lnTo>
                    <a:lnTo>
                      <a:pt x="0" y="48"/>
                    </a:lnTo>
                    <a:close/>
                  </a:path>
                </a:pathLst>
              </a:custGeom>
              <a:noFill/>
              <a:ln w="1270">
                <a:solidFill>
                  <a:schemeClr val="accent4"/>
                </a:solidFill>
                <a:round/>
                <a:headEnd/>
                <a:tailEnd/>
              </a:ln>
            </p:spPr>
            <p:txBody>
              <a:bodyPr/>
              <a:lstStyle/>
              <a:p>
                <a:endParaRPr lang="en-US" sz="1682"/>
              </a:p>
            </p:txBody>
          </p:sp>
          <p:sp>
            <p:nvSpPr>
              <p:cNvPr id="188" name="Freeform 214"/>
              <p:cNvSpPr>
                <a:spLocks/>
              </p:cNvSpPr>
              <p:nvPr/>
            </p:nvSpPr>
            <p:spPr bwMode="auto">
              <a:xfrm>
                <a:off x="5857899" y="4047519"/>
                <a:ext cx="91764" cy="52068"/>
              </a:xfrm>
              <a:custGeom>
                <a:avLst/>
                <a:gdLst>
                  <a:gd name="T0" fmla="*/ 0 w 80"/>
                  <a:gd name="T1" fmla="*/ 45 h 40"/>
                  <a:gd name="T2" fmla="*/ 22 w 80"/>
                  <a:gd name="T3" fmla="*/ 45 h 40"/>
                  <a:gd name="T4" fmla="*/ 22 w 80"/>
                  <a:gd name="T5" fmla="*/ 56 h 40"/>
                  <a:gd name="T6" fmla="*/ 56 w 80"/>
                  <a:gd name="T7" fmla="*/ 45 h 40"/>
                  <a:gd name="T8" fmla="*/ 67 w 80"/>
                  <a:gd name="T9" fmla="*/ 45 h 40"/>
                  <a:gd name="T10" fmla="*/ 89 w 80"/>
                  <a:gd name="T11" fmla="*/ 56 h 40"/>
                  <a:gd name="T12" fmla="*/ 111 w 80"/>
                  <a:gd name="T13" fmla="*/ 45 h 40"/>
                  <a:gd name="T14" fmla="*/ 67 w 80"/>
                  <a:gd name="T15" fmla="*/ 11 h 40"/>
                  <a:gd name="T16" fmla="*/ 67 w 80"/>
                  <a:gd name="T17" fmla="*/ 0 h 40"/>
                  <a:gd name="T18" fmla="*/ 44 w 80"/>
                  <a:gd name="T19" fmla="*/ 22 h 40"/>
                  <a:gd name="T20" fmla="*/ 22 w 80"/>
                  <a:gd name="T21" fmla="*/ 45 h 40"/>
                  <a:gd name="T22" fmla="*/ 0 w 80"/>
                  <a:gd name="T23" fmla="*/ 4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0"/>
                  <a:gd name="T38" fmla="*/ 80 w 80"/>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0">
                    <a:moveTo>
                      <a:pt x="0" y="32"/>
                    </a:moveTo>
                    <a:lnTo>
                      <a:pt x="16" y="32"/>
                    </a:lnTo>
                    <a:lnTo>
                      <a:pt x="16" y="40"/>
                    </a:lnTo>
                    <a:lnTo>
                      <a:pt x="40" y="32"/>
                    </a:lnTo>
                    <a:lnTo>
                      <a:pt x="48" y="32"/>
                    </a:lnTo>
                    <a:lnTo>
                      <a:pt x="64" y="40"/>
                    </a:lnTo>
                    <a:lnTo>
                      <a:pt x="80" y="32"/>
                    </a:lnTo>
                    <a:lnTo>
                      <a:pt x="48" y="8"/>
                    </a:lnTo>
                    <a:lnTo>
                      <a:pt x="48" y="0"/>
                    </a:lnTo>
                    <a:lnTo>
                      <a:pt x="32" y="16"/>
                    </a:lnTo>
                    <a:lnTo>
                      <a:pt x="16" y="32"/>
                    </a:lnTo>
                    <a:lnTo>
                      <a:pt x="0" y="32"/>
                    </a:lnTo>
                    <a:close/>
                  </a:path>
                </a:pathLst>
              </a:custGeom>
              <a:noFill/>
              <a:ln w="1270">
                <a:solidFill>
                  <a:schemeClr val="accent4"/>
                </a:solidFill>
                <a:round/>
                <a:headEnd/>
                <a:tailEnd/>
              </a:ln>
            </p:spPr>
            <p:txBody>
              <a:bodyPr/>
              <a:lstStyle/>
              <a:p>
                <a:endParaRPr lang="en-US" sz="1682"/>
              </a:p>
            </p:txBody>
          </p:sp>
          <p:sp>
            <p:nvSpPr>
              <p:cNvPr id="189" name="Freeform 215"/>
              <p:cNvSpPr>
                <a:spLocks/>
              </p:cNvSpPr>
              <p:nvPr/>
            </p:nvSpPr>
            <p:spPr bwMode="auto">
              <a:xfrm>
                <a:off x="6023240" y="4016837"/>
                <a:ext cx="28108" cy="20455"/>
              </a:xfrm>
              <a:custGeom>
                <a:avLst/>
                <a:gdLst>
                  <a:gd name="T0" fmla="*/ 0 w 24"/>
                  <a:gd name="T1" fmla="*/ 11 h 16"/>
                  <a:gd name="T2" fmla="*/ 0 w 24"/>
                  <a:gd name="T3" fmla="*/ 22 h 16"/>
                  <a:gd name="T4" fmla="*/ 11 w 24"/>
                  <a:gd name="T5" fmla="*/ 22 h 16"/>
                  <a:gd name="T6" fmla="*/ 34 w 24"/>
                  <a:gd name="T7" fmla="*/ 0 h 16"/>
                  <a:gd name="T8" fmla="*/ 23 w 24"/>
                  <a:gd name="T9" fmla="*/ 0 h 16"/>
                  <a:gd name="T10" fmla="*/ 0 w 24"/>
                  <a:gd name="T11" fmla="*/ 11 h 16"/>
                  <a:gd name="T12" fmla="*/ 0 60000 65536"/>
                  <a:gd name="T13" fmla="*/ 0 60000 65536"/>
                  <a:gd name="T14" fmla="*/ 0 60000 65536"/>
                  <a:gd name="T15" fmla="*/ 0 60000 65536"/>
                  <a:gd name="T16" fmla="*/ 0 60000 65536"/>
                  <a:gd name="T17" fmla="*/ 0 60000 65536"/>
                  <a:gd name="T18" fmla="*/ 0 w 24"/>
                  <a:gd name="T19" fmla="*/ 0 h 16"/>
                  <a:gd name="T20" fmla="*/ 24 w 2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4" h="16">
                    <a:moveTo>
                      <a:pt x="0" y="8"/>
                    </a:moveTo>
                    <a:lnTo>
                      <a:pt x="0" y="16"/>
                    </a:lnTo>
                    <a:lnTo>
                      <a:pt x="8" y="16"/>
                    </a:lnTo>
                    <a:lnTo>
                      <a:pt x="24" y="0"/>
                    </a:lnTo>
                    <a:lnTo>
                      <a:pt x="16" y="0"/>
                    </a:lnTo>
                    <a:lnTo>
                      <a:pt x="0" y="8"/>
                    </a:lnTo>
                    <a:close/>
                  </a:path>
                </a:pathLst>
              </a:custGeom>
              <a:noFill/>
              <a:ln w="1270">
                <a:solidFill>
                  <a:schemeClr val="accent4"/>
                </a:solidFill>
                <a:round/>
                <a:headEnd/>
                <a:tailEnd/>
              </a:ln>
            </p:spPr>
            <p:txBody>
              <a:bodyPr/>
              <a:lstStyle/>
              <a:p>
                <a:endParaRPr lang="en-US" sz="1682"/>
              </a:p>
            </p:txBody>
          </p:sp>
          <p:sp>
            <p:nvSpPr>
              <p:cNvPr id="190" name="Freeform 216"/>
              <p:cNvSpPr>
                <a:spLocks/>
              </p:cNvSpPr>
              <p:nvPr/>
            </p:nvSpPr>
            <p:spPr bwMode="auto">
              <a:xfrm>
                <a:off x="5931476" y="3923858"/>
                <a:ext cx="257932" cy="196184"/>
              </a:xfrm>
              <a:custGeom>
                <a:avLst/>
                <a:gdLst>
                  <a:gd name="T0" fmla="*/ 0 w 224"/>
                  <a:gd name="T1" fmla="*/ 33 h 152"/>
                  <a:gd name="T2" fmla="*/ 11 w 224"/>
                  <a:gd name="T3" fmla="*/ 56 h 152"/>
                  <a:gd name="T4" fmla="*/ 33 w 224"/>
                  <a:gd name="T5" fmla="*/ 67 h 152"/>
                  <a:gd name="T6" fmla="*/ 89 w 224"/>
                  <a:gd name="T7" fmla="*/ 67 h 152"/>
                  <a:gd name="T8" fmla="*/ 100 w 224"/>
                  <a:gd name="T9" fmla="*/ 78 h 152"/>
                  <a:gd name="T10" fmla="*/ 134 w 224"/>
                  <a:gd name="T11" fmla="*/ 67 h 152"/>
                  <a:gd name="T12" fmla="*/ 156 w 224"/>
                  <a:gd name="T13" fmla="*/ 78 h 152"/>
                  <a:gd name="T14" fmla="*/ 134 w 224"/>
                  <a:gd name="T15" fmla="*/ 89 h 152"/>
                  <a:gd name="T16" fmla="*/ 156 w 224"/>
                  <a:gd name="T17" fmla="*/ 89 h 152"/>
                  <a:gd name="T18" fmla="*/ 167 w 224"/>
                  <a:gd name="T19" fmla="*/ 89 h 152"/>
                  <a:gd name="T20" fmla="*/ 178 w 224"/>
                  <a:gd name="T21" fmla="*/ 100 h 152"/>
                  <a:gd name="T22" fmla="*/ 178 w 224"/>
                  <a:gd name="T23" fmla="*/ 122 h 152"/>
                  <a:gd name="T24" fmla="*/ 123 w 224"/>
                  <a:gd name="T25" fmla="*/ 133 h 152"/>
                  <a:gd name="T26" fmla="*/ 134 w 224"/>
                  <a:gd name="T27" fmla="*/ 144 h 152"/>
                  <a:gd name="T28" fmla="*/ 111 w 224"/>
                  <a:gd name="T29" fmla="*/ 155 h 152"/>
                  <a:gd name="T30" fmla="*/ 78 w 224"/>
                  <a:gd name="T31" fmla="*/ 144 h 152"/>
                  <a:gd name="T32" fmla="*/ 56 w 224"/>
                  <a:gd name="T33" fmla="*/ 167 h 152"/>
                  <a:gd name="T34" fmla="*/ 89 w 224"/>
                  <a:gd name="T35" fmla="*/ 167 h 152"/>
                  <a:gd name="T36" fmla="*/ 123 w 224"/>
                  <a:gd name="T37" fmla="*/ 178 h 152"/>
                  <a:gd name="T38" fmla="*/ 134 w 224"/>
                  <a:gd name="T39" fmla="*/ 178 h 152"/>
                  <a:gd name="T40" fmla="*/ 134 w 224"/>
                  <a:gd name="T41" fmla="*/ 189 h 152"/>
                  <a:gd name="T42" fmla="*/ 134 w 224"/>
                  <a:gd name="T43" fmla="*/ 200 h 152"/>
                  <a:gd name="T44" fmla="*/ 167 w 224"/>
                  <a:gd name="T45" fmla="*/ 211 h 152"/>
                  <a:gd name="T46" fmla="*/ 201 w 224"/>
                  <a:gd name="T47" fmla="*/ 211 h 152"/>
                  <a:gd name="T48" fmla="*/ 178 w 224"/>
                  <a:gd name="T49" fmla="*/ 189 h 152"/>
                  <a:gd name="T50" fmla="*/ 178 w 224"/>
                  <a:gd name="T51" fmla="*/ 178 h 152"/>
                  <a:gd name="T52" fmla="*/ 212 w 224"/>
                  <a:gd name="T53" fmla="*/ 200 h 152"/>
                  <a:gd name="T54" fmla="*/ 234 w 224"/>
                  <a:gd name="T55" fmla="*/ 200 h 152"/>
                  <a:gd name="T56" fmla="*/ 245 w 224"/>
                  <a:gd name="T57" fmla="*/ 189 h 152"/>
                  <a:gd name="T58" fmla="*/ 234 w 224"/>
                  <a:gd name="T59" fmla="*/ 178 h 152"/>
                  <a:gd name="T60" fmla="*/ 245 w 224"/>
                  <a:gd name="T61" fmla="*/ 167 h 152"/>
                  <a:gd name="T62" fmla="*/ 223 w 224"/>
                  <a:gd name="T63" fmla="*/ 144 h 152"/>
                  <a:gd name="T64" fmla="*/ 234 w 224"/>
                  <a:gd name="T65" fmla="*/ 133 h 152"/>
                  <a:gd name="T66" fmla="*/ 256 w 224"/>
                  <a:gd name="T67" fmla="*/ 144 h 152"/>
                  <a:gd name="T68" fmla="*/ 256 w 224"/>
                  <a:gd name="T69" fmla="*/ 155 h 152"/>
                  <a:gd name="T70" fmla="*/ 267 w 224"/>
                  <a:gd name="T71" fmla="*/ 155 h 152"/>
                  <a:gd name="T72" fmla="*/ 312 w 224"/>
                  <a:gd name="T73" fmla="*/ 122 h 152"/>
                  <a:gd name="T74" fmla="*/ 279 w 224"/>
                  <a:gd name="T75" fmla="*/ 100 h 152"/>
                  <a:gd name="T76" fmla="*/ 256 w 224"/>
                  <a:gd name="T77" fmla="*/ 100 h 152"/>
                  <a:gd name="T78" fmla="*/ 245 w 224"/>
                  <a:gd name="T79" fmla="*/ 89 h 152"/>
                  <a:gd name="T80" fmla="*/ 256 w 224"/>
                  <a:gd name="T81" fmla="*/ 89 h 152"/>
                  <a:gd name="T82" fmla="*/ 279 w 224"/>
                  <a:gd name="T83" fmla="*/ 78 h 152"/>
                  <a:gd name="T84" fmla="*/ 267 w 224"/>
                  <a:gd name="T85" fmla="*/ 78 h 152"/>
                  <a:gd name="T86" fmla="*/ 279 w 224"/>
                  <a:gd name="T87" fmla="*/ 67 h 152"/>
                  <a:gd name="T88" fmla="*/ 245 w 224"/>
                  <a:gd name="T89" fmla="*/ 44 h 152"/>
                  <a:gd name="T90" fmla="*/ 212 w 224"/>
                  <a:gd name="T91" fmla="*/ 33 h 152"/>
                  <a:gd name="T92" fmla="*/ 223 w 224"/>
                  <a:gd name="T93" fmla="*/ 22 h 152"/>
                  <a:gd name="T94" fmla="*/ 178 w 224"/>
                  <a:gd name="T95" fmla="*/ 22 h 152"/>
                  <a:gd name="T96" fmla="*/ 123 w 224"/>
                  <a:gd name="T97" fmla="*/ 33 h 152"/>
                  <a:gd name="T98" fmla="*/ 145 w 224"/>
                  <a:gd name="T99" fmla="*/ 11 h 152"/>
                  <a:gd name="T100" fmla="*/ 123 w 224"/>
                  <a:gd name="T101" fmla="*/ 0 h 152"/>
                  <a:gd name="T102" fmla="*/ 78 w 224"/>
                  <a:gd name="T103" fmla="*/ 11 h 152"/>
                  <a:gd name="T104" fmla="*/ 56 w 224"/>
                  <a:gd name="T105" fmla="*/ 33 h 152"/>
                  <a:gd name="T106" fmla="*/ 67 w 224"/>
                  <a:gd name="T107" fmla="*/ 22 h 152"/>
                  <a:gd name="T108" fmla="*/ 111 w 224"/>
                  <a:gd name="T109" fmla="*/ 0 h 152"/>
                  <a:gd name="T110" fmla="*/ 78 w 224"/>
                  <a:gd name="T111" fmla="*/ 0 h 152"/>
                  <a:gd name="T112" fmla="*/ 33 w 224"/>
                  <a:gd name="T113" fmla="*/ 11 h 152"/>
                  <a:gd name="T114" fmla="*/ 0 w 224"/>
                  <a:gd name="T115" fmla="*/ 33 h 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52"/>
                  <a:gd name="T176" fmla="*/ 224 w 224"/>
                  <a:gd name="T177" fmla="*/ 152 h 1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52">
                    <a:moveTo>
                      <a:pt x="0" y="24"/>
                    </a:moveTo>
                    <a:lnTo>
                      <a:pt x="8" y="40"/>
                    </a:lnTo>
                    <a:lnTo>
                      <a:pt x="24" y="48"/>
                    </a:lnTo>
                    <a:lnTo>
                      <a:pt x="64" y="48"/>
                    </a:lnTo>
                    <a:lnTo>
                      <a:pt x="72" y="56"/>
                    </a:lnTo>
                    <a:lnTo>
                      <a:pt x="96" y="48"/>
                    </a:lnTo>
                    <a:lnTo>
                      <a:pt x="112" y="56"/>
                    </a:lnTo>
                    <a:lnTo>
                      <a:pt x="96" y="64"/>
                    </a:lnTo>
                    <a:lnTo>
                      <a:pt x="112" y="64"/>
                    </a:lnTo>
                    <a:lnTo>
                      <a:pt x="120" y="64"/>
                    </a:lnTo>
                    <a:lnTo>
                      <a:pt x="128" y="72"/>
                    </a:lnTo>
                    <a:lnTo>
                      <a:pt x="128" y="88"/>
                    </a:lnTo>
                    <a:lnTo>
                      <a:pt x="88" y="96"/>
                    </a:lnTo>
                    <a:lnTo>
                      <a:pt x="96" y="104"/>
                    </a:lnTo>
                    <a:lnTo>
                      <a:pt x="80" y="112"/>
                    </a:lnTo>
                    <a:lnTo>
                      <a:pt x="56" y="104"/>
                    </a:lnTo>
                    <a:lnTo>
                      <a:pt x="40" y="120"/>
                    </a:lnTo>
                    <a:lnTo>
                      <a:pt x="64" y="120"/>
                    </a:lnTo>
                    <a:lnTo>
                      <a:pt x="88" y="128"/>
                    </a:lnTo>
                    <a:lnTo>
                      <a:pt x="96" y="128"/>
                    </a:lnTo>
                    <a:lnTo>
                      <a:pt x="96" y="136"/>
                    </a:lnTo>
                    <a:lnTo>
                      <a:pt x="96" y="144"/>
                    </a:lnTo>
                    <a:lnTo>
                      <a:pt x="120" y="152"/>
                    </a:lnTo>
                    <a:lnTo>
                      <a:pt x="144" y="152"/>
                    </a:lnTo>
                    <a:lnTo>
                      <a:pt x="128" y="136"/>
                    </a:lnTo>
                    <a:lnTo>
                      <a:pt x="128" y="128"/>
                    </a:lnTo>
                    <a:lnTo>
                      <a:pt x="152" y="144"/>
                    </a:lnTo>
                    <a:lnTo>
                      <a:pt x="168" y="144"/>
                    </a:lnTo>
                    <a:lnTo>
                      <a:pt x="176" y="136"/>
                    </a:lnTo>
                    <a:lnTo>
                      <a:pt x="168" y="128"/>
                    </a:lnTo>
                    <a:lnTo>
                      <a:pt x="176" y="120"/>
                    </a:lnTo>
                    <a:lnTo>
                      <a:pt x="160" y="104"/>
                    </a:lnTo>
                    <a:lnTo>
                      <a:pt x="168" y="96"/>
                    </a:lnTo>
                    <a:lnTo>
                      <a:pt x="184" y="104"/>
                    </a:lnTo>
                    <a:lnTo>
                      <a:pt x="184" y="112"/>
                    </a:lnTo>
                    <a:lnTo>
                      <a:pt x="192" y="112"/>
                    </a:lnTo>
                    <a:lnTo>
                      <a:pt x="224" y="88"/>
                    </a:lnTo>
                    <a:lnTo>
                      <a:pt x="200" y="72"/>
                    </a:lnTo>
                    <a:lnTo>
                      <a:pt x="184" y="72"/>
                    </a:lnTo>
                    <a:lnTo>
                      <a:pt x="176" y="64"/>
                    </a:lnTo>
                    <a:lnTo>
                      <a:pt x="184" y="64"/>
                    </a:lnTo>
                    <a:lnTo>
                      <a:pt x="200" y="56"/>
                    </a:lnTo>
                    <a:lnTo>
                      <a:pt x="192" y="56"/>
                    </a:lnTo>
                    <a:lnTo>
                      <a:pt x="200" y="48"/>
                    </a:lnTo>
                    <a:lnTo>
                      <a:pt x="176" y="32"/>
                    </a:lnTo>
                    <a:lnTo>
                      <a:pt x="152" y="24"/>
                    </a:lnTo>
                    <a:lnTo>
                      <a:pt x="160" y="16"/>
                    </a:lnTo>
                    <a:lnTo>
                      <a:pt x="128" y="16"/>
                    </a:lnTo>
                    <a:lnTo>
                      <a:pt x="88" y="24"/>
                    </a:lnTo>
                    <a:lnTo>
                      <a:pt x="104" y="8"/>
                    </a:lnTo>
                    <a:lnTo>
                      <a:pt x="88" y="0"/>
                    </a:lnTo>
                    <a:lnTo>
                      <a:pt x="56" y="8"/>
                    </a:lnTo>
                    <a:lnTo>
                      <a:pt x="40" y="24"/>
                    </a:lnTo>
                    <a:lnTo>
                      <a:pt x="48" y="16"/>
                    </a:lnTo>
                    <a:lnTo>
                      <a:pt x="80" y="0"/>
                    </a:lnTo>
                    <a:lnTo>
                      <a:pt x="56" y="0"/>
                    </a:lnTo>
                    <a:lnTo>
                      <a:pt x="24" y="8"/>
                    </a:lnTo>
                    <a:lnTo>
                      <a:pt x="0" y="24"/>
                    </a:lnTo>
                    <a:close/>
                  </a:path>
                </a:pathLst>
              </a:custGeom>
              <a:noFill/>
              <a:ln w="1270">
                <a:solidFill>
                  <a:schemeClr val="accent4"/>
                </a:solidFill>
                <a:round/>
                <a:headEnd/>
                <a:tailEnd/>
              </a:ln>
            </p:spPr>
            <p:txBody>
              <a:bodyPr/>
              <a:lstStyle/>
              <a:p>
                <a:endParaRPr lang="en-US" sz="1682"/>
              </a:p>
            </p:txBody>
          </p:sp>
          <p:sp>
            <p:nvSpPr>
              <p:cNvPr id="191" name="Freeform 217"/>
              <p:cNvSpPr>
                <a:spLocks/>
              </p:cNvSpPr>
              <p:nvPr/>
            </p:nvSpPr>
            <p:spPr bwMode="auto">
              <a:xfrm>
                <a:off x="6051348" y="3923858"/>
                <a:ext cx="45469" cy="20455"/>
              </a:xfrm>
              <a:custGeom>
                <a:avLst/>
                <a:gdLst>
                  <a:gd name="T0" fmla="*/ 11 w 40"/>
                  <a:gd name="T1" fmla="*/ 0 h 16"/>
                  <a:gd name="T2" fmla="*/ 0 w 40"/>
                  <a:gd name="T3" fmla="*/ 11 h 16"/>
                  <a:gd name="T4" fmla="*/ 11 w 40"/>
                  <a:gd name="T5" fmla="*/ 22 h 16"/>
                  <a:gd name="T6" fmla="*/ 44 w 40"/>
                  <a:gd name="T7" fmla="*/ 22 h 16"/>
                  <a:gd name="T8" fmla="*/ 55 w 40"/>
                  <a:gd name="T9" fmla="*/ 11 h 16"/>
                  <a:gd name="T10" fmla="*/ 11 w 40"/>
                  <a:gd name="T11" fmla="*/ 0 h 16"/>
                  <a:gd name="T12" fmla="*/ 0 60000 65536"/>
                  <a:gd name="T13" fmla="*/ 0 60000 65536"/>
                  <a:gd name="T14" fmla="*/ 0 60000 65536"/>
                  <a:gd name="T15" fmla="*/ 0 60000 65536"/>
                  <a:gd name="T16" fmla="*/ 0 60000 65536"/>
                  <a:gd name="T17" fmla="*/ 0 60000 65536"/>
                  <a:gd name="T18" fmla="*/ 0 w 40"/>
                  <a:gd name="T19" fmla="*/ 0 h 16"/>
                  <a:gd name="T20" fmla="*/ 40 w 4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0" h="16">
                    <a:moveTo>
                      <a:pt x="8" y="0"/>
                    </a:moveTo>
                    <a:lnTo>
                      <a:pt x="0" y="8"/>
                    </a:lnTo>
                    <a:lnTo>
                      <a:pt x="8" y="16"/>
                    </a:lnTo>
                    <a:lnTo>
                      <a:pt x="32" y="16"/>
                    </a:lnTo>
                    <a:lnTo>
                      <a:pt x="40" y="8"/>
                    </a:lnTo>
                    <a:lnTo>
                      <a:pt x="8" y="0"/>
                    </a:lnTo>
                    <a:close/>
                  </a:path>
                </a:pathLst>
              </a:custGeom>
              <a:noFill/>
              <a:ln w="1270">
                <a:solidFill>
                  <a:schemeClr val="accent4"/>
                </a:solidFill>
                <a:round/>
                <a:headEnd/>
                <a:tailEnd/>
              </a:ln>
            </p:spPr>
            <p:txBody>
              <a:bodyPr/>
              <a:lstStyle/>
              <a:p>
                <a:endParaRPr lang="en-US" sz="1682"/>
              </a:p>
            </p:txBody>
          </p:sp>
          <p:sp>
            <p:nvSpPr>
              <p:cNvPr id="192" name="Freeform 218"/>
              <p:cNvSpPr>
                <a:spLocks/>
              </p:cNvSpPr>
              <p:nvPr/>
            </p:nvSpPr>
            <p:spPr bwMode="auto">
              <a:xfrm>
                <a:off x="5913288" y="3902473"/>
                <a:ext cx="27281" cy="11157"/>
              </a:xfrm>
              <a:custGeom>
                <a:avLst/>
                <a:gdLst>
                  <a:gd name="T0" fmla="*/ 0 w 24"/>
                  <a:gd name="T1" fmla="*/ 0 h 8"/>
                  <a:gd name="T2" fmla="*/ 22 w 24"/>
                  <a:gd name="T3" fmla="*/ 12 h 8"/>
                  <a:gd name="T4" fmla="*/ 33 w 24"/>
                  <a:gd name="T5" fmla="*/ 0 h 8"/>
                  <a:gd name="T6" fmla="*/ 22 w 24"/>
                  <a:gd name="T7" fmla="*/ 0 h 8"/>
                  <a:gd name="T8" fmla="*/ 0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0" y="0"/>
                    </a:moveTo>
                    <a:lnTo>
                      <a:pt x="16" y="8"/>
                    </a:lnTo>
                    <a:lnTo>
                      <a:pt x="24" y="0"/>
                    </a:lnTo>
                    <a:lnTo>
                      <a:pt x="16" y="0"/>
                    </a:lnTo>
                    <a:lnTo>
                      <a:pt x="0" y="0"/>
                    </a:lnTo>
                    <a:close/>
                  </a:path>
                </a:pathLst>
              </a:custGeom>
              <a:noFill/>
              <a:ln w="1270">
                <a:solidFill>
                  <a:schemeClr val="accent4"/>
                </a:solidFill>
                <a:round/>
                <a:headEnd/>
                <a:tailEnd/>
              </a:ln>
            </p:spPr>
            <p:txBody>
              <a:bodyPr/>
              <a:lstStyle/>
              <a:p>
                <a:endParaRPr lang="en-US" sz="1682"/>
              </a:p>
            </p:txBody>
          </p:sp>
          <p:sp>
            <p:nvSpPr>
              <p:cNvPr id="193" name="Freeform 219"/>
              <p:cNvSpPr>
                <a:spLocks/>
              </p:cNvSpPr>
              <p:nvPr/>
            </p:nvSpPr>
            <p:spPr bwMode="auto">
              <a:xfrm>
                <a:off x="5940569" y="3882018"/>
                <a:ext cx="147154" cy="31613"/>
              </a:xfrm>
              <a:custGeom>
                <a:avLst/>
                <a:gdLst>
                  <a:gd name="T0" fmla="*/ 11 w 128"/>
                  <a:gd name="T1" fmla="*/ 0 h 24"/>
                  <a:gd name="T2" fmla="*/ 0 w 128"/>
                  <a:gd name="T3" fmla="*/ 0 h 24"/>
                  <a:gd name="T4" fmla="*/ 11 w 128"/>
                  <a:gd name="T5" fmla="*/ 11 h 24"/>
                  <a:gd name="T6" fmla="*/ 45 w 128"/>
                  <a:gd name="T7" fmla="*/ 11 h 24"/>
                  <a:gd name="T8" fmla="*/ 22 w 128"/>
                  <a:gd name="T9" fmla="*/ 34 h 24"/>
                  <a:gd name="T10" fmla="*/ 33 w 128"/>
                  <a:gd name="T11" fmla="*/ 34 h 24"/>
                  <a:gd name="T12" fmla="*/ 100 w 128"/>
                  <a:gd name="T13" fmla="*/ 34 h 24"/>
                  <a:gd name="T14" fmla="*/ 122 w 128"/>
                  <a:gd name="T15" fmla="*/ 34 h 24"/>
                  <a:gd name="T16" fmla="*/ 133 w 128"/>
                  <a:gd name="T17" fmla="*/ 34 h 24"/>
                  <a:gd name="T18" fmla="*/ 156 w 128"/>
                  <a:gd name="T19" fmla="*/ 34 h 24"/>
                  <a:gd name="T20" fmla="*/ 178 w 128"/>
                  <a:gd name="T21" fmla="*/ 23 h 24"/>
                  <a:gd name="T22" fmla="*/ 78 w 128"/>
                  <a:gd name="T23" fmla="*/ 11 h 24"/>
                  <a:gd name="T24" fmla="*/ 67 w 128"/>
                  <a:gd name="T25" fmla="*/ 11 h 24"/>
                  <a:gd name="T26" fmla="*/ 67 w 128"/>
                  <a:gd name="T27" fmla="*/ 0 h 24"/>
                  <a:gd name="T28" fmla="*/ 11 w 128"/>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24"/>
                  <a:gd name="T47" fmla="*/ 128 w 12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24">
                    <a:moveTo>
                      <a:pt x="8" y="0"/>
                    </a:moveTo>
                    <a:lnTo>
                      <a:pt x="0" y="0"/>
                    </a:lnTo>
                    <a:lnTo>
                      <a:pt x="8" y="8"/>
                    </a:lnTo>
                    <a:lnTo>
                      <a:pt x="32" y="8"/>
                    </a:lnTo>
                    <a:lnTo>
                      <a:pt x="16" y="24"/>
                    </a:lnTo>
                    <a:lnTo>
                      <a:pt x="24" y="24"/>
                    </a:lnTo>
                    <a:lnTo>
                      <a:pt x="72" y="24"/>
                    </a:lnTo>
                    <a:lnTo>
                      <a:pt x="88" y="24"/>
                    </a:lnTo>
                    <a:lnTo>
                      <a:pt x="96" y="24"/>
                    </a:lnTo>
                    <a:lnTo>
                      <a:pt x="112" y="24"/>
                    </a:lnTo>
                    <a:lnTo>
                      <a:pt x="128" y="16"/>
                    </a:lnTo>
                    <a:lnTo>
                      <a:pt x="56" y="8"/>
                    </a:lnTo>
                    <a:lnTo>
                      <a:pt x="48" y="8"/>
                    </a:lnTo>
                    <a:lnTo>
                      <a:pt x="48" y="0"/>
                    </a:lnTo>
                    <a:lnTo>
                      <a:pt x="8" y="0"/>
                    </a:lnTo>
                    <a:close/>
                  </a:path>
                </a:pathLst>
              </a:custGeom>
              <a:noFill/>
              <a:ln w="1270">
                <a:solidFill>
                  <a:schemeClr val="accent4"/>
                </a:solidFill>
                <a:round/>
                <a:headEnd/>
                <a:tailEnd/>
              </a:ln>
            </p:spPr>
            <p:txBody>
              <a:bodyPr/>
              <a:lstStyle/>
              <a:p>
                <a:endParaRPr lang="en-US" sz="1682"/>
              </a:p>
            </p:txBody>
          </p:sp>
          <p:sp>
            <p:nvSpPr>
              <p:cNvPr id="194" name="Freeform 220"/>
              <p:cNvSpPr>
                <a:spLocks/>
              </p:cNvSpPr>
              <p:nvPr/>
            </p:nvSpPr>
            <p:spPr bwMode="auto">
              <a:xfrm>
                <a:off x="6005052" y="3819723"/>
                <a:ext cx="91764" cy="41840"/>
              </a:xfrm>
              <a:custGeom>
                <a:avLst/>
                <a:gdLst>
                  <a:gd name="T0" fmla="*/ 11 w 80"/>
                  <a:gd name="T1" fmla="*/ 11 h 32"/>
                  <a:gd name="T2" fmla="*/ 11 w 80"/>
                  <a:gd name="T3" fmla="*/ 23 h 32"/>
                  <a:gd name="T4" fmla="*/ 0 w 80"/>
                  <a:gd name="T5" fmla="*/ 34 h 32"/>
                  <a:gd name="T6" fmla="*/ 0 w 80"/>
                  <a:gd name="T7" fmla="*/ 45 h 32"/>
                  <a:gd name="T8" fmla="*/ 33 w 80"/>
                  <a:gd name="T9" fmla="*/ 45 h 32"/>
                  <a:gd name="T10" fmla="*/ 111 w 80"/>
                  <a:gd name="T11" fmla="*/ 23 h 32"/>
                  <a:gd name="T12" fmla="*/ 89 w 80"/>
                  <a:gd name="T13" fmla="*/ 23 h 32"/>
                  <a:gd name="T14" fmla="*/ 100 w 80"/>
                  <a:gd name="T15" fmla="*/ 11 h 32"/>
                  <a:gd name="T16" fmla="*/ 78 w 80"/>
                  <a:gd name="T17" fmla="*/ 11 h 32"/>
                  <a:gd name="T18" fmla="*/ 67 w 80"/>
                  <a:gd name="T19" fmla="*/ 0 h 32"/>
                  <a:gd name="T20" fmla="*/ 44 w 80"/>
                  <a:gd name="T21" fmla="*/ 0 h 32"/>
                  <a:gd name="T22" fmla="*/ 11 w 80"/>
                  <a:gd name="T23" fmla="*/ 1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32"/>
                  <a:gd name="T38" fmla="*/ 80 w 80"/>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32">
                    <a:moveTo>
                      <a:pt x="8" y="8"/>
                    </a:moveTo>
                    <a:lnTo>
                      <a:pt x="8" y="16"/>
                    </a:lnTo>
                    <a:lnTo>
                      <a:pt x="0" y="24"/>
                    </a:lnTo>
                    <a:lnTo>
                      <a:pt x="0" y="32"/>
                    </a:lnTo>
                    <a:lnTo>
                      <a:pt x="24" y="32"/>
                    </a:lnTo>
                    <a:lnTo>
                      <a:pt x="80" y="16"/>
                    </a:lnTo>
                    <a:lnTo>
                      <a:pt x="64" y="16"/>
                    </a:lnTo>
                    <a:lnTo>
                      <a:pt x="72" y="8"/>
                    </a:lnTo>
                    <a:lnTo>
                      <a:pt x="56" y="8"/>
                    </a:lnTo>
                    <a:lnTo>
                      <a:pt x="48" y="0"/>
                    </a:lnTo>
                    <a:lnTo>
                      <a:pt x="32" y="0"/>
                    </a:lnTo>
                    <a:lnTo>
                      <a:pt x="8" y="8"/>
                    </a:lnTo>
                    <a:close/>
                  </a:path>
                </a:pathLst>
              </a:custGeom>
              <a:noFill/>
              <a:ln w="1270">
                <a:solidFill>
                  <a:schemeClr val="accent4"/>
                </a:solidFill>
                <a:round/>
                <a:headEnd/>
                <a:tailEnd/>
              </a:ln>
            </p:spPr>
            <p:txBody>
              <a:bodyPr/>
              <a:lstStyle/>
              <a:p>
                <a:endParaRPr lang="en-US" sz="1682"/>
              </a:p>
            </p:txBody>
          </p:sp>
          <p:sp>
            <p:nvSpPr>
              <p:cNvPr id="195" name="Freeform 221"/>
              <p:cNvSpPr>
                <a:spLocks/>
              </p:cNvSpPr>
              <p:nvPr/>
            </p:nvSpPr>
            <p:spPr bwMode="auto">
              <a:xfrm>
                <a:off x="6005052" y="3799268"/>
                <a:ext cx="358790" cy="92978"/>
              </a:xfrm>
              <a:custGeom>
                <a:avLst/>
                <a:gdLst>
                  <a:gd name="T0" fmla="*/ 89 w 312"/>
                  <a:gd name="T1" fmla="*/ 22 h 72"/>
                  <a:gd name="T2" fmla="*/ 100 w 312"/>
                  <a:gd name="T3" fmla="*/ 33 h 72"/>
                  <a:gd name="T4" fmla="*/ 122 w 312"/>
                  <a:gd name="T5" fmla="*/ 33 h 72"/>
                  <a:gd name="T6" fmla="*/ 100 w 312"/>
                  <a:gd name="T7" fmla="*/ 44 h 72"/>
                  <a:gd name="T8" fmla="*/ 111 w 312"/>
                  <a:gd name="T9" fmla="*/ 44 h 72"/>
                  <a:gd name="T10" fmla="*/ 111 w 312"/>
                  <a:gd name="T11" fmla="*/ 56 h 72"/>
                  <a:gd name="T12" fmla="*/ 56 w 312"/>
                  <a:gd name="T13" fmla="*/ 67 h 72"/>
                  <a:gd name="T14" fmla="*/ 78 w 312"/>
                  <a:gd name="T15" fmla="*/ 67 h 72"/>
                  <a:gd name="T16" fmla="*/ 45 w 312"/>
                  <a:gd name="T17" fmla="*/ 67 h 72"/>
                  <a:gd name="T18" fmla="*/ 33 w 312"/>
                  <a:gd name="T19" fmla="*/ 78 h 72"/>
                  <a:gd name="T20" fmla="*/ 45 w 312"/>
                  <a:gd name="T21" fmla="*/ 78 h 72"/>
                  <a:gd name="T22" fmla="*/ 11 w 312"/>
                  <a:gd name="T23" fmla="*/ 89 h 72"/>
                  <a:gd name="T24" fmla="*/ 0 w 312"/>
                  <a:gd name="T25" fmla="*/ 89 h 72"/>
                  <a:gd name="T26" fmla="*/ 100 w 312"/>
                  <a:gd name="T27" fmla="*/ 89 h 72"/>
                  <a:gd name="T28" fmla="*/ 100 w 312"/>
                  <a:gd name="T29" fmla="*/ 100 h 72"/>
                  <a:gd name="T30" fmla="*/ 156 w 312"/>
                  <a:gd name="T31" fmla="*/ 89 h 72"/>
                  <a:gd name="T32" fmla="*/ 145 w 312"/>
                  <a:gd name="T33" fmla="*/ 78 h 72"/>
                  <a:gd name="T34" fmla="*/ 167 w 312"/>
                  <a:gd name="T35" fmla="*/ 78 h 72"/>
                  <a:gd name="T36" fmla="*/ 167 w 312"/>
                  <a:gd name="T37" fmla="*/ 67 h 72"/>
                  <a:gd name="T38" fmla="*/ 200 w 312"/>
                  <a:gd name="T39" fmla="*/ 67 h 72"/>
                  <a:gd name="T40" fmla="*/ 245 w 312"/>
                  <a:gd name="T41" fmla="*/ 44 h 72"/>
                  <a:gd name="T42" fmla="*/ 434 w 312"/>
                  <a:gd name="T43" fmla="*/ 11 h 72"/>
                  <a:gd name="T44" fmla="*/ 345 w 312"/>
                  <a:gd name="T45" fmla="*/ 0 h 72"/>
                  <a:gd name="T46" fmla="*/ 267 w 312"/>
                  <a:gd name="T47" fmla="*/ 0 h 72"/>
                  <a:gd name="T48" fmla="*/ 89 w 312"/>
                  <a:gd name="T49" fmla="*/ 22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2"/>
                  <a:gd name="T76" fmla="*/ 0 h 72"/>
                  <a:gd name="T77" fmla="*/ 312 w 312"/>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2" h="72">
                    <a:moveTo>
                      <a:pt x="64" y="16"/>
                    </a:moveTo>
                    <a:lnTo>
                      <a:pt x="72" y="24"/>
                    </a:lnTo>
                    <a:lnTo>
                      <a:pt x="88" y="24"/>
                    </a:lnTo>
                    <a:lnTo>
                      <a:pt x="72" y="32"/>
                    </a:lnTo>
                    <a:lnTo>
                      <a:pt x="80" y="32"/>
                    </a:lnTo>
                    <a:lnTo>
                      <a:pt x="80" y="40"/>
                    </a:lnTo>
                    <a:lnTo>
                      <a:pt x="40" y="48"/>
                    </a:lnTo>
                    <a:lnTo>
                      <a:pt x="56" y="48"/>
                    </a:lnTo>
                    <a:lnTo>
                      <a:pt x="32" y="48"/>
                    </a:lnTo>
                    <a:lnTo>
                      <a:pt x="24" y="56"/>
                    </a:lnTo>
                    <a:lnTo>
                      <a:pt x="32" y="56"/>
                    </a:lnTo>
                    <a:lnTo>
                      <a:pt x="8" y="64"/>
                    </a:lnTo>
                    <a:lnTo>
                      <a:pt x="0" y="64"/>
                    </a:lnTo>
                    <a:lnTo>
                      <a:pt x="72" y="64"/>
                    </a:lnTo>
                    <a:lnTo>
                      <a:pt x="72" y="72"/>
                    </a:lnTo>
                    <a:lnTo>
                      <a:pt x="112" y="64"/>
                    </a:lnTo>
                    <a:lnTo>
                      <a:pt x="104" y="56"/>
                    </a:lnTo>
                    <a:lnTo>
                      <a:pt x="120" y="56"/>
                    </a:lnTo>
                    <a:lnTo>
                      <a:pt x="120" y="48"/>
                    </a:lnTo>
                    <a:lnTo>
                      <a:pt x="144" y="48"/>
                    </a:lnTo>
                    <a:lnTo>
                      <a:pt x="176" y="32"/>
                    </a:lnTo>
                    <a:lnTo>
                      <a:pt x="312" y="8"/>
                    </a:lnTo>
                    <a:lnTo>
                      <a:pt x="248" y="0"/>
                    </a:lnTo>
                    <a:lnTo>
                      <a:pt x="192" y="0"/>
                    </a:lnTo>
                    <a:lnTo>
                      <a:pt x="64" y="16"/>
                    </a:lnTo>
                    <a:close/>
                  </a:path>
                </a:pathLst>
              </a:custGeom>
              <a:noFill/>
              <a:ln w="1270">
                <a:solidFill>
                  <a:schemeClr val="accent4"/>
                </a:solidFill>
                <a:round/>
                <a:headEnd/>
                <a:tailEnd/>
              </a:ln>
            </p:spPr>
            <p:txBody>
              <a:bodyPr/>
              <a:lstStyle/>
              <a:p>
                <a:endParaRPr lang="en-US" sz="1682"/>
              </a:p>
            </p:txBody>
          </p:sp>
          <p:sp>
            <p:nvSpPr>
              <p:cNvPr id="196" name="Freeform 222"/>
              <p:cNvSpPr>
                <a:spLocks/>
              </p:cNvSpPr>
              <p:nvPr/>
            </p:nvSpPr>
            <p:spPr bwMode="auto">
              <a:xfrm>
                <a:off x="5968677" y="3830880"/>
                <a:ext cx="9094" cy="10228"/>
              </a:xfrm>
              <a:custGeom>
                <a:avLst/>
                <a:gdLst>
                  <a:gd name="T0" fmla="*/ 0 w 8"/>
                  <a:gd name="T1" fmla="*/ 11 h 8"/>
                  <a:gd name="T2" fmla="*/ 11 w 8"/>
                  <a:gd name="T3" fmla="*/ 11 h 8"/>
                  <a:gd name="T4" fmla="*/ 11 w 8"/>
                  <a:gd name="T5" fmla="*/ 0 h 8"/>
                  <a:gd name="T6" fmla="*/ 0 w 8"/>
                  <a:gd name="T7" fmla="*/ 1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8"/>
                    </a:lnTo>
                    <a:lnTo>
                      <a:pt x="8" y="0"/>
                    </a:lnTo>
                    <a:lnTo>
                      <a:pt x="0" y="8"/>
                    </a:lnTo>
                    <a:close/>
                  </a:path>
                </a:pathLst>
              </a:custGeom>
              <a:noFill/>
              <a:ln w="1270">
                <a:solidFill>
                  <a:schemeClr val="accent4"/>
                </a:solidFill>
                <a:round/>
                <a:headEnd/>
                <a:tailEnd/>
              </a:ln>
            </p:spPr>
            <p:txBody>
              <a:bodyPr/>
              <a:lstStyle/>
              <a:p>
                <a:endParaRPr lang="en-US" sz="1682"/>
              </a:p>
            </p:txBody>
          </p:sp>
          <p:sp>
            <p:nvSpPr>
              <p:cNvPr id="197" name="Freeform 223"/>
              <p:cNvSpPr>
                <a:spLocks/>
              </p:cNvSpPr>
              <p:nvPr/>
            </p:nvSpPr>
            <p:spPr bwMode="auto">
              <a:xfrm>
                <a:off x="5885180" y="3851335"/>
                <a:ext cx="92591" cy="20455"/>
              </a:xfrm>
              <a:custGeom>
                <a:avLst/>
                <a:gdLst>
                  <a:gd name="T0" fmla="*/ 0 w 80"/>
                  <a:gd name="T1" fmla="*/ 0 h 16"/>
                  <a:gd name="T2" fmla="*/ 22 w 80"/>
                  <a:gd name="T3" fmla="*/ 0 h 16"/>
                  <a:gd name="T4" fmla="*/ 0 w 80"/>
                  <a:gd name="T5" fmla="*/ 0 h 16"/>
                  <a:gd name="T6" fmla="*/ 11 w 80"/>
                  <a:gd name="T7" fmla="*/ 11 h 16"/>
                  <a:gd name="T8" fmla="*/ 45 w 80"/>
                  <a:gd name="T9" fmla="*/ 11 h 16"/>
                  <a:gd name="T10" fmla="*/ 45 w 80"/>
                  <a:gd name="T11" fmla="*/ 22 h 16"/>
                  <a:gd name="T12" fmla="*/ 112 w 80"/>
                  <a:gd name="T13" fmla="*/ 11 h 16"/>
                  <a:gd name="T14" fmla="*/ 90 w 80"/>
                  <a:gd name="T15" fmla="*/ 0 h 16"/>
                  <a:gd name="T16" fmla="*/ 67 w 80"/>
                  <a:gd name="T17" fmla="*/ 11 h 16"/>
                  <a:gd name="T18" fmla="*/ 56 w 80"/>
                  <a:gd name="T19" fmla="*/ 11 h 16"/>
                  <a:gd name="T20" fmla="*/ 67 w 80"/>
                  <a:gd name="T21" fmla="*/ 0 h 16"/>
                  <a:gd name="T22" fmla="*/ 56 w 80"/>
                  <a:gd name="T23" fmla="*/ 0 h 16"/>
                  <a:gd name="T24" fmla="*/ 0 w 8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6"/>
                  <a:gd name="T41" fmla="*/ 80 w 8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6">
                    <a:moveTo>
                      <a:pt x="0" y="0"/>
                    </a:moveTo>
                    <a:lnTo>
                      <a:pt x="16" y="0"/>
                    </a:lnTo>
                    <a:lnTo>
                      <a:pt x="0" y="0"/>
                    </a:lnTo>
                    <a:lnTo>
                      <a:pt x="8" y="8"/>
                    </a:lnTo>
                    <a:lnTo>
                      <a:pt x="32" y="8"/>
                    </a:lnTo>
                    <a:lnTo>
                      <a:pt x="32" y="16"/>
                    </a:lnTo>
                    <a:lnTo>
                      <a:pt x="80" y="8"/>
                    </a:lnTo>
                    <a:lnTo>
                      <a:pt x="64" y="0"/>
                    </a:lnTo>
                    <a:lnTo>
                      <a:pt x="48" y="8"/>
                    </a:lnTo>
                    <a:lnTo>
                      <a:pt x="40" y="8"/>
                    </a:lnTo>
                    <a:lnTo>
                      <a:pt x="48" y="0"/>
                    </a:lnTo>
                    <a:lnTo>
                      <a:pt x="40" y="0"/>
                    </a:lnTo>
                    <a:lnTo>
                      <a:pt x="0" y="0"/>
                    </a:lnTo>
                    <a:close/>
                  </a:path>
                </a:pathLst>
              </a:custGeom>
              <a:noFill/>
              <a:ln w="1270">
                <a:solidFill>
                  <a:schemeClr val="accent4"/>
                </a:solidFill>
                <a:round/>
                <a:headEnd/>
                <a:tailEnd/>
              </a:ln>
            </p:spPr>
            <p:txBody>
              <a:bodyPr/>
              <a:lstStyle/>
              <a:p>
                <a:endParaRPr lang="en-US" sz="1682"/>
              </a:p>
            </p:txBody>
          </p:sp>
          <p:sp>
            <p:nvSpPr>
              <p:cNvPr id="198" name="Freeform 224"/>
              <p:cNvSpPr>
                <a:spLocks/>
              </p:cNvSpPr>
              <p:nvPr/>
            </p:nvSpPr>
            <p:spPr bwMode="auto">
              <a:xfrm>
                <a:off x="5949663" y="3861563"/>
                <a:ext cx="46295" cy="10228"/>
              </a:xfrm>
              <a:custGeom>
                <a:avLst/>
                <a:gdLst>
                  <a:gd name="T0" fmla="*/ 0 w 40"/>
                  <a:gd name="T1" fmla="*/ 11 h 8"/>
                  <a:gd name="T2" fmla="*/ 45 w 40"/>
                  <a:gd name="T3" fmla="*/ 11 h 8"/>
                  <a:gd name="T4" fmla="*/ 56 w 40"/>
                  <a:gd name="T5" fmla="*/ 0 h 8"/>
                  <a:gd name="T6" fmla="*/ 0 w 40"/>
                  <a:gd name="T7" fmla="*/ 11 h 8"/>
                  <a:gd name="T8" fmla="*/ 0 60000 65536"/>
                  <a:gd name="T9" fmla="*/ 0 60000 65536"/>
                  <a:gd name="T10" fmla="*/ 0 60000 65536"/>
                  <a:gd name="T11" fmla="*/ 0 60000 65536"/>
                  <a:gd name="T12" fmla="*/ 0 w 40"/>
                  <a:gd name="T13" fmla="*/ 0 h 8"/>
                  <a:gd name="T14" fmla="*/ 40 w 40"/>
                  <a:gd name="T15" fmla="*/ 8 h 8"/>
                </a:gdLst>
                <a:ahLst/>
                <a:cxnLst>
                  <a:cxn ang="T8">
                    <a:pos x="T0" y="T1"/>
                  </a:cxn>
                  <a:cxn ang="T9">
                    <a:pos x="T2" y="T3"/>
                  </a:cxn>
                  <a:cxn ang="T10">
                    <a:pos x="T4" y="T5"/>
                  </a:cxn>
                  <a:cxn ang="T11">
                    <a:pos x="T6" y="T7"/>
                  </a:cxn>
                </a:cxnLst>
                <a:rect l="T12" t="T13" r="T14" b="T15"/>
                <a:pathLst>
                  <a:path w="40" h="8">
                    <a:moveTo>
                      <a:pt x="0" y="8"/>
                    </a:moveTo>
                    <a:lnTo>
                      <a:pt x="32" y="8"/>
                    </a:lnTo>
                    <a:lnTo>
                      <a:pt x="40" y="0"/>
                    </a:lnTo>
                    <a:lnTo>
                      <a:pt x="0" y="8"/>
                    </a:lnTo>
                    <a:close/>
                  </a:path>
                </a:pathLst>
              </a:custGeom>
              <a:noFill/>
              <a:ln w="1270">
                <a:solidFill>
                  <a:schemeClr val="accent4"/>
                </a:solidFill>
                <a:round/>
                <a:headEnd/>
                <a:tailEnd/>
              </a:ln>
            </p:spPr>
            <p:txBody>
              <a:bodyPr/>
              <a:lstStyle/>
              <a:p>
                <a:endParaRPr lang="en-US" sz="1682"/>
              </a:p>
            </p:txBody>
          </p:sp>
          <p:sp>
            <p:nvSpPr>
              <p:cNvPr id="199" name="Freeform 225"/>
              <p:cNvSpPr>
                <a:spLocks/>
              </p:cNvSpPr>
              <p:nvPr/>
            </p:nvSpPr>
            <p:spPr bwMode="auto">
              <a:xfrm>
                <a:off x="5857899" y="3871791"/>
                <a:ext cx="18188" cy="930"/>
              </a:xfrm>
              <a:custGeom>
                <a:avLst/>
                <a:gdLst>
                  <a:gd name="T0" fmla="*/ 11 w 16"/>
                  <a:gd name="T1" fmla="*/ 0 h 1"/>
                  <a:gd name="T2" fmla="*/ 0 w 16"/>
                  <a:gd name="T3" fmla="*/ 0 h 1"/>
                  <a:gd name="T4" fmla="*/ 11 w 16"/>
                  <a:gd name="T5" fmla="*/ 0 h 1"/>
                  <a:gd name="T6" fmla="*/ 22 w 16"/>
                  <a:gd name="T7" fmla="*/ 0 h 1"/>
                  <a:gd name="T8" fmla="*/ 11 w 16"/>
                  <a:gd name="T9" fmla="*/ 0 h 1"/>
                  <a:gd name="T10" fmla="*/ 0 60000 65536"/>
                  <a:gd name="T11" fmla="*/ 0 60000 65536"/>
                  <a:gd name="T12" fmla="*/ 0 60000 65536"/>
                  <a:gd name="T13" fmla="*/ 0 60000 65536"/>
                  <a:gd name="T14" fmla="*/ 0 60000 65536"/>
                  <a:gd name="T15" fmla="*/ 0 w 16"/>
                  <a:gd name="T16" fmla="*/ 0 h 1"/>
                  <a:gd name="T17" fmla="*/ 16 w 16"/>
                  <a:gd name="T18" fmla="*/ 1 h 1"/>
                </a:gdLst>
                <a:ahLst/>
                <a:cxnLst>
                  <a:cxn ang="T10">
                    <a:pos x="T0" y="T1"/>
                  </a:cxn>
                  <a:cxn ang="T11">
                    <a:pos x="T2" y="T3"/>
                  </a:cxn>
                  <a:cxn ang="T12">
                    <a:pos x="T4" y="T5"/>
                  </a:cxn>
                  <a:cxn ang="T13">
                    <a:pos x="T6" y="T7"/>
                  </a:cxn>
                  <a:cxn ang="T14">
                    <a:pos x="T8" y="T9"/>
                  </a:cxn>
                </a:cxnLst>
                <a:rect l="T15" t="T16" r="T17" b="T18"/>
                <a:pathLst>
                  <a:path w="16" h="1">
                    <a:moveTo>
                      <a:pt x="8" y="0"/>
                    </a:moveTo>
                    <a:lnTo>
                      <a:pt x="0" y="0"/>
                    </a:lnTo>
                    <a:lnTo>
                      <a:pt x="8" y="0"/>
                    </a:lnTo>
                    <a:lnTo>
                      <a:pt x="16" y="0"/>
                    </a:lnTo>
                    <a:lnTo>
                      <a:pt x="8" y="0"/>
                    </a:lnTo>
                    <a:close/>
                  </a:path>
                </a:pathLst>
              </a:custGeom>
              <a:noFill/>
              <a:ln w="1270">
                <a:solidFill>
                  <a:schemeClr val="accent4"/>
                </a:solidFill>
                <a:round/>
                <a:headEnd/>
                <a:tailEnd/>
              </a:ln>
            </p:spPr>
            <p:txBody>
              <a:bodyPr/>
              <a:lstStyle/>
              <a:p>
                <a:endParaRPr lang="en-US" sz="1682"/>
              </a:p>
            </p:txBody>
          </p:sp>
          <p:sp>
            <p:nvSpPr>
              <p:cNvPr id="200" name="Freeform 226"/>
              <p:cNvSpPr>
                <a:spLocks/>
              </p:cNvSpPr>
              <p:nvPr/>
            </p:nvSpPr>
            <p:spPr bwMode="auto">
              <a:xfrm>
                <a:off x="5848805" y="3882018"/>
                <a:ext cx="73577" cy="20455"/>
              </a:xfrm>
              <a:custGeom>
                <a:avLst/>
                <a:gdLst>
                  <a:gd name="T0" fmla="*/ 0 w 64"/>
                  <a:gd name="T1" fmla="*/ 0 h 16"/>
                  <a:gd name="T2" fmla="*/ 0 w 64"/>
                  <a:gd name="T3" fmla="*/ 22 h 16"/>
                  <a:gd name="T4" fmla="*/ 22 w 64"/>
                  <a:gd name="T5" fmla="*/ 22 h 16"/>
                  <a:gd name="T6" fmla="*/ 56 w 64"/>
                  <a:gd name="T7" fmla="*/ 22 h 16"/>
                  <a:gd name="T8" fmla="*/ 89 w 64"/>
                  <a:gd name="T9" fmla="*/ 0 h 16"/>
                  <a:gd name="T10" fmla="*/ 56 w 64"/>
                  <a:gd name="T11" fmla="*/ 0 h 16"/>
                  <a:gd name="T12" fmla="*/ 33 w 64"/>
                  <a:gd name="T13" fmla="*/ 11 h 16"/>
                  <a:gd name="T14" fmla="*/ 22 w 64"/>
                  <a:gd name="T15" fmla="*/ 0 h 16"/>
                  <a:gd name="T16" fmla="*/ 0 w 64"/>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6"/>
                  <a:gd name="T29" fmla="*/ 64 w 64"/>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6">
                    <a:moveTo>
                      <a:pt x="0" y="0"/>
                    </a:moveTo>
                    <a:lnTo>
                      <a:pt x="0" y="16"/>
                    </a:lnTo>
                    <a:lnTo>
                      <a:pt x="16" y="16"/>
                    </a:lnTo>
                    <a:lnTo>
                      <a:pt x="40" y="16"/>
                    </a:lnTo>
                    <a:lnTo>
                      <a:pt x="64" y="0"/>
                    </a:lnTo>
                    <a:lnTo>
                      <a:pt x="40" y="0"/>
                    </a:lnTo>
                    <a:lnTo>
                      <a:pt x="24" y="8"/>
                    </a:lnTo>
                    <a:lnTo>
                      <a:pt x="16" y="0"/>
                    </a:lnTo>
                    <a:lnTo>
                      <a:pt x="0" y="0"/>
                    </a:lnTo>
                    <a:close/>
                  </a:path>
                </a:pathLst>
              </a:custGeom>
              <a:noFill/>
              <a:ln w="1270">
                <a:solidFill>
                  <a:schemeClr val="accent4"/>
                </a:solidFill>
                <a:round/>
                <a:headEnd/>
                <a:tailEnd/>
              </a:ln>
            </p:spPr>
            <p:txBody>
              <a:bodyPr/>
              <a:lstStyle/>
              <a:p>
                <a:endParaRPr lang="en-US" sz="1682"/>
              </a:p>
            </p:txBody>
          </p:sp>
          <p:sp>
            <p:nvSpPr>
              <p:cNvPr id="201" name="Freeform 227"/>
              <p:cNvSpPr>
                <a:spLocks/>
              </p:cNvSpPr>
              <p:nvPr/>
            </p:nvSpPr>
            <p:spPr bwMode="auto">
              <a:xfrm>
                <a:off x="5811603" y="3923858"/>
                <a:ext cx="73577" cy="40910"/>
              </a:xfrm>
              <a:custGeom>
                <a:avLst/>
                <a:gdLst>
                  <a:gd name="T0" fmla="*/ 0 w 64"/>
                  <a:gd name="T1" fmla="*/ 22 h 32"/>
                  <a:gd name="T2" fmla="*/ 0 w 64"/>
                  <a:gd name="T3" fmla="*/ 33 h 32"/>
                  <a:gd name="T4" fmla="*/ 11 w 64"/>
                  <a:gd name="T5" fmla="*/ 33 h 32"/>
                  <a:gd name="T6" fmla="*/ 22 w 64"/>
                  <a:gd name="T7" fmla="*/ 44 h 32"/>
                  <a:gd name="T8" fmla="*/ 67 w 64"/>
                  <a:gd name="T9" fmla="*/ 33 h 32"/>
                  <a:gd name="T10" fmla="*/ 78 w 64"/>
                  <a:gd name="T11" fmla="*/ 11 h 32"/>
                  <a:gd name="T12" fmla="*/ 67 w 64"/>
                  <a:gd name="T13" fmla="*/ 11 h 32"/>
                  <a:gd name="T14" fmla="*/ 89 w 64"/>
                  <a:gd name="T15" fmla="*/ 0 h 32"/>
                  <a:gd name="T16" fmla="*/ 33 w 64"/>
                  <a:gd name="T17" fmla="*/ 0 h 32"/>
                  <a:gd name="T18" fmla="*/ 33 w 64"/>
                  <a:gd name="T19" fmla="*/ 11 h 32"/>
                  <a:gd name="T20" fmla="*/ 0 w 64"/>
                  <a:gd name="T21" fmla="*/ 22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32"/>
                  <a:gd name="T35" fmla="*/ 64 w 6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32">
                    <a:moveTo>
                      <a:pt x="0" y="16"/>
                    </a:moveTo>
                    <a:lnTo>
                      <a:pt x="0" y="24"/>
                    </a:lnTo>
                    <a:lnTo>
                      <a:pt x="8" y="24"/>
                    </a:lnTo>
                    <a:lnTo>
                      <a:pt x="16" y="32"/>
                    </a:lnTo>
                    <a:lnTo>
                      <a:pt x="48" y="24"/>
                    </a:lnTo>
                    <a:lnTo>
                      <a:pt x="56" y="8"/>
                    </a:lnTo>
                    <a:lnTo>
                      <a:pt x="48" y="8"/>
                    </a:lnTo>
                    <a:lnTo>
                      <a:pt x="64" y="0"/>
                    </a:lnTo>
                    <a:lnTo>
                      <a:pt x="24" y="0"/>
                    </a:lnTo>
                    <a:lnTo>
                      <a:pt x="24" y="8"/>
                    </a:lnTo>
                    <a:lnTo>
                      <a:pt x="0" y="16"/>
                    </a:lnTo>
                    <a:close/>
                  </a:path>
                </a:pathLst>
              </a:custGeom>
              <a:noFill/>
              <a:ln w="1270">
                <a:solidFill>
                  <a:schemeClr val="accent4"/>
                </a:solidFill>
                <a:round/>
                <a:headEnd/>
                <a:tailEnd/>
              </a:ln>
            </p:spPr>
            <p:txBody>
              <a:bodyPr/>
              <a:lstStyle/>
              <a:p>
                <a:endParaRPr lang="en-US" sz="1682"/>
              </a:p>
            </p:txBody>
          </p:sp>
          <p:sp>
            <p:nvSpPr>
              <p:cNvPr id="202" name="Line 228"/>
              <p:cNvSpPr>
                <a:spLocks noChangeShapeType="1"/>
              </p:cNvSpPr>
              <p:nvPr/>
            </p:nvSpPr>
            <p:spPr bwMode="auto">
              <a:xfrm>
                <a:off x="5830618" y="3913631"/>
                <a:ext cx="9094" cy="93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03" name="Line 229"/>
              <p:cNvSpPr>
                <a:spLocks noChangeShapeType="1"/>
              </p:cNvSpPr>
              <p:nvPr/>
            </p:nvSpPr>
            <p:spPr bwMode="auto">
              <a:xfrm>
                <a:off x="5793416" y="3871791"/>
                <a:ext cx="55389" cy="93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04" name="Freeform 230"/>
              <p:cNvSpPr>
                <a:spLocks/>
              </p:cNvSpPr>
              <p:nvPr/>
            </p:nvSpPr>
            <p:spPr bwMode="auto">
              <a:xfrm>
                <a:off x="5775228" y="3861563"/>
                <a:ext cx="9094" cy="10228"/>
              </a:xfrm>
              <a:custGeom>
                <a:avLst/>
                <a:gdLst>
                  <a:gd name="T0" fmla="*/ 0 w 8"/>
                  <a:gd name="T1" fmla="*/ 0 h 8"/>
                  <a:gd name="T2" fmla="*/ 11 w 8"/>
                  <a:gd name="T3" fmla="*/ 11 h 8"/>
                  <a:gd name="T4" fmla="*/ 11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lnTo>
                      <a:pt x="8" y="0"/>
                    </a:lnTo>
                    <a:lnTo>
                      <a:pt x="0" y="0"/>
                    </a:lnTo>
                    <a:close/>
                  </a:path>
                </a:pathLst>
              </a:custGeom>
              <a:noFill/>
              <a:ln w="1270">
                <a:solidFill>
                  <a:schemeClr val="accent4"/>
                </a:solidFill>
                <a:round/>
                <a:headEnd/>
                <a:tailEnd/>
              </a:ln>
            </p:spPr>
            <p:txBody>
              <a:bodyPr/>
              <a:lstStyle/>
              <a:p>
                <a:endParaRPr lang="en-US" sz="1682"/>
              </a:p>
            </p:txBody>
          </p:sp>
          <p:sp>
            <p:nvSpPr>
              <p:cNvPr id="205" name="Freeform 231"/>
              <p:cNvSpPr>
                <a:spLocks/>
              </p:cNvSpPr>
              <p:nvPr/>
            </p:nvSpPr>
            <p:spPr bwMode="auto">
              <a:xfrm>
                <a:off x="5784322" y="3861563"/>
                <a:ext cx="46295" cy="10228"/>
              </a:xfrm>
              <a:custGeom>
                <a:avLst/>
                <a:gdLst>
                  <a:gd name="T0" fmla="*/ 0 w 40"/>
                  <a:gd name="T1" fmla="*/ 11 h 8"/>
                  <a:gd name="T2" fmla="*/ 11 w 40"/>
                  <a:gd name="T3" fmla="*/ 11 h 8"/>
                  <a:gd name="T4" fmla="*/ 56 w 40"/>
                  <a:gd name="T5" fmla="*/ 0 h 8"/>
                  <a:gd name="T6" fmla="*/ 0 w 40"/>
                  <a:gd name="T7" fmla="*/ 11 h 8"/>
                  <a:gd name="T8" fmla="*/ 0 60000 65536"/>
                  <a:gd name="T9" fmla="*/ 0 60000 65536"/>
                  <a:gd name="T10" fmla="*/ 0 60000 65536"/>
                  <a:gd name="T11" fmla="*/ 0 60000 65536"/>
                  <a:gd name="T12" fmla="*/ 0 w 40"/>
                  <a:gd name="T13" fmla="*/ 0 h 8"/>
                  <a:gd name="T14" fmla="*/ 40 w 40"/>
                  <a:gd name="T15" fmla="*/ 8 h 8"/>
                </a:gdLst>
                <a:ahLst/>
                <a:cxnLst>
                  <a:cxn ang="T8">
                    <a:pos x="T0" y="T1"/>
                  </a:cxn>
                  <a:cxn ang="T9">
                    <a:pos x="T2" y="T3"/>
                  </a:cxn>
                  <a:cxn ang="T10">
                    <a:pos x="T4" y="T5"/>
                  </a:cxn>
                  <a:cxn ang="T11">
                    <a:pos x="T6" y="T7"/>
                  </a:cxn>
                </a:cxnLst>
                <a:rect l="T12" t="T13" r="T14" b="T15"/>
                <a:pathLst>
                  <a:path w="40" h="8">
                    <a:moveTo>
                      <a:pt x="0" y="8"/>
                    </a:moveTo>
                    <a:lnTo>
                      <a:pt x="8" y="8"/>
                    </a:lnTo>
                    <a:lnTo>
                      <a:pt x="40" y="0"/>
                    </a:lnTo>
                    <a:lnTo>
                      <a:pt x="0" y="8"/>
                    </a:lnTo>
                    <a:close/>
                  </a:path>
                </a:pathLst>
              </a:custGeom>
              <a:noFill/>
              <a:ln w="1270">
                <a:solidFill>
                  <a:schemeClr val="accent4"/>
                </a:solidFill>
                <a:round/>
                <a:headEnd/>
                <a:tailEnd/>
              </a:ln>
            </p:spPr>
            <p:txBody>
              <a:bodyPr/>
              <a:lstStyle/>
              <a:p>
                <a:endParaRPr lang="en-US" sz="1682"/>
              </a:p>
            </p:txBody>
          </p:sp>
          <p:sp>
            <p:nvSpPr>
              <p:cNvPr id="206" name="Freeform 232"/>
              <p:cNvSpPr>
                <a:spLocks/>
              </p:cNvSpPr>
              <p:nvPr/>
            </p:nvSpPr>
            <p:spPr bwMode="auto">
              <a:xfrm>
                <a:off x="5683464" y="3892246"/>
                <a:ext cx="27281" cy="10228"/>
              </a:xfrm>
              <a:custGeom>
                <a:avLst/>
                <a:gdLst>
                  <a:gd name="T0" fmla="*/ 0 w 24"/>
                  <a:gd name="T1" fmla="*/ 11 h 8"/>
                  <a:gd name="T2" fmla="*/ 11 w 24"/>
                  <a:gd name="T3" fmla="*/ 11 h 8"/>
                  <a:gd name="T4" fmla="*/ 33 w 24"/>
                  <a:gd name="T5" fmla="*/ 0 h 8"/>
                  <a:gd name="T6" fmla="*/ 0 w 24"/>
                  <a:gd name="T7" fmla="*/ 11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0" y="8"/>
                    </a:moveTo>
                    <a:lnTo>
                      <a:pt x="8" y="8"/>
                    </a:lnTo>
                    <a:lnTo>
                      <a:pt x="24" y="0"/>
                    </a:lnTo>
                    <a:lnTo>
                      <a:pt x="0" y="8"/>
                    </a:lnTo>
                    <a:close/>
                  </a:path>
                </a:pathLst>
              </a:custGeom>
              <a:noFill/>
              <a:ln w="1270">
                <a:solidFill>
                  <a:schemeClr val="accent4"/>
                </a:solidFill>
                <a:round/>
                <a:headEnd/>
                <a:tailEnd/>
              </a:ln>
            </p:spPr>
            <p:txBody>
              <a:bodyPr/>
              <a:lstStyle/>
              <a:p>
                <a:endParaRPr lang="en-US" sz="1682"/>
              </a:p>
            </p:txBody>
          </p:sp>
          <p:sp>
            <p:nvSpPr>
              <p:cNvPr id="207" name="Freeform 233"/>
              <p:cNvSpPr>
                <a:spLocks/>
              </p:cNvSpPr>
              <p:nvPr/>
            </p:nvSpPr>
            <p:spPr bwMode="auto">
              <a:xfrm>
                <a:off x="5655356" y="3871791"/>
                <a:ext cx="101685" cy="20455"/>
              </a:xfrm>
              <a:custGeom>
                <a:avLst/>
                <a:gdLst>
                  <a:gd name="T0" fmla="*/ 0 w 88"/>
                  <a:gd name="T1" fmla="*/ 22 h 16"/>
                  <a:gd name="T2" fmla="*/ 34 w 88"/>
                  <a:gd name="T3" fmla="*/ 22 h 16"/>
                  <a:gd name="T4" fmla="*/ 67 w 88"/>
                  <a:gd name="T5" fmla="*/ 11 h 16"/>
                  <a:gd name="T6" fmla="*/ 78 w 88"/>
                  <a:gd name="T7" fmla="*/ 22 h 16"/>
                  <a:gd name="T8" fmla="*/ 123 w 88"/>
                  <a:gd name="T9" fmla="*/ 0 h 16"/>
                  <a:gd name="T10" fmla="*/ 78 w 88"/>
                  <a:gd name="T11" fmla="*/ 0 h 16"/>
                  <a:gd name="T12" fmla="*/ 0 w 88"/>
                  <a:gd name="T13" fmla="*/ 22 h 16"/>
                  <a:gd name="T14" fmla="*/ 0 60000 65536"/>
                  <a:gd name="T15" fmla="*/ 0 60000 65536"/>
                  <a:gd name="T16" fmla="*/ 0 60000 65536"/>
                  <a:gd name="T17" fmla="*/ 0 60000 65536"/>
                  <a:gd name="T18" fmla="*/ 0 60000 65536"/>
                  <a:gd name="T19" fmla="*/ 0 60000 65536"/>
                  <a:gd name="T20" fmla="*/ 0 60000 65536"/>
                  <a:gd name="T21" fmla="*/ 0 w 88"/>
                  <a:gd name="T22" fmla="*/ 0 h 16"/>
                  <a:gd name="T23" fmla="*/ 88 w 8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6">
                    <a:moveTo>
                      <a:pt x="0" y="16"/>
                    </a:moveTo>
                    <a:lnTo>
                      <a:pt x="24" y="16"/>
                    </a:lnTo>
                    <a:lnTo>
                      <a:pt x="48" y="8"/>
                    </a:lnTo>
                    <a:lnTo>
                      <a:pt x="56" y="16"/>
                    </a:lnTo>
                    <a:lnTo>
                      <a:pt x="88" y="0"/>
                    </a:lnTo>
                    <a:lnTo>
                      <a:pt x="56" y="0"/>
                    </a:lnTo>
                    <a:lnTo>
                      <a:pt x="0" y="16"/>
                    </a:lnTo>
                    <a:close/>
                  </a:path>
                </a:pathLst>
              </a:custGeom>
              <a:noFill/>
              <a:ln w="1270">
                <a:solidFill>
                  <a:schemeClr val="accent4"/>
                </a:solidFill>
                <a:round/>
                <a:headEnd/>
                <a:tailEnd/>
              </a:ln>
            </p:spPr>
            <p:txBody>
              <a:bodyPr/>
              <a:lstStyle/>
              <a:p>
                <a:endParaRPr lang="en-US" sz="1682"/>
              </a:p>
            </p:txBody>
          </p:sp>
          <p:sp>
            <p:nvSpPr>
              <p:cNvPr id="208" name="Freeform 234"/>
              <p:cNvSpPr>
                <a:spLocks/>
              </p:cNvSpPr>
              <p:nvPr/>
            </p:nvSpPr>
            <p:spPr bwMode="auto">
              <a:xfrm>
                <a:off x="5692558" y="3882018"/>
                <a:ext cx="138060" cy="31613"/>
              </a:xfrm>
              <a:custGeom>
                <a:avLst/>
                <a:gdLst>
                  <a:gd name="T0" fmla="*/ 0 w 120"/>
                  <a:gd name="T1" fmla="*/ 23 h 24"/>
                  <a:gd name="T2" fmla="*/ 33 w 120"/>
                  <a:gd name="T3" fmla="*/ 23 h 24"/>
                  <a:gd name="T4" fmla="*/ 45 w 120"/>
                  <a:gd name="T5" fmla="*/ 23 h 24"/>
                  <a:gd name="T6" fmla="*/ 56 w 120"/>
                  <a:gd name="T7" fmla="*/ 34 h 24"/>
                  <a:gd name="T8" fmla="*/ 33 w 120"/>
                  <a:gd name="T9" fmla="*/ 34 h 24"/>
                  <a:gd name="T10" fmla="*/ 45 w 120"/>
                  <a:gd name="T11" fmla="*/ 34 h 24"/>
                  <a:gd name="T12" fmla="*/ 145 w 120"/>
                  <a:gd name="T13" fmla="*/ 23 h 24"/>
                  <a:gd name="T14" fmla="*/ 167 w 120"/>
                  <a:gd name="T15" fmla="*/ 11 h 24"/>
                  <a:gd name="T16" fmla="*/ 145 w 120"/>
                  <a:gd name="T17" fmla="*/ 11 h 24"/>
                  <a:gd name="T18" fmla="*/ 145 w 120"/>
                  <a:gd name="T19" fmla="*/ 0 h 24"/>
                  <a:gd name="T20" fmla="*/ 111 w 120"/>
                  <a:gd name="T21" fmla="*/ 11 h 24"/>
                  <a:gd name="T22" fmla="*/ 122 w 120"/>
                  <a:gd name="T23" fmla="*/ 11 h 24"/>
                  <a:gd name="T24" fmla="*/ 111 w 120"/>
                  <a:gd name="T25" fmla="*/ 11 h 24"/>
                  <a:gd name="T26" fmla="*/ 111 w 120"/>
                  <a:gd name="T27" fmla="*/ 23 h 24"/>
                  <a:gd name="T28" fmla="*/ 89 w 120"/>
                  <a:gd name="T29" fmla="*/ 23 h 24"/>
                  <a:gd name="T30" fmla="*/ 89 w 120"/>
                  <a:gd name="T31" fmla="*/ 11 h 24"/>
                  <a:gd name="T32" fmla="*/ 56 w 120"/>
                  <a:gd name="T33" fmla="*/ 0 h 24"/>
                  <a:gd name="T34" fmla="*/ 0 w 120"/>
                  <a:gd name="T35" fmla="*/ 23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24"/>
                  <a:gd name="T56" fmla="*/ 120 w 12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24">
                    <a:moveTo>
                      <a:pt x="0" y="16"/>
                    </a:moveTo>
                    <a:lnTo>
                      <a:pt x="24" y="16"/>
                    </a:lnTo>
                    <a:lnTo>
                      <a:pt x="32" y="16"/>
                    </a:lnTo>
                    <a:lnTo>
                      <a:pt x="40" y="24"/>
                    </a:lnTo>
                    <a:lnTo>
                      <a:pt x="24" y="24"/>
                    </a:lnTo>
                    <a:lnTo>
                      <a:pt x="32" y="24"/>
                    </a:lnTo>
                    <a:lnTo>
                      <a:pt x="104" y="16"/>
                    </a:lnTo>
                    <a:lnTo>
                      <a:pt x="120" y="8"/>
                    </a:lnTo>
                    <a:lnTo>
                      <a:pt x="104" y="8"/>
                    </a:lnTo>
                    <a:lnTo>
                      <a:pt x="104" y="0"/>
                    </a:lnTo>
                    <a:lnTo>
                      <a:pt x="80" y="8"/>
                    </a:lnTo>
                    <a:lnTo>
                      <a:pt x="88" y="8"/>
                    </a:lnTo>
                    <a:lnTo>
                      <a:pt x="80" y="8"/>
                    </a:lnTo>
                    <a:lnTo>
                      <a:pt x="80" y="16"/>
                    </a:lnTo>
                    <a:lnTo>
                      <a:pt x="64" y="16"/>
                    </a:lnTo>
                    <a:lnTo>
                      <a:pt x="64" y="8"/>
                    </a:lnTo>
                    <a:lnTo>
                      <a:pt x="40" y="0"/>
                    </a:lnTo>
                    <a:lnTo>
                      <a:pt x="0" y="16"/>
                    </a:lnTo>
                    <a:close/>
                  </a:path>
                </a:pathLst>
              </a:custGeom>
              <a:noFill/>
              <a:ln w="1270">
                <a:solidFill>
                  <a:schemeClr val="accent4"/>
                </a:solidFill>
                <a:round/>
                <a:headEnd/>
                <a:tailEnd/>
              </a:ln>
            </p:spPr>
            <p:txBody>
              <a:bodyPr/>
              <a:lstStyle/>
              <a:p>
                <a:endParaRPr lang="en-US" sz="1682"/>
              </a:p>
            </p:txBody>
          </p:sp>
          <p:sp>
            <p:nvSpPr>
              <p:cNvPr id="209" name="Freeform 235"/>
              <p:cNvSpPr>
                <a:spLocks/>
              </p:cNvSpPr>
              <p:nvPr/>
            </p:nvSpPr>
            <p:spPr bwMode="auto">
              <a:xfrm>
                <a:off x="5609887" y="3923858"/>
                <a:ext cx="192622" cy="82751"/>
              </a:xfrm>
              <a:custGeom>
                <a:avLst/>
                <a:gdLst>
                  <a:gd name="T0" fmla="*/ 11 w 168"/>
                  <a:gd name="T1" fmla="*/ 45 h 64"/>
                  <a:gd name="T2" fmla="*/ 22 w 168"/>
                  <a:gd name="T3" fmla="*/ 45 h 64"/>
                  <a:gd name="T4" fmla="*/ 11 w 168"/>
                  <a:gd name="T5" fmla="*/ 45 h 64"/>
                  <a:gd name="T6" fmla="*/ 11 w 168"/>
                  <a:gd name="T7" fmla="*/ 56 h 64"/>
                  <a:gd name="T8" fmla="*/ 67 w 168"/>
                  <a:gd name="T9" fmla="*/ 56 h 64"/>
                  <a:gd name="T10" fmla="*/ 11 w 168"/>
                  <a:gd name="T11" fmla="*/ 67 h 64"/>
                  <a:gd name="T12" fmla="*/ 0 w 168"/>
                  <a:gd name="T13" fmla="*/ 78 h 64"/>
                  <a:gd name="T14" fmla="*/ 33 w 168"/>
                  <a:gd name="T15" fmla="*/ 78 h 64"/>
                  <a:gd name="T16" fmla="*/ 22 w 168"/>
                  <a:gd name="T17" fmla="*/ 89 h 64"/>
                  <a:gd name="T18" fmla="*/ 133 w 168"/>
                  <a:gd name="T19" fmla="*/ 78 h 64"/>
                  <a:gd name="T20" fmla="*/ 155 w 168"/>
                  <a:gd name="T21" fmla="*/ 89 h 64"/>
                  <a:gd name="T22" fmla="*/ 178 w 168"/>
                  <a:gd name="T23" fmla="*/ 89 h 64"/>
                  <a:gd name="T24" fmla="*/ 222 w 168"/>
                  <a:gd name="T25" fmla="*/ 67 h 64"/>
                  <a:gd name="T26" fmla="*/ 189 w 168"/>
                  <a:gd name="T27" fmla="*/ 56 h 64"/>
                  <a:gd name="T28" fmla="*/ 189 w 168"/>
                  <a:gd name="T29" fmla="*/ 45 h 64"/>
                  <a:gd name="T30" fmla="*/ 200 w 168"/>
                  <a:gd name="T31" fmla="*/ 45 h 64"/>
                  <a:gd name="T32" fmla="*/ 200 w 168"/>
                  <a:gd name="T33" fmla="*/ 22 h 64"/>
                  <a:gd name="T34" fmla="*/ 233 w 168"/>
                  <a:gd name="T35" fmla="*/ 11 h 64"/>
                  <a:gd name="T36" fmla="*/ 211 w 168"/>
                  <a:gd name="T37" fmla="*/ 0 h 64"/>
                  <a:gd name="T38" fmla="*/ 178 w 168"/>
                  <a:gd name="T39" fmla="*/ 22 h 64"/>
                  <a:gd name="T40" fmla="*/ 133 w 168"/>
                  <a:gd name="T41" fmla="*/ 11 h 64"/>
                  <a:gd name="T42" fmla="*/ 111 w 168"/>
                  <a:gd name="T43" fmla="*/ 22 h 64"/>
                  <a:gd name="T44" fmla="*/ 111 w 168"/>
                  <a:gd name="T45" fmla="*/ 11 h 64"/>
                  <a:gd name="T46" fmla="*/ 100 w 168"/>
                  <a:gd name="T47" fmla="*/ 11 h 64"/>
                  <a:gd name="T48" fmla="*/ 44 w 168"/>
                  <a:gd name="T49" fmla="*/ 22 h 64"/>
                  <a:gd name="T50" fmla="*/ 11 w 168"/>
                  <a:gd name="T51" fmla="*/ 45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64"/>
                  <a:gd name="T80" fmla="*/ 168 w 168"/>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64">
                    <a:moveTo>
                      <a:pt x="8" y="32"/>
                    </a:moveTo>
                    <a:lnTo>
                      <a:pt x="16" y="32"/>
                    </a:lnTo>
                    <a:lnTo>
                      <a:pt x="8" y="32"/>
                    </a:lnTo>
                    <a:lnTo>
                      <a:pt x="8" y="40"/>
                    </a:lnTo>
                    <a:lnTo>
                      <a:pt x="48" y="40"/>
                    </a:lnTo>
                    <a:lnTo>
                      <a:pt x="8" y="48"/>
                    </a:lnTo>
                    <a:lnTo>
                      <a:pt x="0" y="56"/>
                    </a:lnTo>
                    <a:lnTo>
                      <a:pt x="24" y="56"/>
                    </a:lnTo>
                    <a:lnTo>
                      <a:pt x="16" y="64"/>
                    </a:lnTo>
                    <a:lnTo>
                      <a:pt x="96" y="56"/>
                    </a:lnTo>
                    <a:lnTo>
                      <a:pt x="112" y="64"/>
                    </a:lnTo>
                    <a:lnTo>
                      <a:pt x="128" y="64"/>
                    </a:lnTo>
                    <a:lnTo>
                      <a:pt x="160" y="48"/>
                    </a:lnTo>
                    <a:lnTo>
                      <a:pt x="136" y="40"/>
                    </a:lnTo>
                    <a:lnTo>
                      <a:pt x="136" y="32"/>
                    </a:lnTo>
                    <a:lnTo>
                      <a:pt x="144" y="32"/>
                    </a:lnTo>
                    <a:lnTo>
                      <a:pt x="144" y="16"/>
                    </a:lnTo>
                    <a:lnTo>
                      <a:pt x="168" y="8"/>
                    </a:lnTo>
                    <a:lnTo>
                      <a:pt x="152" y="0"/>
                    </a:lnTo>
                    <a:lnTo>
                      <a:pt x="128" y="16"/>
                    </a:lnTo>
                    <a:lnTo>
                      <a:pt x="96" y="8"/>
                    </a:lnTo>
                    <a:lnTo>
                      <a:pt x="80" y="16"/>
                    </a:lnTo>
                    <a:lnTo>
                      <a:pt x="80" y="8"/>
                    </a:lnTo>
                    <a:lnTo>
                      <a:pt x="72" y="8"/>
                    </a:lnTo>
                    <a:lnTo>
                      <a:pt x="32" y="16"/>
                    </a:lnTo>
                    <a:lnTo>
                      <a:pt x="8" y="32"/>
                    </a:lnTo>
                    <a:close/>
                  </a:path>
                </a:pathLst>
              </a:custGeom>
              <a:noFill/>
              <a:ln w="1270">
                <a:solidFill>
                  <a:schemeClr val="accent4"/>
                </a:solidFill>
                <a:round/>
                <a:headEnd/>
                <a:tailEnd/>
              </a:ln>
            </p:spPr>
            <p:txBody>
              <a:bodyPr/>
              <a:lstStyle/>
              <a:p>
                <a:endParaRPr lang="en-US" sz="1682"/>
              </a:p>
            </p:txBody>
          </p:sp>
          <p:sp>
            <p:nvSpPr>
              <p:cNvPr id="210" name="Freeform 236"/>
              <p:cNvSpPr>
                <a:spLocks/>
              </p:cNvSpPr>
              <p:nvPr/>
            </p:nvSpPr>
            <p:spPr bwMode="auto">
              <a:xfrm>
                <a:off x="5554498" y="3913631"/>
                <a:ext cx="138060" cy="51138"/>
              </a:xfrm>
              <a:custGeom>
                <a:avLst/>
                <a:gdLst>
                  <a:gd name="T0" fmla="*/ 0 w 120"/>
                  <a:gd name="T1" fmla="*/ 44 h 40"/>
                  <a:gd name="T2" fmla="*/ 11 w 120"/>
                  <a:gd name="T3" fmla="*/ 44 h 40"/>
                  <a:gd name="T4" fmla="*/ 11 w 120"/>
                  <a:gd name="T5" fmla="*/ 55 h 40"/>
                  <a:gd name="T6" fmla="*/ 45 w 120"/>
                  <a:gd name="T7" fmla="*/ 55 h 40"/>
                  <a:gd name="T8" fmla="*/ 89 w 120"/>
                  <a:gd name="T9" fmla="*/ 33 h 40"/>
                  <a:gd name="T10" fmla="*/ 167 w 120"/>
                  <a:gd name="T11" fmla="*/ 22 h 40"/>
                  <a:gd name="T12" fmla="*/ 156 w 120"/>
                  <a:gd name="T13" fmla="*/ 11 h 40"/>
                  <a:gd name="T14" fmla="*/ 111 w 120"/>
                  <a:gd name="T15" fmla="*/ 0 h 40"/>
                  <a:gd name="T16" fmla="*/ 56 w 120"/>
                  <a:gd name="T17" fmla="*/ 11 h 40"/>
                  <a:gd name="T18" fmla="*/ 56 w 120"/>
                  <a:gd name="T19" fmla="*/ 22 h 40"/>
                  <a:gd name="T20" fmla="*/ 0 w 120"/>
                  <a:gd name="T21" fmla="*/ 4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40"/>
                  <a:gd name="T35" fmla="*/ 120 w 12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40">
                    <a:moveTo>
                      <a:pt x="0" y="32"/>
                    </a:moveTo>
                    <a:lnTo>
                      <a:pt x="8" y="32"/>
                    </a:lnTo>
                    <a:lnTo>
                      <a:pt x="8" y="40"/>
                    </a:lnTo>
                    <a:lnTo>
                      <a:pt x="32" y="40"/>
                    </a:lnTo>
                    <a:lnTo>
                      <a:pt x="64" y="24"/>
                    </a:lnTo>
                    <a:lnTo>
                      <a:pt x="120" y="16"/>
                    </a:lnTo>
                    <a:lnTo>
                      <a:pt x="112" y="8"/>
                    </a:lnTo>
                    <a:lnTo>
                      <a:pt x="80" y="0"/>
                    </a:lnTo>
                    <a:lnTo>
                      <a:pt x="40" y="8"/>
                    </a:lnTo>
                    <a:lnTo>
                      <a:pt x="40" y="16"/>
                    </a:lnTo>
                    <a:lnTo>
                      <a:pt x="0" y="32"/>
                    </a:lnTo>
                    <a:close/>
                  </a:path>
                </a:pathLst>
              </a:custGeom>
              <a:noFill/>
              <a:ln w="1270">
                <a:solidFill>
                  <a:schemeClr val="accent4"/>
                </a:solidFill>
                <a:round/>
                <a:headEnd/>
                <a:tailEnd/>
              </a:ln>
            </p:spPr>
            <p:txBody>
              <a:bodyPr/>
              <a:lstStyle/>
              <a:p>
                <a:endParaRPr lang="en-US" sz="1682"/>
              </a:p>
            </p:txBody>
          </p:sp>
          <p:sp>
            <p:nvSpPr>
              <p:cNvPr id="211" name="Freeform 237"/>
              <p:cNvSpPr>
                <a:spLocks/>
              </p:cNvSpPr>
              <p:nvPr/>
            </p:nvSpPr>
            <p:spPr bwMode="auto">
              <a:xfrm>
                <a:off x="4698858" y="4265088"/>
                <a:ext cx="28108" cy="20455"/>
              </a:xfrm>
              <a:custGeom>
                <a:avLst/>
                <a:gdLst>
                  <a:gd name="T0" fmla="*/ 0 w 24"/>
                  <a:gd name="T1" fmla="*/ 22 h 16"/>
                  <a:gd name="T2" fmla="*/ 34 w 24"/>
                  <a:gd name="T3" fmla="*/ 0 h 16"/>
                  <a:gd name="T4" fmla="*/ 23 w 24"/>
                  <a:gd name="T5" fmla="*/ 0 h 16"/>
                  <a:gd name="T6" fmla="*/ 0 w 24"/>
                  <a:gd name="T7" fmla="*/ 22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16"/>
                    </a:moveTo>
                    <a:lnTo>
                      <a:pt x="24" y="0"/>
                    </a:lnTo>
                    <a:lnTo>
                      <a:pt x="16" y="0"/>
                    </a:lnTo>
                    <a:lnTo>
                      <a:pt x="0" y="16"/>
                    </a:lnTo>
                    <a:close/>
                  </a:path>
                </a:pathLst>
              </a:custGeom>
              <a:noFill/>
              <a:ln w="1270">
                <a:solidFill>
                  <a:schemeClr val="accent4"/>
                </a:solidFill>
                <a:round/>
                <a:headEnd/>
                <a:tailEnd/>
              </a:ln>
            </p:spPr>
            <p:txBody>
              <a:bodyPr/>
              <a:lstStyle/>
              <a:p>
                <a:endParaRPr lang="en-US" sz="1682"/>
              </a:p>
            </p:txBody>
          </p:sp>
          <p:sp>
            <p:nvSpPr>
              <p:cNvPr id="212" name="Freeform 238"/>
              <p:cNvSpPr>
                <a:spLocks/>
              </p:cNvSpPr>
              <p:nvPr/>
            </p:nvSpPr>
            <p:spPr bwMode="auto">
              <a:xfrm>
                <a:off x="9122557" y="4089360"/>
                <a:ext cx="46295" cy="10228"/>
              </a:xfrm>
              <a:custGeom>
                <a:avLst/>
                <a:gdLst>
                  <a:gd name="T0" fmla="*/ 0 w 40"/>
                  <a:gd name="T1" fmla="*/ 0 h 8"/>
                  <a:gd name="T2" fmla="*/ 11 w 40"/>
                  <a:gd name="T3" fmla="*/ 11 h 8"/>
                  <a:gd name="T4" fmla="*/ 45 w 40"/>
                  <a:gd name="T5" fmla="*/ 11 h 8"/>
                  <a:gd name="T6" fmla="*/ 56 w 40"/>
                  <a:gd name="T7" fmla="*/ 11 h 8"/>
                  <a:gd name="T8" fmla="*/ 0 60000 65536"/>
                  <a:gd name="T9" fmla="*/ 0 60000 65536"/>
                  <a:gd name="T10" fmla="*/ 0 60000 65536"/>
                  <a:gd name="T11" fmla="*/ 0 60000 65536"/>
                  <a:gd name="T12" fmla="*/ 0 w 40"/>
                  <a:gd name="T13" fmla="*/ 0 h 8"/>
                  <a:gd name="T14" fmla="*/ 40 w 40"/>
                  <a:gd name="T15" fmla="*/ 8 h 8"/>
                </a:gdLst>
                <a:ahLst/>
                <a:cxnLst>
                  <a:cxn ang="T8">
                    <a:pos x="T0" y="T1"/>
                  </a:cxn>
                  <a:cxn ang="T9">
                    <a:pos x="T2" y="T3"/>
                  </a:cxn>
                  <a:cxn ang="T10">
                    <a:pos x="T4" y="T5"/>
                  </a:cxn>
                  <a:cxn ang="T11">
                    <a:pos x="T6" y="T7"/>
                  </a:cxn>
                </a:cxnLst>
                <a:rect l="T12" t="T13" r="T14" b="T15"/>
                <a:pathLst>
                  <a:path w="40" h="8">
                    <a:moveTo>
                      <a:pt x="0" y="0"/>
                    </a:moveTo>
                    <a:lnTo>
                      <a:pt x="8" y="8"/>
                    </a:lnTo>
                    <a:lnTo>
                      <a:pt x="32" y="8"/>
                    </a:lnTo>
                    <a:lnTo>
                      <a:pt x="40" y="8"/>
                    </a:lnTo>
                  </a:path>
                </a:pathLst>
              </a:custGeom>
              <a:noFill/>
              <a:ln w="1270">
                <a:solidFill>
                  <a:schemeClr val="accent4"/>
                </a:solidFill>
                <a:round/>
                <a:headEnd/>
                <a:tailEnd/>
              </a:ln>
            </p:spPr>
            <p:txBody>
              <a:bodyPr/>
              <a:lstStyle/>
              <a:p>
                <a:endParaRPr lang="en-US" sz="1682"/>
              </a:p>
            </p:txBody>
          </p:sp>
          <p:sp>
            <p:nvSpPr>
              <p:cNvPr id="213" name="Line 239"/>
              <p:cNvSpPr>
                <a:spLocks noChangeShapeType="1"/>
              </p:cNvSpPr>
              <p:nvPr/>
            </p:nvSpPr>
            <p:spPr bwMode="auto">
              <a:xfrm flipV="1">
                <a:off x="4671577" y="4285544"/>
                <a:ext cx="27281" cy="11157"/>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14" name="Line 240"/>
              <p:cNvSpPr>
                <a:spLocks noChangeShapeType="1"/>
              </p:cNvSpPr>
              <p:nvPr/>
            </p:nvSpPr>
            <p:spPr bwMode="auto">
              <a:xfrm>
                <a:off x="9122557" y="4099587"/>
                <a:ext cx="37202"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15" name="Freeform 241"/>
              <p:cNvSpPr>
                <a:spLocks/>
              </p:cNvSpPr>
              <p:nvPr/>
            </p:nvSpPr>
            <p:spPr bwMode="auto">
              <a:xfrm>
                <a:off x="4836918" y="4151655"/>
                <a:ext cx="28108" cy="10228"/>
              </a:xfrm>
              <a:custGeom>
                <a:avLst/>
                <a:gdLst>
                  <a:gd name="T0" fmla="*/ 0 w 24"/>
                  <a:gd name="T1" fmla="*/ 0 h 8"/>
                  <a:gd name="T2" fmla="*/ 11 w 24"/>
                  <a:gd name="T3" fmla="*/ 11 h 8"/>
                  <a:gd name="T4" fmla="*/ 34 w 24"/>
                  <a:gd name="T5" fmla="*/ 0 h 8"/>
                  <a:gd name="T6" fmla="*/ 0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0" y="0"/>
                    </a:moveTo>
                    <a:lnTo>
                      <a:pt x="8" y="8"/>
                    </a:lnTo>
                    <a:lnTo>
                      <a:pt x="24" y="0"/>
                    </a:lnTo>
                    <a:lnTo>
                      <a:pt x="0" y="0"/>
                    </a:lnTo>
                    <a:close/>
                  </a:path>
                </a:pathLst>
              </a:custGeom>
              <a:noFill/>
              <a:ln w="1270">
                <a:solidFill>
                  <a:schemeClr val="accent4"/>
                </a:solidFill>
                <a:round/>
                <a:headEnd/>
                <a:tailEnd/>
              </a:ln>
            </p:spPr>
            <p:txBody>
              <a:bodyPr/>
              <a:lstStyle/>
              <a:p>
                <a:endParaRPr lang="en-US" sz="1682"/>
              </a:p>
            </p:txBody>
          </p:sp>
          <p:sp>
            <p:nvSpPr>
              <p:cNvPr id="216" name="Freeform 242"/>
              <p:cNvSpPr>
                <a:spLocks/>
              </p:cNvSpPr>
              <p:nvPr/>
            </p:nvSpPr>
            <p:spPr bwMode="auto">
              <a:xfrm>
                <a:off x="4938603" y="4182338"/>
                <a:ext cx="45469" cy="31613"/>
              </a:xfrm>
              <a:custGeom>
                <a:avLst/>
                <a:gdLst>
                  <a:gd name="T0" fmla="*/ 0 w 40"/>
                  <a:gd name="T1" fmla="*/ 34 h 24"/>
                  <a:gd name="T2" fmla="*/ 44 w 40"/>
                  <a:gd name="T3" fmla="*/ 23 h 24"/>
                  <a:gd name="T4" fmla="*/ 44 w 40"/>
                  <a:gd name="T5" fmla="*/ 11 h 24"/>
                  <a:gd name="T6" fmla="*/ 55 w 40"/>
                  <a:gd name="T7" fmla="*/ 11 h 24"/>
                  <a:gd name="T8" fmla="*/ 55 w 40"/>
                  <a:gd name="T9" fmla="*/ 0 h 24"/>
                  <a:gd name="T10" fmla="*/ 0 w 40"/>
                  <a:gd name="T11" fmla="*/ 34 h 24"/>
                  <a:gd name="T12" fmla="*/ 0 60000 65536"/>
                  <a:gd name="T13" fmla="*/ 0 60000 65536"/>
                  <a:gd name="T14" fmla="*/ 0 60000 65536"/>
                  <a:gd name="T15" fmla="*/ 0 60000 65536"/>
                  <a:gd name="T16" fmla="*/ 0 60000 65536"/>
                  <a:gd name="T17" fmla="*/ 0 60000 65536"/>
                  <a:gd name="T18" fmla="*/ 0 w 40"/>
                  <a:gd name="T19" fmla="*/ 0 h 24"/>
                  <a:gd name="T20" fmla="*/ 40 w 4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0" h="24">
                    <a:moveTo>
                      <a:pt x="0" y="24"/>
                    </a:moveTo>
                    <a:lnTo>
                      <a:pt x="32" y="16"/>
                    </a:lnTo>
                    <a:lnTo>
                      <a:pt x="32" y="8"/>
                    </a:lnTo>
                    <a:lnTo>
                      <a:pt x="40" y="8"/>
                    </a:lnTo>
                    <a:lnTo>
                      <a:pt x="40" y="0"/>
                    </a:lnTo>
                    <a:lnTo>
                      <a:pt x="0" y="24"/>
                    </a:lnTo>
                    <a:close/>
                  </a:path>
                </a:pathLst>
              </a:custGeom>
              <a:noFill/>
              <a:ln w="1270">
                <a:solidFill>
                  <a:schemeClr val="accent4"/>
                </a:solidFill>
                <a:round/>
                <a:headEnd/>
                <a:tailEnd/>
              </a:ln>
            </p:spPr>
            <p:txBody>
              <a:bodyPr/>
              <a:lstStyle/>
              <a:p>
                <a:endParaRPr lang="en-US" sz="1682"/>
              </a:p>
            </p:txBody>
          </p:sp>
          <p:sp>
            <p:nvSpPr>
              <p:cNvPr id="217" name="Freeform 243"/>
              <p:cNvSpPr>
                <a:spLocks/>
              </p:cNvSpPr>
              <p:nvPr/>
            </p:nvSpPr>
            <p:spPr bwMode="auto">
              <a:xfrm>
                <a:off x="5149413" y="4265088"/>
                <a:ext cx="28108" cy="41840"/>
              </a:xfrm>
              <a:custGeom>
                <a:avLst/>
                <a:gdLst>
                  <a:gd name="T0" fmla="*/ 11 w 24"/>
                  <a:gd name="T1" fmla="*/ 0 h 32"/>
                  <a:gd name="T2" fmla="*/ 0 w 24"/>
                  <a:gd name="T3" fmla="*/ 11 h 32"/>
                  <a:gd name="T4" fmla="*/ 0 w 24"/>
                  <a:gd name="T5" fmla="*/ 34 h 32"/>
                  <a:gd name="T6" fmla="*/ 11 w 24"/>
                  <a:gd name="T7" fmla="*/ 45 h 32"/>
                  <a:gd name="T8" fmla="*/ 11 w 24"/>
                  <a:gd name="T9" fmla="*/ 34 h 32"/>
                  <a:gd name="T10" fmla="*/ 34 w 24"/>
                  <a:gd name="T11" fmla="*/ 0 h 32"/>
                  <a:gd name="T12" fmla="*/ 11 w 24"/>
                  <a:gd name="T13" fmla="*/ 0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8" y="0"/>
                    </a:moveTo>
                    <a:lnTo>
                      <a:pt x="0" y="8"/>
                    </a:lnTo>
                    <a:lnTo>
                      <a:pt x="0" y="24"/>
                    </a:lnTo>
                    <a:lnTo>
                      <a:pt x="8" y="32"/>
                    </a:lnTo>
                    <a:lnTo>
                      <a:pt x="8" y="24"/>
                    </a:lnTo>
                    <a:lnTo>
                      <a:pt x="24" y="0"/>
                    </a:lnTo>
                    <a:lnTo>
                      <a:pt x="8" y="0"/>
                    </a:lnTo>
                    <a:close/>
                  </a:path>
                </a:pathLst>
              </a:custGeom>
              <a:noFill/>
              <a:ln w="1270">
                <a:solidFill>
                  <a:schemeClr val="accent4"/>
                </a:solidFill>
                <a:round/>
                <a:headEnd/>
                <a:tailEnd/>
              </a:ln>
            </p:spPr>
            <p:txBody>
              <a:bodyPr/>
              <a:lstStyle/>
              <a:p>
                <a:endParaRPr lang="en-US" sz="1682"/>
              </a:p>
            </p:txBody>
          </p:sp>
          <p:sp>
            <p:nvSpPr>
              <p:cNvPr id="218" name="Freeform 244"/>
              <p:cNvSpPr>
                <a:spLocks/>
              </p:cNvSpPr>
              <p:nvPr/>
            </p:nvSpPr>
            <p:spPr bwMode="auto">
              <a:xfrm>
                <a:off x="5177521" y="4327384"/>
                <a:ext cx="36375" cy="52068"/>
              </a:xfrm>
              <a:custGeom>
                <a:avLst/>
                <a:gdLst>
                  <a:gd name="T0" fmla="*/ 0 w 32"/>
                  <a:gd name="T1" fmla="*/ 0 h 40"/>
                  <a:gd name="T2" fmla="*/ 0 w 32"/>
                  <a:gd name="T3" fmla="*/ 11 h 40"/>
                  <a:gd name="T4" fmla="*/ 11 w 32"/>
                  <a:gd name="T5" fmla="*/ 22 h 40"/>
                  <a:gd name="T6" fmla="*/ 11 w 32"/>
                  <a:gd name="T7" fmla="*/ 34 h 40"/>
                  <a:gd name="T8" fmla="*/ 22 w 32"/>
                  <a:gd name="T9" fmla="*/ 34 h 40"/>
                  <a:gd name="T10" fmla="*/ 22 w 32"/>
                  <a:gd name="T11" fmla="*/ 45 h 40"/>
                  <a:gd name="T12" fmla="*/ 33 w 32"/>
                  <a:gd name="T13" fmla="*/ 56 h 40"/>
                  <a:gd name="T14" fmla="*/ 44 w 32"/>
                  <a:gd name="T15" fmla="*/ 45 h 40"/>
                  <a:gd name="T16" fmla="*/ 33 w 32"/>
                  <a:gd name="T17" fmla="*/ 11 h 40"/>
                  <a:gd name="T18" fmla="*/ 0 w 32"/>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40"/>
                  <a:gd name="T32" fmla="*/ 32 w 32"/>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40">
                    <a:moveTo>
                      <a:pt x="0" y="0"/>
                    </a:moveTo>
                    <a:lnTo>
                      <a:pt x="0" y="8"/>
                    </a:lnTo>
                    <a:lnTo>
                      <a:pt x="8" y="16"/>
                    </a:lnTo>
                    <a:lnTo>
                      <a:pt x="8" y="24"/>
                    </a:lnTo>
                    <a:lnTo>
                      <a:pt x="16" y="24"/>
                    </a:lnTo>
                    <a:lnTo>
                      <a:pt x="16" y="32"/>
                    </a:lnTo>
                    <a:lnTo>
                      <a:pt x="24" y="40"/>
                    </a:lnTo>
                    <a:lnTo>
                      <a:pt x="32" y="32"/>
                    </a:lnTo>
                    <a:lnTo>
                      <a:pt x="24" y="8"/>
                    </a:lnTo>
                    <a:lnTo>
                      <a:pt x="0" y="0"/>
                    </a:lnTo>
                    <a:close/>
                  </a:path>
                </a:pathLst>
              </a:custGeom>
              <a:noFill/>
              <a:ln w="1270">
                <a:solidFill>
                  <a:schemeClr val="accent4"/>
                </a:solidFill>
                <a:round/>
                <a:headEnd/>
                <a:tailEnd/>
              </a:ln>
            </p:spPr>
            <p:txBody>
              <a:bodyPr/>
              <a:lstStyle/>
              <a:p>
                <a:endParaRPr lang="en-US" sz="1682"/>
              </a:p>
            </p:txBody>
          </p:sp>
          <p:sp>
            <p:nvSpPr>
              <p:cNvPr id="219" name="Freeform 245"/>
              <p:cNvSpPr>
                <a:spLocks/>
              </p:cNvSpPr>
              <p:nvPr/>
            </p:nvSpPr>
            <p:spPr bwMode="auto">
              <a:xfrm>
                <a:off x="6198501" y="3789040"/>
                <a:ext cx="615895" cy="372843"/>
              </a:xfrm>
              <a:custGeom>
                <a:avLst/>
                <a:gdLst>
                  <a:gd name="T0" fmla="*/ 22 w 536"/>
                  <a:gd name="T1" fmla="*/ 78 h 288"/>
                  <a:gd name="T2" fmla="*/ 44 w 536"/>
                  <a:gd name="T3" fmla="*/ 89 h 288"/>
                  <a:gd name="T4" fmla="*/ 22 w 536"/>
                  <a:gd name="T5" fmla="*/ 100 h 288"/>
                  <a:gd name="T6" fmla="*/ 22 w 536"/>
                  <a:gd name="T7" fmla="*/ 111 h 288"/>
                  <a:gd name="T8" fmla="*/ 145 w 536"/>
                  <a:gd name="T9" fmla="*/ 111 h 288"/>
                  <a:gd name="T10" fmla="*/ 145 w 536"/>
                  <a:gd name="T11" fmla="*/ 134 h 288"/>
                  <a:gd name="T12" fmla="*/ 145 w 536"/>
                  <a:gd name="T13" fmla="*/ 156 h 288"/>
                  <a:gd name="T14" fmla="*/ 133 w 536"/>
                  <a:gd name="T15" fmla="*/ 178 h 288"/>
                  <a:gd name="T16" fmla="*/ 145 w 536"/>
                  <a:gd name="T17" fmla="*/ 189 h 288"/>
                  <a:gd name="T18" fmla="*/ 156 w 536"/>
                  <a:gd name="T19" fmla="*/ 189 h 288"/>
                  <a:gd name="T20" fmla="*/ 133 w 536"/>
                  <a:gd name="T21" fmla="*/ 201 h 288"/>
                  <a:gd name="T22" fmla="*/ 133 w 536"/>
                  <a:gd name="T23" fmla="*/ 223 h 288"/>
                  <a:gd name="T24" fmla="*/ 167 w 536"/>
                  <a:gd name="T25" fmla="*/ 223 h 288"/>
                  <a:gd name="T26" fmla="*/ 133 w 536"/>
                  <a:gd name="T27" fmla="*/ 234 h 288"/>
                  <a:gd name="T28" fmla="*/ 100 w 536"/>
                  <a:gd name="T29" fmla="*/ 290 h 288"/>
                  <a:gd name="T30" fmla="*/ 100 w 536"/>
                  <a:gd name="T31" fmla="*/ 312 h 288"/>
                  <a:gd name="T32" fmla="*/ 111 w 536"/>
                  <a:gd name="T33" fmla="*/ 334 h 288"/>
                  <a:gd name="T34" fmla="*/ 133 w 536"/>
                  <a:gd name="T35" fmla="*/ 379 h 288"/>
                  <a:gd name="T36" fmla="*/ 178 w 536"/>
                  <a:gd name="T37" fmla="*/ 401 h 288"/>
                  <a:gd name="T38" fmla="*/ 222 w 536"/>
                  <a:gd name="T39" fmla="*/ 356 h 288"/>
                  <a:gd name="T40" fmla="*/ 256 w 536"/>
                  <a:gd name="T41" fmla="*/ 334 h 288"/>
                  <a:gd name="T42" fmla="*/ 267 w 536"/>
                  <a:gd name="T43" fmla="*/ 301 h 288"/>
                  <a:gd name="T44" fmla="*/ 289 w 536"/>
                  <a:gd name="T45" fmla="*/ 290 h 288"/>
                  <a:gd name="T46" fmla="*/ 411 w 536"/>
                  <a:gd name="T47" fmla="*/ 245 h 288"/>
                  <a:gd name="T48" fmla="*/ 545 w 536"/>
                  <a:gd name="T49" fmla="*/ 212 h 288"/>
                  <a:gd name="T50" fmla="*/ 523 w 536"/>
                  <a:gd name="T51" fmla="*/ 201 h 288"/>
                  <a:gd name="T52" fmla="*/ 523 w 536"/>
                  <a:gd name="T53" fmla="*/ 201 h 288"/>
                  <a:gd name="T54" fmla="*/ 534 w 536"/>
                  <a:gd name="T55" fmla="*/ 189 h 288"/>
                  <a:gd name="T56" fmla="*/ 567 w 536"/>
                  <a:gd name="T57" fmla="*/ 201 h 288"/>
                  <a:gd name="T58" fmla="*/ 534 w 536"/>
                  <a:gd name="T59" fmla="*/ 167 h 288"/>
                  <a:gd name="T60" fmla="*/ 578 w 536"/>
                  <a:gd name="T61" fmla="*/ 167 h 288"/>
                  <a:gd name="T62" fmla="*/ 600 w 536"/>
                  <a:gd name="T63" fmla="*/ 156 h 288"/>
                  <a:gd name="T64" fmla="*/ 589 w 536"/>
                  <a:gd name="T65" fmla="*/ 145 h 288"/>
                  <a:gd name="T66" fmla="*/ 623 w 536"/>
                  <a:gd name="T67" fmla="*/ 134 h 288"/>
                  <a:gd name="T68" fmla="*/ 623 w 536"/>
                  <a:gd name="T69" fmla="*/ 111 h 288"/>
                  <a:gd name="T70" fmla="*/ 600 w 536"/>
                  <a:gd name="T71" fmla="*/ 100 h 288"/>
                  <a:gd name="T72" fmla="*/ 645 w 536"/>
                  <a:gd name="T73" fmla="*/ 89 h 288"/>
                  <a:gd name="T74" fmla="*/ 645 w 536"/>
                  <a:gd name="T75" fmla="*/ 78 h 288"/>
                  <a:gd name="T76" fmla="*/ 689 w 536"/>
                  <a:gd name="T77" fmla="*/ 45 h 288"/>
                  <a:gd name="T78" fmla="*/ 689 w 536"/>
                  <a:gd name="T79" fmla="*/ 22 h 288"/>
                  <a:gd name="T80" fmla="*/ 634 w 536"/>
                  <a:gd name="T81" fmla="*/ 22 h 288"/>
                  <a:gd name="T82" fmla="*/ 656 w 536"/>
                  <a:gd name="T83" fmla="*/ 11 h 288"/>
                  <a:gd name="T84" fmla="*/ 400 w 536"/>
                  <a:gd name="T85" fmla="*/ 11 h 288"/>
                  <a:gd name="T86" fmla="*/ 267 w 536"/>
                  <a:gd name="T87" fmla="*/ 22 h 288"/>
                  <a:gd name="T88" fmla="*/ 189 w 536"/>
                  <a:gd name="T89" fmla="*/ 33 h 288"/>
                  <a:gd name="T90" fmla="*/ 156 w 536"/>
                  <a:gd name="T91" fmla="*/ 33 h 288"/>
                  <a:gd name="T92" fmla="*/ 122 w 536"/>
                  <a:gd name="T93" fmla="*/ 45 h 288"/>
                  <a:gd name="T94" fmla="*/ 100 w 536"/>
                  <a:gd name="T95" fmla="*/ 67 h 288"/>
                  <a:gd name="T96" fmla="*/ 0 w 536"/>
                  <a:gd name="T97" fmla="*/ 78 h 2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6"/>
                  <a:gd name="T148" fmla="*/ 0 h 288"/>
                  <a:gd name="T149" fmla="*/ 536 w 536"/>
                  <a:gd name="T150" fmla="*/ 288 h 2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6" h="288">
                    <a:moveTo>
                      <a:pt x="0" y="56"/>
                    </a:moveTo>
                    <a:lnTo>
                      <a:pt x="16" y="56"/>
                    </a:lnTo>
                    <a:lnTo>
                      <a:pt x="16" y="64"/>
                    </a:lnTo>
                    <a:lnTo>
                      <a:pt x="32" y="64"/>
                    </a:lnTo>
                    <a:lnTo>
                      <a:pt x="0" y="72"/>
                    </a:lnTo>
                    <a:lnTo>
                      <a:pt x="16" y="72"/>
                    </a:lnTo>
                    <a:lnTo>
                      <a:pt x="8" y="72"/>
                    </a:lnTo>
                    <a:lnTo>
                      <a:pt x="16" y="80"/>
                    </a:lnTo>
                    <a:lnTo>
                      <a:pt x="72" y="80"/>
                    </a:lnTo>
                    <a:lnTo>
                      <a:pt x="104" y="80"/>
                    </a:lnTo>
                    <a:lnTo>
                      <a:pt x="96" y="88"/>
                    </a:lnTo>
                    <a:lnTo>
                      <a:pt x="104" y="96"/>
                    </a:lnTo>
                    <a:lnTo>
                      <a:pt x="104" y="104"/>
                    </a:lnTo>
                    <a:lnTo>
                      <a:pt x="104" y="112"/>
                    </a:lnTo>
                    <a:lnTo>
                      <a:pt x="96" y="120"/>
                    </a:lnTo>
                    <a:lnTo>
                      <a:pt x="96" y="128"/>
                    </a:lnTo>
                    <a:lnTo>
                      <a:pt x="88" y="128"/>
                    </a:lnTo>
                    <a:lnTo>
                      <a:pt x="104" y="136"/>
                    </a:lnTo>
                    <a:lnTo>
                      <a:pt x="112" y="128"/>
                    </a:lnTo>
                    <a:lnTo>
                      <a:pt x="112" y="136"/>
                    </a:lnTo>
                    <a:lnTo>
                      <a:pt x="128" y="144"/>
                    </a:lnTo>
                    <a:lnTo>
                      <a:pt x="96" y="144"/>
                    </a:lnTo>
                    <a:lnTo>
                      <a:pt x="80" y="160"/>
                    </a:lnTo>
                    <a:lnTo>
                      <a:pt x="96" y="160"/>
                    </a:lnTo>
                    <a:lnTo>
                      <a:pt x="120" y="152"/>
                    </a:lnTo>
                    <a:lnTo>
                      <a:pt x="120" y="160"/>
                    </a:lnTo>
                    <a:lnTo>
                      <a:pt x="112" y="168"/>
                    </a:lnTo>
                    <a:lnTo>
                      <a:pt x="96" y="168"/>
                    </a:lnTo>
                    <a:lnTo>
                      <a:pt x="88" y="176"/>
                    </a:lnTo>
                    <a:lnTo>
                      <a:pt x="72" y="208"/>
                    </a:lnTo>
                    <a:lnTo>
                      <a:pt x="80" y="208"/>
                    </a:lnTo>
                    <a:lnTo>
                      <a:pt x="72" y="224"/>
                    </a:lnTo>
                    <a:lnTo>
                      <a:pt x="80" y="232"/>
                    </a:lnTo>
                    <a:lnTo>
                      <a:pt x="80" y="240"/>
                    </a:lnTo>
                    <a:lnTo>
                      <a:pt x="88" y="264"/>
                    </a:lnTo>
                    <a:lnTo>
                      <a:pt x="96" y="272"/>
                    </a:lnTo>
                    <a:lnTo>
                      <a:pt x="112" y="280"/>
                    </a:lnTo>
                    <a:lnTo>
                      <a:pt x="128" y="288"/>
                    </a:lnTo>
                    <a:lnTo>
                      <a:pt x="136" y="288"/>
                    </a:lnTo>
                    <a:lnTo>
                      <a:pt x="160" y="256"/>
                    </a:lnTo>
                    <a:lnTo>
                      <a:pt x="160" y="248"/>
                    </a:lnTo>
                    <a:lnTo>
                      <a:pt x="184" y="240"/>
                    </a:lnTo>
                    <a:lnTo>
                      <a:pt x="192" y="224"/>
                    </a:lnTo>
                    <a:lnTo>
                      <a:pt x="192" y="216"/>
                    </a:lnTo>
                    <a:lnTo>
                      <a:pt x="200" y="216"/>
                    </a:lnTo>
                    <a:lnTo>
                      <a:pt x="208" y="208"/>
                    </a:lnTo>
                    <a:lnTo>
                      <a:pt x="248" y="208"/>
                    </a:lnTo>
                    <a:lnTo>
                      <a:pt x="296" y="176"/>
                    </a:lnTo>
                    <a:lnTo>
                      <a:pt x="352" y="168"/>
                    </a:lnTo>
                    <a:lnTo>
                      <a:pt x="392" y="152"/>
                    </a:lnTo>
                    <a:lnTo>
                      <a:pt x="400" y="152"/>
                    </a:lnTo>
                    <a:lnTo>
                      <a:pt x="376" y="144"/>
                    </a:lnTo>
                    <a:lnTo>
                      <a:pt x="360" y="152"/>
                    </a:lnTo>
                    <a:lnTo>
                      <a:pt x="376" y="144"/>
                    </a:lnTo>
                    <a:lnTo>
                      <a:pt x="376" y="136"/>
                    </a:lnTo>
                    <a:lnTo>
                      <a:pt x="384" y="136"/>
                    </a:lnTo>
                    <a:lnTo>
                      <a:pt x="384" y="144"/>
                    </a:lnTo>
                    <a:lnTo>
                      <a:pt x="408" y="144"/>
                    </a:lnTo>
                    <a:lnTo>
                      <a:pt x="408" y="136"/>
                    </a:lnTo>
                    <a:lnTo>
                      <a:pt x="384" y="120"/>
                    </a:lnTo>
                    <a:lnTo>
                      <a:pt x="408" y="128"/>
                    </a:lnTo>
                    <a:lnTo>
                      <a:pt x="416" y="120"/>
                    </a:lnTo>
                    <a:lnTo>
                      <a:pt x="408" y="112"/>
                    </a:lnTo>
                    <a:lnTo>
                      <a:pt x="432" y="112"/>
                    </a:lnTo>
                    <a:lnTo>
                      <a:pt x="432" y="104"/>
                    </a:lnTo>
                    <a:lnTo>
                      <a:pt x="424" y="104"/>
                    </a:lnTo>
                    <a:lnTo>
                      <a:pt x="440" y="104"/>
                    </a:lnTo>
                    <a:lnTo>
                      <a:pt x="448" y="96"/>
                    </a:lnTo>
                    <a:lnTo>
                      <a:pt x="440" y="96"/>
                    </a:lnTo>
                    <a:lnTo>
                      <a:pt x="448" y="80"/>
                    </a:lnTo>
                    <a:lnTo>
                      <a:pt x="432" y="80"/>
                    </a:lnTo>
                    <a:lnTo>
                      <a:pt x="432" y="72"/>
                    </a:lnTo>
                    <a:lnTo>
                      <a:pt x="464" y="72"/>
                    </a:lnTo>
                    <a:lnTo>
                      <a:pt x="464" y="64"/>
                    </a:lnTo>
                    <a:lnTo>
                      <a:pt x="456" y="56"/>
                    </a:lnTo>
                    <a:lnTo>
                      <a:pt x="464" y="56"/>
                    </a:lnTo>
                    <a:lnTo>
                      <a:pt x="464" y="48"/>
                    </a:lnTo>
                    <a:lnTo>
                      <a:pt x="496" y="32"/>
                    </a:lnTo>
                    <a:lnTo>
                      <a:pt x="536" y="24"/>
                    </a:lnTo>
                    <a:lnTo>
                      <a:pt x="496" y="16"/>
                    </a:lnTo>
                    <a:lnTo>
                      <a:pt x="424" y="24"/>
                    </a:lnTo>
                    <a:lnTo>
                      <a:pt x="456" y="16"/>
                    </a:lnTo>
                    <a:lnTo>
                      <a:pt x="424" y="16"/>
                    </a:lnTo>
                    <a:lnTo>
                      <a:pt x="472" y="8"/>
                    </a:lnTo>
                    <a:lnTo>
                      <a:pt x="416" y="0"/>
                    </a:lnTo>
                    <a:lnTo>
                      <a:pt x="288" y="8"/>
                    </a:lnTo>
                    <a:lnTo>
                      <a:pt x="216" y="16"/>
                    </a:lnTo>
                    <a:lnTo>
                      <a:pt x="192" y="16"/>
                    </a:lnTo>
                    <a:lnTo>
                      <a:pt x="128" y="16"/>
                    </a:lnTo>
                    <a:lnTo>
                      <a:pt x="136" y="24"/>
                    </a:lnTo>
                    <a:lnTo>
                      <a:pt x="128" y="24"/>
                    </a:lnTo>
                    <a:lnTo>
                      <a:pt x="112" y="24"/>
                    </a:lnTo>
                    <a:lnTo>
                      <a:pt x="64" y="32"/>
                    </a:lnTo>
                    <a:lnTo>
                      <a:pt x="88" y="32"/>
                    </a:lnTo>
                    <a:lnTo>
                      <a:pt x="88" y="40"/>
                    </a:lnTo>
                    <a:lnTo>
                      <a:pt x="72" y="48"/>
                    </a:lnTo>
                    <a:lnTo>
                      <a:pt x="8" y="48"/>
                    </a:lnTo>
                    <a:lnTo>
                      <a:pt x="0" y="56"/>
                    </a:lnTo>
                    <a:close/>
                  </a:path>
                </a:pathLst>
              </a:custGeom>
              <a:noFill/>
              <a:ln w="1270">
                <a:solidFill>
                  <a:schemeClr val="accent4"/>
                </a:solidFill>
                <a:round/>
                <a:headEnd/>
                <a:tailEnd/>
              </a:ln>
            </p:spPr>
            <p:txBody>
              <a:bodyPr/>
              <a:lstStyle/>
              <a:p>
                <a:endParaRPr lang="en-US" sz="1682"/>
              </a:p>
            </p:txBody>
          </p:sp>
          <p:sp>
            <p:nvSpPr>
              <p:cNvPr id="220" name="Freeform 246"/>
              <p:cNvSpPr>
                <a:spLocks/>
              </p:cNvSpPr>
              <p:nvPr/>
            </p:nvSpPr>
            <p:spPr bwMode="auto">
              <a:xfrm>
                <a:off x="6611854" y="4047519"/>
                <a:ext cx="128966" cy="52068"/>
              </a:xfrm>
              <a:custGeom>
                <a:avLst/>
                <a:gdLst>
                  <a:gd name="T0" fmla="*/ 0 w 112"/>
                  <a:gd name="T1" fmla="*/ 11 h 40"/>
                  <a:gd name="T2" fmla="*/ 33 w 112"/>
                  <a:gd name="T3" fmla="*/ 22 h 40"/>
                  <a:gd name="T4" fmla="*/ 0 w 112"/>
                  <a:gd name="T5" fmla="*/ 34 h 40"/>
                  <a:gd name="T6" fmla="*/ 22 w 112"/>
                  <a:gd name="T7" fmla="*/ 34 h 40"/>
                  <a:gd name="T8" fmla="*/ 33 w 112"/>
                  <a:gd name="T9" fmla="*/ 34 h 40"/>
                  <a:gd name="T10" fmla="*/ 11 w 112"/>
                  <a:gd name="T11" fmla="*/ 45 h 40"/>
                  <a:gd name="T12" fmla="*/ 67 w 112"/>
                  <a:gd name="T13" fmla="*/ 56 h 40"/>
                  <a:gd name="T14" fmla="*/ 134 w 112"/>
                  <a:gd name="T15" fmla="*/ 34 h 40"/>
                  <a:gd name="T16" fmla="*/ 145 w 112"/>
                  <a:gd name="T17" fmla="*/ 22 h 40"/>
                  <a:gd name="T18" fmla="*/ 156 w 112"/>
                  <a:gd name="T19" fmla="*/ 11 h 40"/>
                  <a:gd name="T20" fmla="*/ 145 w 112"/>
                  <a:gd name="T21" fmla="*/ 11 h 40"/>
                  <a:gd name="T22" fmla="*/ 145 w 112"/>
                  <a:gd name="T23" fmla="*/ 0 h 40"/>
                  <a:gd name="T24" fmla="*/ 123 w 112"/>
                  <a:gd name="T25" fmla="*/ 0 h 40"/>
                  <a:gd name="T26" fmla="*/ 100 w 112"/>
                  <a:gd name="T27" fmla="*/ 11 h 40"/>
                  <a:gd name="T28" fmla="*/ 67 w 112"/>
                  <a:gd name="T29" fmla="*/ 11 h 40"/>
                  <a:gd name="T30" fmla="*/ 67 w 112"/>
                  <a:gd name="T31" fmla="*/ 0 h 40"/>
                  <a:gd name="T32" fmla="*/ 56 w 112"/>
                  <a:gd name="T33" fmla="*/ 11 h 40"/>
                  <a:gd name="T34" fmla="*/ 45 w 112"/>
                  <a:gd name="T35" fmla="*/ 22 h 40"/>
                  <a:gd name="T36" fmla="*/ 45 w 112"/>
                  <a:gd name="T37" fmla="*/ 11 h 40"/>
                  <a:gd name="T38" fmla="*/ 22 w 112"/>
                  <a:gd name="T39" fmla="*/ 0 h 40"/>
                  <a:gd name="T40" fmla="*/ 0 w 112"/>
                  <a:gd name="T41" fmla="*/ 1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40"/>
                  <a:gd name="T65" fmla="*/ 112 w 112"/>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40">
                    <a:moveTo>
                      <a:pt x="0" y="8"/>
                    </a:moveTo>
                    <a:lnTo>
                      <a:pt x="24" y="16"/>
                    </a:lnTo>
                    <a:lnTo>
                      <a:pt x="0" y="24"/>
                    </a:lnTo>
                    <a:lnTo>
                      <a:pt x="16" y="24"/>
                    </a:lnTo>
                    <a:lnTo>
                      <a:pt x="24" y="24"/>
                    </a:lnTo>
                    <a:lnTo>
                      <a:pt x="8" y="32"/>
                    </a:lnTo>
                    <a:lnTo>
                      <a:pt x="48" y="40"/>
                    </a:lnTo>
                    <a:lnTo>
                      <a:pt x="96" y="24"/>
                    </a:lnTo>
                    <a:lnTo>
                      <a:pt x="104" y="16"/>
                    </a:lnTo>
                    <a:lnTo>
                      <a:pt x="112" y="8"/>
                    </a:lnTo>
                    <a:lnTo>
                      <a:pt x="104" y="8"/>
                    </a:lnTo>
                    <a:lnTo>
                      <a:pt x="104" y="0"/>
                    </a:lnTo>
                    <a:lnTo>
                      <a:pt x="88" y="0"/>
                    </a:lnTo>
                    <a:lnTo>
                      <a:pt x="72" y="8"/>
                    </a:lnTo>
                    <a:lnTo>
                      <a:pt x="48" y="8"/>
                    </a:lnTo>
                    <a:lnTo>
                      <a:pt x="48" y="0"/>
                    </a:lnTo>
                    <a:lnTo>
                      <a:pt x="40" y="8"/>
                    </a:lnTo>
                    <a:lnTo>
                      <a:pt x="32" y="16"/>
                    </a:lnTo>
                    <a:lnTo>
                      <a:pt x="32" y="8"/>
                    </a:lnTo>
                    <a:lnTo>
                      <a:pt x="16" y="0"/>
                    </a:lnTo>
                    <a:lnTo>
                      <a:pt x="0" y="8"/>
                    </a:lnTo>
                    <a:close/>
                  </a:path>
                </a:pathLst>
              </a:custGeom>
              <a:noFill/>
              <a:ln w="1270">
                <a:solidFill>
                  <a:schemeClr val="accent4"/>
                </a:solidFill>
                <a:round/>
                <a:headEnd/>
                <a:tailEnd/>
              </a:ln>
            </p:spPr>
            <p:txBody>
              <a:bodyPr/>
              <a:lstStyle/>
              <a:p>
                <a:endParaRPr lang="en-US" sz="1682"/>
              </a:p>
            </p:txBody>
          </p:sp>
          <p:sp>
            <p:nvSpPr>
              <p:cNvPr id="221" name="Line 247"/>
              <p:cNvSpPr>
                <a:spLocks noChangeShapeType="1"/>
              </p:cNvSpPr>
              <p:nvPr/>
            </p:nvSpPr>
            <p:spPr bwMode="auto">
              <a:xfrm flipV="1">
                <a:off x="6805303" y="3974996"/>
                <a:ext cx="9094" cy="11157"/>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22" name="Line 248"/>
              <p:cNvSpPr>
                <a:spLocks noChangeShapeType="1"/>
              </p:cNvSpPr>
              <p:nvPr/>
            </p:nvSpPr>
            <p:spPr bwMode="auto">
              <a:xfrm>
                <a:off x="6713539" y="3913631"/>
                <a:ext cx="9094" cy="93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23" name="Freeform 249"/>
              <p:cNvSpPr>
                <a:spLocks/>
              </p:cNvSpPr>
              <p:nvPr/>
            </p:nvSpPr>
            <p:spPr bwMode="auto">
              <a:xfrm>
                <a:off x="7512963" y="5559345"/>
                <a:ext cx="110778" cy="258479"/>
              </a:xfrm>
              <a:custGeom>
                <a:avLst/>
                <a:gdLst>
                  <a:gd name="T0" fmla="*/ 0 w 96"/>
                  <a:gd name="T1" fmla="*/ 200 h 200"/>
                  <a:gd name="T2" fmla="*/ 0 w 96"/>
                  <a:gd name="T3" fmla="*/ 256 h 200"/>
                  <a:gd name="T4" fmla="*/ 11 w 96"/>
                  <a:gd name="T5" fmla="*/ 278 h 200"/>
                  <a:gd name="T6" fmla="*/ 22 w 96"/>
                  <a:gd name="T7" fmla="*/ 278 h 200"/>
                  <a:gd name="T8" fmla="*/ 56 w 96"/>
                  <a:gd name="T9" fmla="*/ 267 h 200"/>
                  <a:gd name="T10" fmla="*/ 67 w 96"/>
                  <a:gd name="T11" fmla="*/ 267 h 200"/>
                  <a:gd name="T12" fmla="*/ 112 w 96"/>
                  <a:gd name="T13" fmla="*/ 133 h 200"/>
                  <a:gd name="T14" fmla="*/ 123 w 96"/>
                  <a:gd name="T15" fmla="*/ 67 h 200"/>
                  <a:gd name="T16" fmla="*/ 123 w 96"/>
                  <a:gd name="T17" fmla="*/ 78 h 200"/>
                  <a:gd name="T18" fmla="*/ 134 w 96"/>
                  <a:gd name="T19" fmla="*/ 67 h 200"/>
                  <a:gd name="T20" fmla="*/ 123 w 96"/>
                  <a:gd name="T21" fmla="*/ 11 h 200"/>
                  <a:gd name="T22" fmla="*/ 112 w 96"/>
                  <a:gd name="T23" fmla="*/ 0 h 200"/>
                  <a:gd name="T24" fmla="*/ 101 w 96"/>
                  <a:gd name="T25" fmla="*/ 22 h 200"/>
                  <a:gd name="T26" fmla="*/ 89 w 96"/>
                  <a:gd name="T27" fmla="*/ 33 h 200"/>
                  <a:gd name="T28" fmla="*/ 89 w 96"/>
                  <a:gd name="T29" fmla="*/ 56 h 200"/>
                  <a:gd name="T30" fmla="*/ 22 w 96"/>
                  <a:gd name="T31" fmla="*/ 78 h 200"/>
                  <a:gd name="T32" fmla="*/ 11 w 96"/>
                  <a:gd name="T33" fmla="*/ 111 h 200"/>
                  <a:gd name="T34" fmla="*/ 22 w 96"/>
                  <a:gd name="T35" fmla="*/ 167 h 200"/>
                  <a:gd name="T36" fmla="*/ 0 w 96"/>
                  <a:gd name="T37" fmla="*/ 200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200"/>
                  <a:gd name="T59" fmla="*/ 96 w 96"/>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200">
                    <a:moveTo>
                      <a:pt x="0" y="144"/>
                    </a:moveTo>
                    <a:lnTo>
                      <a:pt x="0" y="184"/>
                    </a:lnTo>
                    <a:lnTo>
                      <a:pt x="8" y="200"/>
                    </a:lnTo>
                    <a:lnTo>
                      <a:pt x="16" y="200"/>
                    </a:lnTo>
                    <a:lnTo>
                      <a:pt x="40" y="192"/>
                    </a:lnTo>
                    <a:lnTo>
                      <a:pt x="48" y="192"/>
                    </a:lnTo>
                    <a:lnTo>
                      <a:pt x="80" y="96"/>
                    </a:lnTo>
                    <a:lnTo>
                      <a:pt x="88" y="48"/>
                    </a:lnTo>
                    <a:lnTo>
                      <a:pt x="88" y="56"/>
                    </a:lnTo>
                    <a:lnTo>
                      <a:pt x="96" y="48"/>
                    </a:lnTo>
                    <a:lnTo>
                      <a:pt x="88" y="8"/>
                    </a:lnTo>
                    <a:lnTo>
                      <a:pt x="80" y="0"/>
                    </a:lnTo>
                    <a:lnTo>
                      <a:pt x="72" y="16"/>
                    </a:lnTo>
                    <a:lnTo>
                      <a:pt x="64" y="24"/>
                    </a:lnTo>
                    <a:lnTo>
                      <a:pt x="64" y="40"/>
                    </a:lnTo>
                    <a:lnTo>
                      <a:pt x="16" y="56"/>
                    </a:lnTo>
                    <a:lnTo>
                      <a:pt x="8" y="80"/>
                    </a:lnTo>
                    <a:lnTo>
                      <a:pt x="16" y="120"/>
                    </a:lnTo>
                    <a:lnTo>
                      <a:pt x="0" y="144"/>
                    </a:lnTo>
                    <a:close/>
                  </a:path>
                </a:pathLst>
              </a:custGeom>
              <a:noFill/>
              <a:ln w="1270">
                <a:solidFill>
                  <a:schemeClr val="accent4"/>
                </a:solidFill>
                <a:round/>
                <a:headEnd/>
                <a:tailEnd/>
              </a:ln>
            </p:spPr>
            <p:txBody>
              <a:bodyPr/>
              <a:lstStyle/>
              <a:p>
                <a:endParaRPr lang="en-US" sz="1682"/>
              </a:p>
            </p:txBody>
          </p:sp>
          <p:sp>
            <p:nvSpPr>
              <p:cNvPr id="224" name="Freeform 250"/>
              <p:cNvSpPr>
                <a:spLocks/>
              </p:cNvSpPr>
              <p:nvPr/>
            </p:nvSpPr>
            <p:spPr bwMode="auto">
              <a:xfrm>
                <a:off x="7670037" y="5073069"/>
                <a:ext cx="18188" cy="10228"/>
              </a:xfrm>
              <a:custGeom>
                <a:avLst/>
                <a:gdLst>
                  <a:gd name="T0" fmla="*/ 0 w 16"/>
                  <a:gd name="T1" fmla="*/ 0 h 8"/>
                  <a:gd name="T2" fmla="*/ 11 w 16"/>
                  <a:gd name="T3" fmla="*/ 11 h 8"/>
                  <a:gd name="T4" fmla="*/ 22 w 16"/>
                  <a:gd name="T5" fmla="*/ 0 h 8"/>
                  <a:gd name="T6" fmla="*/ 11 w 16"/>
                  <a:gd name="T7" fmla="*/ 0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8" y="8"/>
                    </a:lnTo>
                    <a:lnTo>
                      <a:pt x="16" y="0"/>
                    </a:lnTo>
                    <a:lnTo>
                      <a:pt x="8" y="0"/>
                    </a:lnTo>
                    <a:lnTo>
                      <a:pt x="0" y="0"/>
                    </a:lnTo>
                    <a:close/>
                  </a:path>
                </a:pathLst>
              </a:custGeom>
              <a:noFill/>
              <a:ln w="1270">
                <a:solidFill>
                  <a:schemeClr val="accent4"/>
                </a:solidFill>
                <a:round/>
                <a:headEnd/>
                <a:tailEnd/>
              </a:ln>
            </p:spPr>
            <p:txBody>
              <a:bodyPr/>
              <a:lstStyle/>
              <a:p>
                <a:endParaRPr lang="en-US" sz="1682"/>
              </a:p>
            </p:txBody>
          </p:sp>
          <p:sp>
            <p:nvSpPr>
              <p:cNvPr id="225" name="Line 251"/>
              <p:cNvSpPr>
                <a:spLocks noChangeShapeType="1"/>
              </p:cNvSpPr>
              <p:nvPr/>
            </p:nvSpPr>
            <p:spPr bwMode="auto">
              <a:xfrm>
                <a:off x="8276838" y="5073069"/>
                <a:ext cx="827" cy="20455"/>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26" name="Line 252"/>
              <p:cNvSpPr>
                <a:spLocks noChangeShapeType="1"/>
              </p:cNvSpPr>
              <p:nvPr/>
            </p:nvSpPr>
            <p:spPr bwMode="auto">
              <a:xfrm>
                <a:off x="8332227" y="5279480"/>
                <a:ext cx="9094" cy="186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27" name="Freeform 253"/>
              <p:cNvSpPr>
                <a:spLocks/>
              </p:cNvSpPr>
              <p:nvPr/>
            </p:nvSpPr>
            <p:spPr bwMode="auto">
              <a:xfrm>
                <a:off x="8350415" y="5290638"/>
                <a:ext cx="9094" cy="20455"/>
              </a:xfrm>
              <a:custGeom>
                <a:avLst/>
                <a:gdLst>
                  <a:gd name="T0" fmla="*/ 0 w 8"/>
                  <a:gd name="T1" fmla="*/ 0 h 16"/>
                  <a:gd name="T2" fmla="*/ 11 w 8"/>
                  <a:gd name="T3" fmla="*/ 22 h 16"/>
                  <a:gd name="T4" fmla="*/ 11 w 8"/>
                  <a:gd name="T5" fmla="*/ 11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noFill/>
              <a:ln w="1270">
                <a:solidFill>
                  <a:schemeClr val="accent4"/>
                </a:solidFill>
                <a:round/>
                <a:headEnd/>
                <a:tailEnd/>
              </a:ln>
            </p:spPr>
            <p:txBody>
              <a:bodyPr/>
              <a:lstStyle/>
              <a:p>
                <a:endParaRPr lang="en-US" sz="1682"/>
              </a:p>
            </p:txBody>
          </p:sp>
          <p:sp>
            <p:nvSpPr>
              <p:cNvPr id="228" name="Freeform 254"/>
              <p:cNvSpPr>
                <a:spLocks/>
              </p:cNvSpPr>
              <p:nvPr/>
            </p:nvSpPr>
            <p:spPr bwMode="auto">
              <a:xfrm>
                <a:off x="8377696" y="5341776"/>
                <a:ext cx="9094" cy="10228"/>
              </a:xfrm>
              <a:custGeom>
                <a:avLst/>
                <a:gdLst>
                  <a:gd name="T0" fmla="*/ 0 w 8"/>
                  <a:gd name="T1" fmla="*/ 0 h 8"/>
                  <a:gd name="T2" fmla="*/ 0 w 8"/>
                  <a:gd name="T3" fmla="*/ 11 h 8"/>
                  <a:gd name="T4" fmla="*/ 11 w 8"/>
                  <a:gd name="T5" fmla="*/ 1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lnTo>
                      <a:pt x="0" y="0"/>
                    </a:lnTo>
                    <a:close/>
                  </a:path>
                </a:pathLst>
              </a:custGeom>
              <a:noFill/>
              <a:ln w="1270">
                <a:solidFill>
                  <a:schemeClr val="accent4"/>
                </a:solidFill>
                <a:round/>
                <a:headEnd/>
                <a:tailEnd/>
              </a:ln>
            </p:spPr>
            <p:txBody>
              <a:bodyPr/>
              <a:lstStyle/>
              <a:p>
                <a:endParaRPr lang="en-US" sz="1682"/>
              </a:p>
            </p:txBody>
          </p:sp>
          <p:sp>
            <p:nvSpPr>
              <p:cNvPr id="229" name="Freeform 255"/>
              <p:cNvSpPr>
                <a:spLocks/>
              </p:cNvSpPr>
              <p:nvPr/>
            </p:nvSpPr>
            <p:spPr bwMode="auto">
              <a:xfrm>
                <a:off x="8074295" y="5124207"/>
                <a:ext cx="37202" cy="72523"/>
              </a:xfrm>
              <a:custGeom>
                <a:avLst/>
                <a:gdLst>
                  <a:gd name="T0" fmla="*/ 0 w 32"/>
                  <a:gd name="T1" fmla="*/ 45 h 56"/>
                  <a:gd name="T2" fmla="*/ 11 w 32"/>
                  <a:gd name="T3" fmla="*/ 78 h 56"/>
                  <a:gd name="T4" fmla="*/ 34 w 32"/>
                  <a:gd name="T5" fmla="*/ 78 h 56"/>
                  <a:gd name="T6" fmla="*/ 45 w 32"/>
                  <a:gd name="T7" fmla="*/ 78 h 56"/>
                  <a:gd name="T8" fmla="*/ 45 w 32"/>
                  <a:gd name="T9" fmla="*/ 45 h 56"/>
                  <a:gd name="T10" fmla="*/ 23 w 32"/>
                  <a:gd name="T11" fmla="*/ 11 h 56"/>
                  <a:gd name="T12" fmla="*/ 11 w 32"/>
                  <a:gd name="T13" fmla="*/ 0 h 56"/>
                  <a:gd name="T14" fmla="*/ 11 w 32"/>
                  <a:gd name="T15" fmla="*/ 11 h 56"/>
                  <a:gd name="T16" fmla="*/ 0 w 32"/>
                  <a:gd name="T17" fmla="*/ 4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56"/>
                  <a:gd name="T29" fmla="*/ 32 w 32"/>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56">
                    <a:moveTo>
                      <a:pt x="0" y="32"/>
                    </a:moveTo>
                    <a:lnTo>
                      <a:pt x="8" y="56"/>
                    </a:lnTo>
                    <a:lnTo>
                      <a:pt x="24" y="56"/>
                    </a:lnTo>
                    <a:lnTo>
                      <a:pt x="32" y="56"/>
                    </a:lnTo>
                    <a:lnTo>
                      <a:pt x="32" y="32"/>
                    </a:lnTo>
                    <a:lnTo>
                      <a:pt x="16" y="8"/>
                    </a:lnTo>
                    <a:lnTo>
                      <a:pt x="8" y="0"/>
                    </a:lnTo>
                    <a:lnTo>
                      <a:pt x="8" y="8"/>
                    </a:lnTo>
                    <a:lnTo>
                      <a:pt x="0" y="32"/>
                    </a:lnTo>
                    <a:close/>
                  </a:path>
                </a:pathLst>
              </a:custGeom>
              <a:noFill/>
              <a:ln w="1270">
                <a:solidFill>
                  <a:schemeClr val="accent4"/>
                </a:solidFill>
                <a:round/>
                <a:headEnd/>
                <a:tailEnd/>
              </a:ln>
            </p:spPr>
            <p:txBody>
              <a:bodyPr/>
              <a:lstStyle/>
              <a:p>
                <a:endParaRPr lang="en-US" sz="1682"/>
              </a:p>
            </p:txBody>
          </p:sp>
          <p:sp>
            <p:nvSpPr>
              <p:cNvPr id="230" name="Freeform 256"/>
              <p:cNvSpPr>
                <a:spLocks/>
              </p:cNvSpPr>
              <p:nvPr/>
            </p:nvSpPr>
            <p:spPr bwMode="auto">
              <a:xfrm>
                <a:off x="8497568" y="4928023"/>
                <a:ext cx="36375" cy="30683"/>
              </a:xfrm>
              <a:custGeom>
                <a:avLst/>
                <a:gdLst>
                  <a:gd name="T0" fmla="*/ 0 w 32"/>
                  <a:gd name="T1" fmla="*/ 11 h 24"/>
                  <a:gd name="T2" fmla="*/ 11 w 32"/>
                  <a:gd name="T3" fmla="*/ 33 h 24"/>
                  <a:gd name="T4" fmla="*/ 22 w 32"/>
                  <a:gd name="T5" fmla="*/ 33 h 24"/>
                  <a:gd name="T6" fmla="*/ 44 w 32"/>
                  <a:gd name="T7" fmla="*/ 22 h 24"/>
                  <a:gd name="T8" fmla="*/ 44 w 32"/>
                  <a:gd name="T9" fmla="*/ 0 h 24"/>
                  <a:gd name="T10" fmla="*/ 22 w 32"/>
                  <a:gd name="T11" fmla="*/ 0 h 24"/>
                  <a:gd name="T12" fmla="*/ 0 w 32"/>
                  <a:gd name="T13" fmla="*/ 11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0" y="8"/>
                    </a:moveTo>
                    <a:lnTo>
                      <a:pt x="8" y="24"/>
                    </a:lnTo>
                    <a:lnTo>
                      <a:pt x="16" y="24"/>
                    </a:lnTo>
                    <a:lnTo>
                      <a:pt x="32" y="16"/>
                    </a:lnTo>
                    <a:lnTo>
                      <a:pt x="32" y="0"/>
                    </a:lnTo>
                    <a:lnTo>
                      <a:pt x="16" y="0"/>
                    </a:lnTo>
                    <a:lnTo>
                      <a:pt x="0" y="8"/>
                    </a:lnTo>
                    <a:close/>
                  </a:path>
                </a:pathLst>
              </a:custGeom>
              <a:noFill/>
              <a:ln w="1270">
                <a:solidFill>
                  <a:schemeClr val="accent4"/>
                </a:solidFill>
                <a:round/>
                <a:headEnd/>
                <a:tailEnd/>
              </a:ln>
            </p:spPr>
            <p:txBody>
              <a:bodyPr/>
              <a:lstStyle/>
              <a:p>
                <a:endParaRPr lang="en-US" sz="1682"/>
              </a:p>
            </p:txBody>
          </p:sp>
          <p:sp>
            <p:nvSpPr>
              <p:cNvPr id="231" name="Freeform 257"/>
              <p:cNvSpPr>
                <a:spLocks/>
              </p:cNvSpPr>
              <p:nvPr/>
            </p:nvSpPr>
            <p:spPr bwMode="auto">
              <a:xfrm>
                <a:off x="8662909" y="4823887"/>
                <a:ext cx="18188" cy="62295"/>
              </a:xfrm>
              <a:custGeom>
                <a:avLst/>
                <a:gdLst>
                  <a:gd name="T0" fmla="*/ 0 w 16"/>
                  <a:gd name="T1" fmla="*/ 34 h 48"/>
                  <a:gd name="T2" fmla="*/ 11 w 16"/>
                  <a:gd name="T3" fmla="*/ 56 h 48"/>
                  <a:gd name="T4" fmla="*/ 22 w 16"/>
                  <a:gd name="T5" fmla="*/ 67 h 48"/>
                  <a:gd name="T6" fmla="*/ 22 w 16"/>
                  <a:gd name="T7" fmla="*/ 0 h 48"/>
                  <a:gd name="T8" fmla="*/ 11 w 16"/>
                  <a:gd name="T9" fmla="*/ 11 h 48"/>
                  <a:gd name="T10" fmla="*/ 0 w 16"/>
                  <a:gd name="T11" fmla="*/ 34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24"/>
                    </a:moveTo>
                    <a:lnTo>
                      <a:pt x="8" y="40"/>
                    </a:lnTo>
                    <a:lnTo>
                      <a:pt x="16" y="48"/>
                    </a:lnTo>
                    <a:lnTo>
                      <a:pt x="16" y="0"/>
                    </a:lnTo>
                    <a:lnTo>
                      <a:pt x="8" y="8"/>
                    </a:lnTo>
                    <a:lnTo>
                      <a:pt x="0" y="24"/>
                    </a:lnTo>
                    <a:close/>
                  </a:path>
                </a:pathLst>
              </a:custGeom>
              <a:noFill/>
              <a:ln w="1270">
                <a:solidFill>
                  <a:schemeClr val="accent4"/>
                </a:solidFill>
                <a:round/>
                <a:headEnd/>
                <a:tailEnd/>
              </a:ln>
            </p:spPr>
            <p:txBody>
              <a:bodyPr/>
              <a:lstStyle/>
              <a:p>
                <a:endParaRPr lang="en-US" sz="1682"/>
              </a:p>
            </p:txBody>
          </p:sp>
          <p:sp>
            <p:nvSpPr>
              <p:cNvPr id="232" name="Freeform 258"/>
              <p:cNvSpPr>
                <a:spLocks/>
              </p:cNvSpPr>
              <p:nvPr/>
            </p:nvSpPr>
            <p:spPr bwMode="auto">
              <a:xfrm>
                <a:off x="8754674" y="4658386"/>
                <a:ext cx="37202" cy="52068"/>
              </a:xfrm>
              <a:custGeom>
                <a:avLst/>
                <a:gdLst>
                  <a:gd name="T0" fmla="*/ 0 w 32"/>
                  <a:gd name="T1" fmla="*/ 11 h 40"/>
                  <a:gd name="T2" fmla="*/ 11 w 32"/>
                  <a:gd name="T3" fmla="*/ 22 h 40"/>
                  <a:gd name="T4" fmla="*/ 11 w 32"/>
                  <a:gd name="T5" fmla="*/ 11 h 40"/>
                  <a:gd name="T6" fmla="*/ 23 w 32"/>
                  <a:gd name="T7" fmla="*/ 22 h 40"/>
                  <a:gd name="T8" fmla="*/ 23 w 32"/>
                  <a:gd name="T9" fmla="*/ 56 h 40"/>
                  <a:gd name="T10" fmla="*/ 34 w 32"/>
                  <a:gd name="T11" fmla="*/ 56 h 40"/>
                  <a:gd name="T12" fmla="*/ 45 w 32"/>
                  <a:gd name="T13" fmla="*/ 45 h 40"/>
                  <a:gd name="T14" fmla="*/ 45 w 32"/>
                  <a:gd name="T15" fmla="*/ 22 h 40"/>
                  <a:gd name="T16" fmla="*/ 34 w 32"/>
                  <a:gd name="T17" fmla="*/ 0 h 40"/>
                  <a:gd name="T18" fmla="*/ 11 w 32"/>
                  <a:gd name="T19" fmla="*/ 0 h 40"/>
                  <a:gd name="T20" fmla="*/ 0 w 32"/>
                  <a:gd name="T21" fmla="*/ 11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0"/>
                  <a:gd name="T35" fmla="*/ 32 w 32"/>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0">
                    <a:moveTo>
                      <a:pt x="0" y="8"/>
                    </a:moveTo>
                    <a:lnTo>
                      <a:pt x="8" y="16"/>
                    </a:lnTo>
                    <a:lnTo>
                      <a:pt x="8" y="8"/>
                    </a:lnTo>
                    <a:lnTo>
                      <a:pt x="16" y="16"/>
                    </a:lnTo>
                    <a:lnTo>
                      <a:pt x="16" y="40"/>
                    </a:lnTo>
                    <a:lnTo>
                      <a:pt x="24" y="40"/>
                    </a:lnTo>
                    <a:lnTo>
                      <a:pt x="32" y="32"/>
                    </a:lnTo>
                    <a:lnTo>
                      <a:pt x="32" y="16"/>
                    </a:lnTo>
                    <a:lnTo>
                      <a:pt x="24" y="0"/>
                    </a:lnTo>
                    <a:lnTo>
                      <a:pt x="8" y="0"/>
                    </a:lnTo>
                    <a:lnTo>
                      <a:pt x="0" y="8"/>
                    </a:lnTo>
                    <a:close/>
                  </a:path>
                </a:pathLst>
              </a:custGeom>
              <a:noFill/>
              <a:ln w="1270">
                <a:solidFill>
                  <a:schemeClr val="accent4"/>
                </a:solidFill>
                <a:round/>
                <a:headEnd/>
                <a:tailEnd/>
              </a:ln>
            </p:spPr>
            <p:txBody>
              <a:bodyPr/>
              <a:lstStyle/>
              <a:p>
                <a:endParaRPr lang="en-US" sz="1682"/>
              </a:p>
            </p:txBody>
          </p:sp>
          <p:sp>
            <p:nvSpPr>
              <p:cNvPr id="233" name="Freeform 259"/>
              <p:cNvSpPr>
                <a:spLocks/>
              </p:cNvSpPr>
              <p:nvPr/>
            </p:nvSpPr>
            <p:spPr bwMode="auto">
              <a:xfrm>
                <a:off x="8791875" y="4648158"/>
                <a:ext cx="36375" cy="31613"/>
              </a:xfrm>
              <a:custGeom>
                <a:avLst/>
                <a:gdLst>
                  <a:gd name="T0" fmla="*/ 0 w 32"/>
                  <a:gd name="T1" fmla="*/ 23 h 24"/>
                  <a:gd name="T2" fmla="*/ 22 w 32"/>
                  <a:gd name="T3" fmla="*/ 34 h 24"/>
                  <a:gd name="T4" fmla="*/ 22 w 32"/>
                  <a:gd name="T5" fmla="*/ 23 h 24"/>
                  <a:gd name="T6" fmla="*/ 22 w 32"/>
                  <a:gd name="T7" fmla="*/ 11 h 24"/>
                  <a:gd name="T8" fmla="*/ 33 w 32"/>
                  <a:gd name="T9" fmla="*/ 23 h 24"/>
                  <a:gd name="T10" fmla="*/ 44 w 32"/>
                  <a:gd name="T11" fmla="*/ 11 h 24"/>
                  <a:gd name="T12" fmla="*/ 33 w 32"/>
                  <a:gd name="T13" fmla="*/ 0 h 24"/>
                  <a:gd name="T14" fmla="*/ 22 w 32"/>
                  <a:gd name="T15" fmla="*/ 0 h 24"/>
                  <a:gd name="T16" fmla="*/ 22 w 32"/>
                  <a:gd name="T17" fmla="*/ 11 h 24"/>
                  <a:gd name="T18" fmla="*/ 11 w 32"/>
                  <a:gd name="T19" fmla="*/ 0 h 24"/>
                  <a:gd name="T20" fmla="*/ 0 w 32"/>
                  <a:gd name="T21" fmla="*/ 2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4"/>
                  <a:gd name="T35" fmla="*/ 32 w 3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4">
                    <a:moveTo>
                      <a:pt x="0" y="16"/>
                    </a:moveTo>
                    <a:lnTo>
                      <a:pt x="16" y="24"/>
                    </a:lnTo>
                    <a:lnTo>
                      <a:pt x="16" y="16"/>
                    </a:lnTo>
                    <a:lnTo>
                      <a:pt x="16" y="8"/>
                    </a:lnTo>
                    <a:lnTo>
                      <a:pt x="24" y="16"/>
                    </a:lnTo>
                    <a:lnTo>
                      <a:pt x="32" y="8"/>
                    </a:lnTo>
                    <a:lnTo>
                      <a:pt x="24" y="0"/>
                    </a:lnTo>
                    <a:lnTo>
                      <a:pt x="16" y="0"/>
                    </a:lnTo>
                    <a:lnTo>
                      <a:pt x="16" y="8"/>
                    </a:lnTo>
                    <a:lnTo>
                      <a:pt x="8" y="0"/>
                    </a:lnTo>
                    <a:lnTo>
                      <a:pt x="0" y="16"/>
                    </a:lnTo>
                    <a:close/>
                  </a:path>
                </a:pathLst>
              </a:custGeom>
              <a:noFill/>
              <a:ln w="1270">
                <a:solidFill>
                  <a:schemeClr val="accent4"/>
                </a:solidFill>
                <a:round/>
                <a:headEnd/>
                <a:tailEnd/>
              </a:ln>
            </p:spPr>
            <p:txBody>
              <a:bodyPr/>
              <a:lstStyle/>
              <a:p>
                <a:endParaRPr lang="en-US" sz="1682"/>
              </a:p>
            </p:txBody>
          </p:sp>
          <p:sp>
            <p:nvSpPr>
              <p:cNvPr id="234" name="Freeform 260"/>
              <p:cNvSpPr>
                <a:spLocks/>
              </p:cNvSpPr>
              <p:nvPr/>
            </p:nvSpPr>
            <p:spPr bwMode="auto">
              <a:xfrm>
                <a:off x="8763767" y="4503112"/>
                <a:ext cx="138060" cy="165501"/>
              </a:xfrm>
              <a:custGeom>
                <a:avLst/>
                <a:gdLst>
                  <a:gd name="T0" fmla="*/ 0 w 120"/>
                  <a:gd name="T1" fmla="*/ 156 h 128"/>
                  <a:gd name="T2" fmla="*/ 11 w 120"/>
                  <a:gd name="T3" fmla="*/ 167 h 128"/>
                  <a:gd name="T4" fmla="*/ 22 w 120"/>
                  <a:gd name="T5" fmla="*/ 167 h 128"/>
                  <a:gd name="T6" fmla="*/ 33 w 120"/>
                  <a:gd name="T7" fmla="*/ 156 h 128"/>
                  <a:gd name="T8" fmla="*/ 67 w 120"/>
                  <a:gd name="T9" fmla="*/ 145 h 128"/>
                  <a:gd name="T10" fmla="*/ 78 w 120"/>
                  <a:gd name="T11" fmla="*/ 145 h 128"/>
                  <a:gd name="T12" fmla="*/ 78 w 120"/>
                  <a:gd name="T13" fmla="*/ 167 h 128"/>
                  <a:gd name="T14" fmla="*/ 100 w 120"/>
                  <a:gd name="T15" fmla="*/ 178 h 128"/>
                  <a:gd name="T16" fmla="*/ 111 w 120"/>
                  <a:gd name="T17" fmla="*/ 156 h 128"/>
                  <a:gd name="T18" fmla="*/ 100 w 120"/>
                  <a:gd name="T19" fmla="*/ 145 h 128"/>
                  <a:gd name="T20" fmla="*/ 111 w 120"/>
                  <a:gd name="T21" fmla="*/ 145 h 128"/>
                  <a:gd name="T22" fmla="*/ 122 w 120"/>
                  <a:gd name="T23" fmla="*/ 145 h 128"/>
                  <a:gd name="T24" fmla="*/ 134 w 120"/>
                  <a:gd name="T25" fmla="*/ 133 h 128"/>
                  <a:gd name="T26" fmla="*/ 145 w 120"/>
                  <a:gd name="T27" fmla="*/ 145 h 128"/>
                  <a:gd name="T28" fmla="*/ 145 w 120"/>
                  <a:gd name="T29" fmla="*/ 133 h 128"/>
                  <a:gd name="T30" fmla="*/ 156 w 120"/>
                  <a:gd name="T31" fmla="*/ 145 h 128"/>
                  <a:gd name="T32" fmla="*/ 167 w 120"/>
                  <a:gd name="T33" fmla="*/ 133 h 128"/>
                  <a:gd name="T34" fmla="*/ 167 w 120"/>
                  <a:gd name="T35" fmla="*/ 122 h 128"/>
                  <a:gd name="T36" fmla="*/ 145 w 120"/>
                  <a:gd name="T37" fmla="*/ 78 h 128"/>
                  <a:gd name="T38" fmla="*/ 145 w 120"/>
                  <a:gd name="T39" fmla="*/ 67 h 128"/>
                  <a:gd name="T40" fmla="*/ 156 w 120"/>
                  <a:gd name="T41" fmla="*/ 67 h 128"/>
                  <a:gd name="T42" fmla="*/ 145 w 120"/>
                  <a:gd name="T43" fmla="*/ 56 h 128"/>
                  <a:gd name="T44" fmla="*/ 111 w 120"/>
                  <a:gd name="T45" fmla="*/ 11 h 128"/>
                  <a:gd name="T46" fmla="*/ 100 w 120"/>
                  <a:gd name="T47" fmla="*/ 0 h 128"/>
                  <a:gd name="T48" fmla="*/ 111 w 120"/>
                  <a:gd name="T49" fmla="*/ 11 h 128"/>
                  <a:gd name="T50" fmla="*/ 100 w 120"/>
                  <a:gd name="T51" fmla="*/ 11 h 128"/>
                  <a:gd name="T52" fmla="*/ 111 w 120"/>
                  <a:gd name="T53" fmla="*/ 56 h 128"/>
                  <a:gd name="T54" fmla="*/ 111 w 120"/>
                  <a:gd name="T55" fmla="*/ 89 h 128"/>
                  <a:gd name="T56" fmla="*/ 89 w 120"/>
                  <a:gd name="T57" fmla="*/ 100 h 128"/>
                  <a:gd name="T58" fmla="*/ 89 w 120"/>
                  <a:gd name="T59" fmla="*/ 89 h 128"/>
                  <a:gd name="T60" fmla="*/ 78 w 120"/>
                  <a:gd name="T61" fmla="*/ 89 h 128"/>
                  <a:gd name="T62" fmla="*/ 78 w 120"/>
                  <a:gd name="T63" fmla="*/ 122 h 128"/>
                  <a:gd name="T64" fmla="*/ 78 w 120"/>
                  <a:gd name="T65" fmla="*/ 133 h 128"/>
                  <a:gd name="T66" fmla="*/ 67 w 120"/>
                  <a:gd name="T67" fmla="*/ 122 h 128"/>
                  <a:gd name="T68" fmla="*/ 22 w 120"/>
                  <a:gd name="T69" fmla="*/ 133 h 128"/>
                  <a:gd name="T70" fmla="*/ 0 w 120"/>
                  <a:gd name="T71" fmla="*/ 156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128"/>
                  <a:gd name="T110" fmla="*/ 120 w 120"/>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128">
                    <a:moveTo>
                      <a:pt x="0" y="112"/>
                    </a:moveTo>
                    <a:lnTo>
                      <a:pt x="8" y="120"/>
                    </a:lnTo>
                    <a:lnTo>
                      <a:pt x="16" y="120"/>
                    </a:lnTo>
                    <a:lnTo>
                      <a:pt x="24" y="112"/>
                    </a:lnTo>
                    <a:lnTo>
                      <a:pt x="48" y="104"/>
                    </a:lnTo>
                    <a:lnTo>
                      <a:pt x="56" y="104"/>
                    </a:lnTo>
                    <a:lnTo>
                      <a:pt x="56" y="120"/>
                    </a:lnTo>
                    <a:lnTo>
                      <a:pt x="72" y="128"/>
                    </a:lnTo>
                    <a:lnTo>
                      <a:pt x="80" y="112"/>
                    </a:lnTo>
                    <a:lnTo>
                      <a:pt x="72" y="104"/>
                    </a:lnTo>
                    <a:lnTo>
                      <a:pt x="80" y="104"/>
                    </a:lnTo>
                    <a:lnTo>
                      <a:pt x="88" y="104"/>
                    </a:lnTo>
                    <a:lnTo>
                      <a:pt x="96" y="96"/>
                    </a:lnTo>
                    <a:lnTo>
                      <a:pt x="104" y="104"/>
                    </a:lnTo>
                    <a:lnTo>
                      <a:pt x="104" y="96"/>
                    </a:lnTo>
                    <a:lnTo>
                      <a:pt x="112" y="104"/>
                    </a:lnTo>
                    <a:lnTo>
                      <a:pt x="120" y="96"/>
                    </a:lnTo>
                    <a:lnTo>
                      <a:pt x="120" y="88"/>
                    </a:lnTo>
                    <a:lnTo>
                      <a:pt x="104" y="56"/>
                    </a:lnTo>
                    <a:lnTo>
                      <a:pt x="104" y="48"/>
                    </a:lnTo>
                    <a:lnTo>
                      <a:pt x="112" y="48"/>
                    </a:lnTo>
                    <a:lnTo>
                      <a:pt x="104" y="40"/>
                    </a:lnTo>
                    <a:lnTo>
                      <a:pt x="80" y="8"/>
                    </a:lnTo>
                    <a:lnTo>
                      <a:pt x="72" y="0"/>
                    </a:lnTo>
                    <a:lnTo>
                      <a:pt x="80" y="8"/>
                    </a:lnTo>
                    <a:lnTo>
                      <a:pt x="72" y="8"/>
                    </a:lnTo>
                    <a:lnTo>
                      <a:pt x="80" y="40"/>
                    </a:lnTo>
                    <a:lnTo>
                      <a:pt x="80" y="64"/>
                    </a:lnTo>
                    <a:lnTo>
                      <a:pt x="64" y="72"/>
                    </a:lnTo>
                    <a:lnTo>
                      <a:pt x="64" y="64"/>
                    </a:lnTo>
                    <a:lnTo>
                      <a:pt x="56" y="64"/>
                    </a:lnTo>
                    <a:lnTo>
                      <a:pt x="56" y="88"/>
                    </a:lnTo>
                    <a:lnTo>
                      <a:pt x="56" y="96"/>
                    </a:lnTo>
                    <a:lnTo>
                      <a:pt x="48" y="88"/>
                    </a:lnTo>
                    <a:lnTo>
                      <a:pt x="16" y="96"/>
                    </a:lnTo>
                    <a:lnTo>
                      <a:pt x="0" y="112"/>
                    </a:lnTo>
                    <a:close/>
                  </a:path>
                </a:pathLst>
              </a:custGeom>
              <a:noFill/>
              <a:ln w="1270">
                <a:solidFill>
                  <a:schemeClr val="accent4"/>
                </a:solidFill>
                <a:round/>
                <a:headEnd/>
                <a:tailEnd/>
              </a:ln>
            </p:spPr>
            <p:txBody>
              <a:bodyPr/>
              <a:lstStyle/>
              <a:p>
                <a:endParaRPr lang="en-US" sz="1682"/>
              </a:p>
            </p:txBody>
          </p:sp>
          <p:sp>
            <p:nvSpPr>
              <p:cNvPr id="235" name="Freeform 261"/>
              <p:cNvSpPr>
                <a:spLocks/>
              </p:cNvSpPr>
              <p:nvPr/>
            </p:nvSpPr>
            <p:spPr bwMode="auto">
              <a:xfrm>
                <a:off x="8819157" y="4430590"/>
                <a:ext cx="82671" cy="82751"/>
              </a:xfrm>
              <a:custGeom>
                <a:avLst/>
                <a:gdLst>
                  <a:gd name="T0" fmla="*/ 11 w 72"/>
                  <a:gd name="T1" fmla="*/ 56 h 64"/>
                  <a:gd name="T2" fmla="*/ 22 w 72"/>
                  <a:gd name="T3" fmla="*/ 89 h 64"/>
                  <a:gd name="T4" fmla="*/ 33 w 72"/>
                  <a:gd name="T5" fmla="*/ 78 h 64"/>
                  <a:gd name="T6" fmla="*/ 22 w 72"/>
                  <a:gd name="T7" fmla="*/ 56 h 64"/>
                  <a:gd name="T8" fmla="*/ 33 w 72"/>
                  <a:gd name="T9" fmla="*/ 67 h 64"/>
                  <a:gd name="T10" fmla="*/ 44 w 72"/>
                  <a:gd name="T11" fmla="*/ 56 h 64"/>
                  <a:gd name="T12" fmla="*/ 67 w 72"/>
                  <a:gd name="T13" fmla="*/ 67 h 64"/>
                  <a:gd name="T14" fmla="*/ 78 w 72"/>
                  <a:gd name="T15" fmla="*/ 56 h 64"/>
                  <a:gd name="T16" fmla="*/ 89 w 72"/>
                  <a:gd name="T17" fmla="*/ 56 h 64"/>
                  <a:gd name="T18" fmla="*/ 100 w 72"/>
                  <a:gd name="T19" fmla="*/ 45 h 64"/>
                  <a:gd name="T20" fmla="*/ 89 w 72"/>
                  <a:gd name="T21" fmla="*/ 45 h 64"/>
                  <a:gd name="T22" fmla="*/ 78 w 72"/>
                  <a:gd name="T23" fmla="*/ 33 h 64"/>
                  <a:gd name="T24" fmla="*/ 78 w 72"/>
                  <a:gd name="T25" fmla="*/ 22 h 64"/>
                  <a:gd name="T26" fmla="*/ 67 w 72"/>
                  <a:gd name="T27" fmla="*/ 33 h 64"/>
                  <a:gd name="T28" fmla="*/ 56 w 72"/>
                  <a:gd name="T29" fmla="*/ 22 h 64"/>
                  <a:gd name="T30" fmla="*/ 0 w 72"/>
                  <a:gd name="T31" fmla="*/ 0 h 64"/>
                  <a:gd name="T32" fmla="*/ 11 w 72"/>
                  <a:gd name="T33" fmla="*/ 11 h 64"/>
                  <a:gd name="T34" fmla="*/ 22 w 72"/>
                  <a:gd name="T35" fmla="*/ 45 h 64"/>
                  <a:gd name="T36" fmla="*/ 11 w 72"/>
                  <a:gd name="T37" fmla="*/ 45 h 64"/>
                  <a:gd name="T38" fmla="*/ 11 w 72"/>
                  <a:gd name="T39" fmla="*/ 5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64"/>
                  <a:gd name="T62" fmla="*/ 72 w 72"/>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64">
                    <a:moveTo>
                      <a:pt x="8" y="40"/>
                    </a:moveTo>
                    <a:lnTo>
                      <a:pt x="16" y="64"/>
                    </a:lnTo>
                    <a:lnTo>
                      <a:pt x="24" y="56"/>
                    </a:lnTo>
                    <a:lnTo>
                      <a:pt x="16" y="40"/>
                    </a:lnTo>
                    <a:lnTo>
                      <a:pt x="24" y="48"/>
                    </a:lnTo>
                    <a:lnTo>
                      <a:pt x="32" y="40"/>
                    </a:lnTo>
                    <a:lnTo>
                      <a:pt x="48" y="48"/>
                    </a:lnTo>
                    <a:lnTo>
                      <a:pt x="56" y="40"/>
                    </a:lnTo>
                    <a:lnTo>
                      <a:pt x="64" y="40"/>
                    </a:lnTo>
                    <a:lnTo>
                      <a:pt x="72" y="32"/>
                    </a:lnTo>
                    <a:lnTo>
                      <a:pt x="64" y="32"/>
                    </a:lnTo>
                    <a:lnTo>
                      <a:pt x="56" y="24"/>
                    </a:lnTo>
                    <a:lnTo>
                      <a:pt x="56" y="16"/>
                    </a:lnTo>
                    <a:lnTo>
                      <a:pt x="48" y="24"/>
                    </a:lnTo>
                    <a:lnTo>
                      <a:pt x="40" y="16"/>
                    </a:lnTo>
                    <a:lnTo>
                      <a:pt x="0" y="0"/>
                    </a:lnTo>
                    <a:lnTo>
                      <a:pt x="8" y="8"/>
                    </a:lnTo>
                    <a:lnTo>
                      <a:pt x="16" y="32"/>
                    </a:lnTo>
                    <a:lnTo>
                      <a:pt x="8" y="32"/>
                    </a:lnTo>
                    <a:lnTo>
                      <a:pt x="8" y="40"/>
                    </a:lnTo>
                    <a:close/>
                  </a:path>
                </a:pathLst>
              </a:custGeom>
              <a:noFill/>
              <a:ln w="1270">
                <a:solidFill>
                  <a:schemeClr val="accent4"/>
                </a:solidFill>
                <a:round/>
                <a:headEnd/>
                <a:tailEnd/>
              </a:ln>
            </p:spPr>
            <p:txBody>
              <a:bodyPr/>
              <a:lstStyle/>
              <a:p>
                <a:endParaRPr lang="en-US" sz="1682"/>
              </a:p>
            </p:txBody>
          </p:sp>
          <p:sp>
            <p:nvSpPr>
              <p:cNvPr id="236" name="Line 262"/>
              <p:cNvSpPr>
                <a:spLocks noChangeShapeType="1"/>
              </p:cNvSpPr>
              <p:nvPr/>
            </p:nvSpPr>
            <p:spPr bwMode="auto">
              <a:xfrm flipV="1">
                <a:off x="8763767" y="4803432"/>
                <a:ext cx="9920"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37" name="Line 263"/>
              <p:cNvSpPr>
                <a:spLocks noChangeShapeType="1"/>
              </p:cNvSpPr>
              <p:nvPr/>
            </p:nvSpPr>
            <p:spPr bwMode="auto">
              <a:xfrm flipV="1">
                <a:off x="8782782" y="4772749"/>
                <a:ext cx="827"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38" name="Line 264"/>
              <p:cNvSpPr>
                <a:spLocks noChangeShapeType="1"/>
              </p:cNvSpPr>
              <p:nvPr/>
            </p:nvSpPr>
            <p:spPr bwMode="auto">
              <a:xfrm flipV="1">
                <a:off x="8892733" y="4462202"/>
                <a:ext cx="1653"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39" name="Freeform 265"/>
              <p:cNvSpPr>
                <a:spLocks/>
              </p:cNvSpPr>
              <p:nvPr/>
            </p:nvSpPr>
            <p:spPr bwMode="auto">
              <a:xfrm>
                <a:off x="8901827" y="4430590"/>
                <a:ext cx="19014" cy="21385"/>
              </a:xfrm>
              <a:custGeom>
                <a:avLst/>
                <a:gdLst>
                  <a:gd name="T0" fmla="*/ 0 w 16"/>
                  <a:gd name="T1" fmla="*/ 23 h 16"/>
                  <a:gd name="T2" fmla="*/ 23 w 16"/>
                  <a:gd name="T3" fmla="*/ 0 h 16"/>
                  <a:gd name="T4" fmla="*/ 12 w 16"/>
                  <a:gd name="T5" fmla="*/ 0 h 16"/>
                  <a:gd name="T6" fmla="*/ 0 w 16"/>
                  <a:gd name="T7" fmla="*/ 23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16"/>
                    </a:moveTo>
                    <a:lnTo>
                      <a:pt x="16" y="0"/>
                    </a:lnTo>
                    <a:lnTo>
                      <a:pt x="8" y="0"/>
                    </a:lnTo>
                    <a:lnTo>
                      <a:pt x="0" y="16"/>
                    </a:lnTo>
                    <a:close/>
                  </a:path>
                </a:pathLst>
              </a:custGeom>
              <a:noFill/>
              <a:ln w="1270">
                <a:solidFill>
                  <a:schemeClr val="accent4"/>
                </a:solidFill>
                <a:round/>
                <a:headEnd/>
                <a:tailEnd/>
              </a:ln>
            </p:spPr>
            <p:txBody>
              <a:bodyPr/>
              <a:lstStyle/>
              <a:p>
                <a:endParaRPr lang="en-US" sz="1682"/>
              </a:p>
            </p:txBody>
          </p:sp>
          <p:sp>
            <p:nvSpPr>
              <p:cNvPr id="240" name="Line 266"/>
              <p:cNvSpPr>
                <a:spLocks noChangeShapeType="1"/>
              </p:cNvSpPr>
              <p:nvPr/>
            </p:nvSpPr>
            <p:spPr bwMode="auto">
              <a:xfrm flipV="1">
                <a:off x="8929935" y="4420362"/>
                <a:ext cx="827" cy="21385"/>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41" name="Line 267"/>
              <p:cNvSpPr>
                <a:spLocks noChangeShapeType="1"/>
              </p:cNvSpPr>
              <p:nvPr/>
            </p:nvSpPr>
            <p:spPr bwMode="auto">
              <a:xfrm>
                <a:off x="8939029" y="4410134"/>
                <a:ext cx="9094" cy="93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42" name="Freeform 268"/>
              <p:cNvSpPr>
                <a:spLocks/>
              </p:cNvSpPr>
              <p:nvPr/>
            </p:nvSpPr>
            <p:spPr bwMode="auto">
              <a:xfrm>
                <a:off x="8948123" y="4327384"/>
                <a:ext cx="9094" cy="20455"/>
              </a:xfrm>
              <a:custGeom>
                <a:avLst/>
                <a:gdLst>
                  <a:gd name="T0" fmla="*/ 0 w 8"/>
                  <a:gd name="T1" fmla="*/ 11 h 16"/>
                  <a:gd name="T2" fmla="*/ 0 w 8"/>
                  <a:gd name="T3" fmla="*/ 22 h 16"/>
                  <a:gd name="T4" fmla="*/ 11 w 8"/>
                  <a:gd name="T5" fmla="*/ 11 h 16"/>
                  <a:gd name="T6" fmla="*/ 0 w 8"/>
                  <a:gd name="T7" fmla="*/ 0 h 16"/>
                  <a:gd name="T8" fmla="*/ 0 w 8"/>
                  <a:gd name="T9" fmla="*/ 11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8"/>
                    </a:moveTo>
                    <a:lnTo>
                      <a:pt x="0" y="16"/>
                    </a:lnTo>
                    <a:lnTo>
                      <a:pt x="8" y="8"/>
                    </a:lnTo>
                    <a:lnTo>
                      <a:pt x="0" y="0"/>
                    </a:lnTo>
                    <a:lnTo>
                      <a:pt x="0" y="8"/>
                    </a:lnTo>
                    <a:close/>
                  </a:path>
                </a:pathLst>
              </a:custGeom>
              <a:noFill/>
              <a:ln w="1270">
                <a:solidFill>
                  <a:schemeClr val="accent4"/>
                </a:solidFill>
                <a:round/>
                <a:headEnd/>
                <a:tailEnd/>
              </a:ln>
            </p:spPr>
            <p:txBody>
              <a:bodyPr/>
              <a:lstStyle/>
              <a:p>
                <a:endParaRPr lang="en-US" sz="1682"/>
              </a:p>
            </p:txBody>
          </p:sp>
          <p:sp>
            <p:nvSpPr>
              <p:cNvPr id="243" name="Freeform 269"/>
              <p:cNvSpPr>
                <a:spLocks/>
              </p:cNvSpPr>
              <p:nvPr/>
            </p:nvSpPr>
            <p:spPr bwMode="auto">
              <a:xfrm>
                <a:off x="8920841" y="4172110"/>
                <a:ext cx="9094" cy="10228"/>
              </a:xfrm>
              <a:custGeom>
                <a:avLst/>
                <a:gdLst>
                  <a:gd name="T0" fmla="*/ 0 w 8"/>
                  <a:gd name="T1" fmla="*/ 11 h 8"/>
                  <a:gd name="T2" fmla="*/ 11 w 8"/>
                  <a:gd name="T3" fmla="*/ 11 h 8"/>
                  <a:gd name="T4" fmla="*/ 0 w 8"/>
                  <a:gd name="T5" fmla="*/ 0 h 8"/>
                  <a:gd name="T6" fmla="*/ 0 w 8"/>
                  <a:gd name="T7" fmla="*/ 1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8"/>
                    </a:lnTo>
                    <a:lnTo>
                      <a:pt x="0" y="0"/>
                    </a:lnTo>
                    <a:lnTo>
                      <a:pt x="0" y="8"/>
                    </a:lnTo>
                    <a:close/>
                  </a:path>
                </a:pathLst>
              </a:custGeom>
              <a:noFill/>
              <a:ln w="1270">
                <a:solidFill>
                  <a:schemeClr val="accent4"/>
                </a:solidFill>
                <a:round/>
                <a:headEnd/>
                <a:tailEnd/>
              </a:ln>
            </p:spPr>
            <p:txBody>
              <a:bodyPr/>
              <a:lstStyle/>
              <a:p>
                <a:endParaRPr lang="en-US" sz="1682"/>
              </a:p>
            </p:txBody>
          </p:sp>
          <p:sp>
            <p:nvSpPr>
              <p:cNvPr id="244" name="Freeform 270"/>
              <p:cNvSpPr>
                <a:spLocks/>
              </p:cNvSpPr>
              <p:nvPr/>
            </p:nvSpPr>
            <p:spPr bwMode="auto">
              <a:xfrm>
                <a:off x="8856358" y="3964769"/>
                <a:ext cx="36375" cy="10228"/>
              </a:xfrm>
              <a:custGeom>
                <a:avLst/>
                <a:gdLst>
                  <a:gd name="T0" fmla="*/ 11 w 32"/>
                  <a:gd name="T1" fmla="*/ 11 h 8"/>
                  <a:gd name="T2" fmla="*/ 44 w 32"/>
                  <a:gd name="T3" fmla="*/ 0 h 8"/>
                  <a:gd name="T4" fmla="*/ 0 w 32"/>
                  <a:gd name="T5" fmla="*/ 0 h 8"/>
                  <a:gd name="T6" fmla="*/ 0 60000 65536"/>
                  <a:gd name="T7" fmla="*/ 0 60000 65536"/>
                  <a:gd name="T8" fmla="*/ 0 60000 65536"/>
                  <a:gd name="T9" fmla="*/ 0 w 32"/>
                  <a:gd name="T10" fmla="*/ 0 h 8"/>
                  <a:gd name="T11" fmla="*/ 32 w 32"/>
                  <a:gd name="T12" fmla="*/ 8 h 8"/>
                </a:gdLst>
                <a:ahLst/>
                <a:cxnLst>
                  <a:cxn ang="T6">
                    <a:pos x="T0" y="T1"/>
                  </a:cxn>
                  <a:cxn ang="T7">
                    <a:pos x="T2" y="T3"/>
                  </a:cxn>
                  <a:cxn ang="T8">
                    <a:pos x="T4" y="T5"/>
                  </a:cxn>
                </a:cxnLst>
                <a:rect l="T9" t="T10" r="T11" b="T12"/>
                <a:pathLst>
                  <a:path w="32" h="8">
                    <a:moveTo>
                      <a:pt x="8" y="8"/>
                    </a:moveTo>
                    <a:lnTo>
                      <a:pt x="32" y="0"/>
                    </a:lnTo>
                    <a:lnTo>
                      <a:pt x="0" y="0"/>
                    </a:lnTo>
                  </a:path>
                </a:pathLst>
              </a:custGeom>
              <a:noFill/>
              <a:ln w="1270">
                <a:solidFill>
                  <a:schemeClr val="accent4"/>
                </a:solidFill>
                <a:round/>
                <a:headEnd/>
                <a:tailEnd/>
              </a:ln>
            </p:spPr>
            <p:txBody>
              <a:bodyPr/>
              <a:lstStyle/>
              <a:p>
                <a:endParaRPr lang="en-US" sz="1682"/>
              </a:p>
            </p:txBody>
          </p:sp>
          <p:sp>
            <p:nvSpPr>
              <p:cNvPr id="245" name="Freeform 271"/>
              <p:cNvSpPr>
                <a:spLocks/>
              </p:cNvSpPr>
              <p:nvPr/>
            </p:nvSpPr>
            <p:spPr bwMode="auto">
              <a:xfrm>
                <a:off x="8395884" y="3923858"/>
                <a:ext cx="37202" cy="10228"/>
              </a:xfrm>
              <a:custGeom>
                <a:avLst/>
                <a:gdLst>
                  <a:gd name="T0" fmla="*/ 0 w 32"/>
                  <a:gd name="T1" fmla="*/ 11 h 8"/>
                  <a:gd name="T2" fmla="*/ 45 w 32"/>
                  <a:gd name="T3" fmla="*/ 11 h 8"/>
                  <a:gd name="T4" fmla="*/ 11 w 32"/>
                  <a:gd name="T5" fmla="*/ 0 h 8"/>
                  <a:gd name="T6" fmla="*/ 0 w 32"/>
                  <a:gd name="T7" fmla="*/ 0 h 8"/>
                  <a:gd name="T8" fmla="*/ 0 w 32"/>
                  <a:gd name="T9" fmla="*/ 11 h 8"/>
                  <a:gd name="T10" fmla="*/ 0 60000 65536"/>
                  <a:gd name="T11" fmla="*/ 0 60000 65536"/>
                  <a:gd name="T12" fmla="*/ 0 60000 65536"/>
                  <a:gd name="T13" fmla="*/ 0 60000 65536"/>
                  <a:gd name="T14" fmla="*/ 0 60000 65536"/>
                  <a:gd name="T15" fmla="*/ 0 w 32"/>
                  <a:gd name="T16" fmla="*/ 0 h 8"/>
                  <a:gd name="T17" fmla="*/ 32 w 32"/>
                  <a:gd name="T18" fmla="*/ 8 h 8"/>
                </a:gdLst>
                <a:ahLst/>
                <a:cxnLst>
                  <a:cxn ang="T10">
                    <a:pos x="T0" y="T1"/>
                  </a:cxn>
                  <a:cxn ang="T11">
                    <a:pos x="T2" y="T3"/>
                  </a:cxn>
                  <a:cxn ang="T12">
                    <a:pos x="T4" y="T5"/>
                  </a:cxn>
                  <a:cxn ang="T13">
                    <a:pos x="T6" y="T7"/>
                  </a:cxn>
                  <a:cxn ang="T14">
                    <a:pos x="T8" y="T9"/>
                  </a:cxn>
                </a:cxnLst>
                <a:rect l="T15" t="T16" r="T17" b="T18"/>
                <a:pathLst>
                  <a:path w="32" h="8">
                    <a:moveTo>
                      <a:pt x="0" y="8"/>
                    </a:moveTo>
                    <a:lnTo>
                      <a:pt x="32" y="8"/>
                    </a:lnTo>
                    <a:lnTo>
                      <a:pt x="8" y="0"/>
                    </a:lnTo>
                    <a:lnTo>
                      <a:pt x="0" y="0"/>
                    </a:lnTo>
                    <a:lnTo>
                      <a:pt x="0" y="8"/>
                    </a:lnTo>
                    <a:close/>
                  </a:path>
                </a:pathLst>
              </a:custGeom>
              <a:noFill/>
              <a:ln w="1270">
                <a:solidFill>
                  <a:schemeClr val="accent4"/>
                </a:solidFill>
                <a:round/>
                <a:headEnd/>
                <a:tailEnd/>
              </a:ln>
            </p:spPr>
            <p:txBody>
              <a:bodyPr/>
              <a:lstStyle/>
              <a:p>
                <a:endParaRPr lang="en-US" sz="1682"/>
              </a:p>
            </p:txBody>
          </p:sp>
          <p:sp>
            <p:nvSpPr>
              <p:cNvPr id="246" name="Line 272"/>
              <p:cNvSpPr>
                <a:spLocks noChangeShapeType="1"/>
              </p:cNvSpPr>
              <p:nvPr/>
            </p:nvSpPr>
            <p:spPr bwMode="auto">
              <a:xfrm>
                <a:off x="8856358" y="3974996"/>
                <a:ext cx="9094" cy="11157"/>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47" name="Line 273"/>
              <p:cNvSpPr>
                <a:spLocks noChangeShapeType="1"/>
              </p:cNvSpPr>
              <p:nvPr/>
            </p:nvSpPr>
            <p:spPr bwMode="auto">
              <a:xfrm>
                <a:off x="8377696" y="3934086"/>
                <a:ext cx="9094" cy="93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48" name="Freeform 274"/>
              <p:cNvSpPr>
                <a:spLocks/>
              </p:cNvSpPr>
              <p:nvPr/>
            </p:nvSpPr>
            <p:spPr bwMode="auto">
              <a:xfrm>
                <a:off x="8414898" y="3902473"/>
                <a:ext cx="54563" cy="11157"/>
              </a:xfrm>
              <a:custGeom>
                <a:avLst/>
                <a:gdLst>
                  <a:gd name="T0" fmla="*/ 0 w 48"/>
                  <a:gd name="T1" fmla="*/ 0 h 8"/>
                  <a:gd name="T2" fmla="*/ 66 w 48"/>
                  <a:gd name="T3" fmla="*/ 12 h 8"/>
                  <a:gd name="T4" fmla="*/ 66 w 48"/>
                  <a:gd name="T5" fmla="*/ 0 h 8"/>
                  <a:gd name="T6" fmla="*/ 0 w 48"/>
                  <a:gd name="T7" fmla="*/ 0 h 8"/>
                  <a:gd name="T8" fmla="*/ 0 60000 65536"/>
                  <a:gd name="T9" fmla="*/ 0 60000 65536"/>
                  <a:gd name="T10" fmla="*/ 0 60000 65536"/>
                  <a:gd name="T11" fmla="*/ 0 60000 65536"/>
                  <a:gd name="T12" fmla="*/ 0 w 48"/>
                  <a:gd name="T13" fmla="*/ 0 h 8"/>
                  <a:gd name="T14" fmla="*/ 48 w 48"/>
                  <a:gd name="T15" fmla="*/ 8 h 8"/>
                </a:gdLst>
                <a:ahLst/>
                <a:cxnLst>
                  <a:cxn ang="T8">
                    <a:pos x="T0" y="T1"/>
                  </a:cxn>
                  <a:cxn ang="T9">
                    <a:pos x="T2" y="T3"/>
                  </a:cxn>
                  <a:cxn ang="T10">
                    <a:pos x="T4" y="T5"/>
                  </a:cxn>
                  <a:cxn ang="T11">
                    <a:pos x="T6" y="T7"/>
                  </a:cxn>
                </a:cxnLst>
                <a:rect l="T12" t="T13" r="T14" b="T15"/>
                <a:pathLst>
                  <a:path w="48" h="8">
                    <a:moveTo>
                      <a:pt x="0" y="0"/>
                    </a:moveTo>
                    <a:lnTo>
                      <a:pt x="48" y="8"/>
                    </a:lnTo>
                    <a:lnTo>
                      <a:pt x="48" y="0"/>
                    </a:lnTo>
                    <a:lnTo>
                      <a:pt x="0" y="0"/>
                    </a:lnTo>
                    <a:close/>
                  </a:path>
                </a:pathLst>
              </a:custGeom>
              <a:noFill/>
              <a:ln w="1270">
                <a:solidFill>
                  <a:schemeClr val="accent4"/>
                </a:solidFill>
                <a:round/>
                <a:headEnd/>
                <a:tailEnd/>
              </a:ln>
            </p:spPr>
            <p:txBody>
              <a:bodyPr/>
              <a:lstStyle/>
              <a:p>
                <a:endParaRPr lang="en-US" sz="1682"/>
              </a:p>
            </p:txBody>
          </p:sp>
          <p:sp>
            <p:nvSpPr>
              <p:cNvPr id="249" name="Freeform 275"/>
              <p:cNvSpPr>
                <a:spLocks/>
              </p:cNvSpPr>
              <p:nvPr/>
            </p:nvSpPr>
            <p:spPr bwMode="auto">
              <a:xfrm>
                <a:off x="8313213" y="3892246"/>
                <a:ext cx="92591" cy="21385"/>
              </a:xfrm>
              <a:custGeom>
                <a:avLst/>
                <a:gdLst>
                  <a:gd name="T0" fmla="*/ 11 w 80"/>
                  <a:gd name="T1" fmla="*/ 12 h 16"/>
                  <a:gd name="T2" fmla="*/ 56 w 80"/>
                  <a:gd name="T3" fmla="*/ 23 h 16"/>
                  <a:gd name="T4" fmla="*/ 101 w 80"/>
                  <a:gd name="T5" fmla="*/ 23 h 16"/>
                  <a:gd name="T6" fmla="*/ 112 w 80"/>
                  <a:gd name="T7" fmla="*/ 12 h 16"/>
                  <a:gd name="T8" fmla="*/ 56 w 80"/>
                  <a:gd name="T9" fmla="*/ 0 h 16"/>
                  <a:gd name="T10" fmla="*/ 11 w 80"/>
                  <a:gd name="T11" fmla="*/ 0 h 16"/>
                  <a:gd name="T12" fmla="*/ 0 w 80"/>
                  <a:gd name="T13" fmla="*/ 0 h 16"/>
                  <a:gd name="T14" fmla="*/ 11 w 80"/>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6"/>
                  <a:gd name="T26" fmla="*/ 80 w 8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6">
                    <a:moveTo>
                      <a:pt x="8" y="8"/>
                    </a:moveTo>
                    <a:lnTo>
                      <a:pt x="40" y="16"/>
                    </a:lnTo>
                    <a:lnTo>
                      <a:pt x="72" y="16"/>
                    </a:lnTo>
                    <a:lnTo>
                      <a:pt x="80" y="8"/>
                    </a:lnTo>
                    <a:lnTo>
                      <a:pt x="40" y="0"/>
                    </a:lnTo>
                    <a:lnTo>
                      <a:pt x="8" y="0"/>
                    </a:lnTo>
                    <a:lnTo>
                      <a:pt x="0" y="0"/>
                    </a:lnTo>
                    <a:lnTo>
                      <a:pt x="8" y="8"/>
                    </a:lnTo>
                    <a:close/>
                  </a:path>
                </a:pathLst>
              </a:custGeom>
              <a:noFill/>
              <a:ln w="1270">
                <a:solidFill>
                  <a:schemeClr val="accent4"/>
                </a:solidFill>
                <a:round/>
                <a:headEnd/>
                <a:tailEnd/>
              </a:ln>
            </p:spPr>
            <p:txBody>
              <a:bodyPr/>
              <a:lstStyle/>
              <a:p>
                <a:endParaRPr lang="en-US" sz="1682"/>
              </a:p>
            </p:txBody>
          </p:sp>
          <p:sp>
            <p:nvSpPr>
              <p:cNvPr id="250" name="Freeform 276"/>
              <p:cNvSpPr>
                <a:spLocks/>
              </p:cNvSpPr>
              <p:nvPr/>
            </p:nvSpPr>
            <p:spPr bwMode="auto">
              <a:xfrm>
                <a:off x="7899861" y="3841108"/>
                <a:ext cx="45469" cy="20455"/>
              </a:xfrm>
              <a:custGeom>
                <a:avLst/>
                <a:gdLst>
                  <a:gd name="T0" fmla="*/ 0 w 40"/>
                  <a:gd name="T1" fmla="*/ 22 h 16"/>
                  <a:gd name="T2" fmla="*/ 55 w 40"/>
                  <a:gd name="T3" fmla="*/ 22 h 16"/>
                  <a:gd name="T4" fmla="*/ 44 w 40"/>
                  <a:gd name="T5" fmla="*/ 11 h 16"/>
                  <a:gd name="T6" fmla="*/ 11 w 40"/>
                  <a:gd name="T7" fmla="*/ 0 h 16"/>
                  <a:gd name="T8" fmla="*/ 0 w 40"/>
                  <a:gd name="T9" fmla="*/ 0 h 16"/>
                  <a:gd name="T10" fmla="*/ 0 w 40"/>
                  <a:gd name="T11" fmla="*/ 22 h 16"/>
                  <a:gd name="T12" fmla="*/ 0 60000 65536"/>
                  <a:gd name="T13" fmla="*/ 0 60000 65536"/>
                  <a:gd name="T14" fmla="*/ 0 60000 65536"/>
                  <a:gd name="T15" fmla="*/ 0 60000 65536"/>
                  <a:gd name="T16" fmla="*/ 0 60000 65536"/>
                  <a:gd name="T17" fmla="*/ 0 60000 65536"/>
                  <a:gd name="T18" fmla="*/ 0 w 40"/>
                  <a:gd name="T19" fmla="*/ 0 h 16"/>
                  <a:gd name="T20" fmla="*/ 40 w 4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0" h="16">
                    <a:moveTo>
                      <a:pt x="0" y="16"/>
                    </a:moveTo>
                    <a:lnTo>
                      <a:pt x="40" y="16"/>
                    </a:lnTo>
                    <a:lnTo>
                      <a:pt x="32" y="8"/>
                    </a:lnTo>
                    <a:lnTo>
                      <a:pt x="8" y="0"/>
                    </a:lnTo>
                    <a:lnTo>
                      <a:pt x="0" y="0"/>
                    </a:lnTo>
                    <a:lnTo>
                      <a:pt x="0" y="16"/>
                    </a:lnTo>
                    <a:close/>
                  </a:path>
                </a:pathLst>
              </a:custGeom>
              <a:noFill/>
              <a:ln w="1270">
                <a:solidFill>
                  <a:schemeClr val="accent4"/>
                </a:solidFill>
                <a:round/>
                <a:headEnd/>
                <a:tailEnd/>
              </a:ln>
            </p:spPr>
            <p:txBody>
              <a:bodyPr/>
              <a:lstStyle/>
              <a:p>
                <a:endParaRPr lang="en-US" sz="1682"/>
              </a:p>
            </p:txBody>
          </p:sp>
          <p:sp>
            <p:nvSpPr>
              <p:cNvPr id="251" name="Freeform 277"/>
              <p:cNvSpPr>
                <a:spLocks/>
              </p:cNvSpPr>
              <p:nvPr/>
            </p:nvSpPr>
            <p:spPr bwMode="auto">
              <a:xfrm>
                <a:off x="7789082" y="3819723"/>
                <a:ext cx="101685" cy="31613"/>
              </a:xfrm>
              <a:custGeom>
                <a:avLst/>
                <a:gdLst>
                  <a:gd name="T0" fmla="*/ 0 w 88"/>
                  <a:gd name="T1" fmla="*/ 11 h 24"/>
                  <a:gd name="T2" fmla="*/ 56 w 88"/>
                  <a:gd name="T3" fmla="*/ 34 h 24"/>
                  <a:gd name="T4" fmla="*/ 123 w 88"/>
                  <a:gd name="T5" fmla="*/ 34 h 24"/>
                  <a:gd name="T6" fmla="*/ 112 w 88"/>
                  <a:gd name="T7" fmla="*/ 23 h 24"/>
                  <a:gd name="T8" fmla="*/ 34 w 88"/>
                  <a:gd name="T9" fmla="*/ 0 h 24"/>
                  <a:gd name="T10" fmla="*/ 11 w 88"/>
                  <a:gd name="T11" fmla="*/ 0 h 24"/>
                  <a:gd name="T12" fmla="*/ 11 w 88"/>
                  <a:gd name="T13" fmla="*/ 11 h 24"/>
                  <a:gd name="T14" fmla="*/ 0 w 88"/>
                  <a:gd name="T15" fmla="*/ 11 h 2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24"/>
                  <a:gd name="T26" fmla="*/ 88 w 8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24">
                    <a:moveTo>
                      <a:pt x="0" y="8"/>
                    </a:moveTo>
                    <a:lnTo>
                      <a:pt x="40" y="24"/>
                    </a:lnTo>
                    <a:lnTo>
                      <a:pt x="88" y="24"/>
                    </a:lnTo>
                    <a:lnTo>
                      <a:pt x="80" y="16"/>
                    </a:lnTo>
                    <a:lnTo>
                      <a:pt x="24" y="0"/>
                    </a:lnTo>
                    <a:lnTo>
                      <a:pt x="8" y="0"/>
                    </a:lnTo>
                    <a:lnTo>
                      <a:pt x="8" y="8"/>
                    </a:lnTo>
                    <a:lnTo>
                      <a:pt x="0" y="8"/>
                    </a:lnTo>
                    <a:close/>
                  </a:path>
                </a:pathLst>
              </a:custGeom>
              <a:noFill/>
              <a:ln w="1270">
                <a:solidFill>
                  <a:schemeClr val="accent4"/>
                </a:solidFill>
                <a:round/>
                <a:headEnd/>
                <a:tailEnd/>
              </a:ln>
            </p:spPr>
            <p:txBody>
              <a:bodyPr/>
              <a:lstStyle/>
              <a:p>
                <a:endParaRPr lang="en-US" sz="1682"/>
              </a:p>
            </p:txBody>
          </p:sp>
          <p:sp>
            <p:nvSpPr>
              <p:cNvPr id="252" name="Freeform 278"/>
              <p:cNvSpPr>
                <a:spLocks/>
              </p:cNvSpPr>
              <p:nvPr/>
            </p:nvSpPr>
            <p:spPr bwMode="auto">
              <a:xfrm>
                <a:off x="7458400" y="3882018"/>
                <a:ext cx="156247" cy="92978"/>
              </a:xfrm>
              <a:custGeom>
                <a:avLst/>
                <a:gdLst>
                  <a:gd name="T0" fmla="*/ 11 w 136"/>
                  <a:gd name="T1" fmla="*/ 89 h 72"/>
                  <a:gd name="T2" fmla="*/ 44 w 136"/>
                  <a:gd name="T3" fmla="*/ 100 h 72"/>
                  <a:gd name="T4" fmla="*/ 89 w 136"/>
                  <a:gd name="T5" fmla="*/ 100 h 72"/>
                  <a:gd name="T6" fmla="*/ 67 w 136"/>
                  <a:gd name="T7" fmla="*/ 89 h 72"/>
                  <a:gd name="T8" fmla="*/ 56 w 136"/>
                  <a:gd name="T9" fmla="*/ 67 h 72"/>
                  <a:gd name="T10" fmla="*/ 100 w 136"/>
                  <a:gd name="T11" fmla="*/ 22 h 72"/>
                  <a:gd name="T12" fmla="*/ 189 w 136"/>
                  <a:gd name="T13" fmla="*/ 11 h 72"/>
                  <a:gd name="T14" fmla="*/ 178 w 136"/>
                  <a:gd name="T15" fmla="*/ 0 h 72"/>
                  <a:gd name="T16" fmla="*/ 167 w 136"/>
                  <a:gd name="T17" fmla="*/ 0 h 72"/>
                  <a:gd name="T18" fmla="*/ 145 w 136"/>
                  <a:gd name="T19" fmla="*/ 0 h 72"/>
                  <a:gd name="T20" fmla="*/ 89 w 136"/>
                  <a:gd name="T21" fmla="*/ 11 h 72"/>
                  <a:gd name="T22" fmla="*/ 33 w 136"/>
                  <a:gd name="T23" fmla="*/ 22 h 72"/>
                  <a:gd name="T24" fmla="*/ 33 w 136"/>
                  <a:gd name="T25" fmla="*/ 44 h 72"/>
                  <a:gd name="T26" fmla="*/ 22 w 136"/>
                  <a:gd name="T27" fmla="*/ 44 h 72"/>
                  <a:gd name="T28" fmla="*/ 33 w 136"/>
                  <a:gd name="T29" fmla="*/ 56 h 72"/>
                  <a:gd name="T30" fmla="*/ 11 w 136"/>
                  <a:gd name="T31" fmla="*/ 67 h 72"/>
                  <a:gd name="T32" fmla="*/ 22 w 136"/>
                  <a:gd name="T33" fmla="*/ 67 h 72"/>
                  <a:gd name="T34" fmla="*/ 0 w 136"/>
                  <a:gd name="T35" fmla="*/ 78 h 72"/>
                  <a:gd name="T36" fmla="*/ 11 w 136"/>
                  <a:gd name="T37" fmla="*/ 89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72"/>
                  <a:gd name="T59" fmla="*/ 136 w 13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72">
                    <a:moveTo>
                      <a:pt x="8" y="64"/>
                    </a:moveTo>
                    <a:lnTo>
                      <a:pt x="32" y="72"/>
                    </a:lnTo>
                    <a:lnTo>
                      <a:pt x="64" y="72"/>
                    </a:lnTo>
                    <a:lnTo>
                      <a:pt x="48" y="64"/>
                    </a:lnTo>
                    <a:lnTo>
                      <a:pt x="40" y="48"/>
                    </a:lnTo>
                    <a:lnTo>
                      <a:pt x="72" y="16"/>
                    </a:lnTo>
                    <a:lnTo>
                      <a:pt x="136" y="8"/>
                    </a:lnTo>
                    <a:lnTo>
                      <a:pt x="128" y="0"/>
                    </a:lnTo>
                    <a:lnTo>
                      <a:pt x="120" y="0"/>
                    </a:lnTo>
                    <a:lnTo>
                      <a:pt x="104" y="0"/>
                    </a:lnTo>
                    <a:lnTo>
                      <a:pt x="64" y="8"/>
                    </a:lnTo>
                    <a:lnTo>
                      <a:pt x="24" y="16"/>
                    </a:lnTo>
                    <a:lnTo>
                      <a:pt x="24" y="32"/>
                    </a:lnTo>
                    <a:lnTo>
                      <a:pt x="16" y="32"/>
                    </a:lnTo>
                    <a:lnTo>
                      <a:pt x="24" y="40"/>
                    </a:lnTo>
                    <a:lnTo>
                      <a:pt x="8" y="48"/>
                    </a:lnTo>
                    <a:lnTo>
                      <a:pt x="16" y="48"/>
                    </a:lnTo>
                    <a:lnTo>
                      <a:pt x="0" y="56"/>
                    </a:lnTo>
                    <a:lnTo>
                      <a:pt x="8" y="64"/>
                    </a:lnTo>
                    <a:close/>
                  </a:path>
                </a:pathLst>
              </a:custGeom>
              <a:noFill/>
              <a:ln w="1270">
                <a:solidFill>
                  <a:schemeClr val="accent4"/>
                </a:solidFill>
                <a:round/>
                <a:headEnd/>
                <a:tailEnd/>
              </a:ln>
            </p:spPr>
            <p:txBody>
              <a:bodyPr/>
              <a:lstStyle/>
              <a:p>
                <a:endParaRPr lang="en-US" sz="1682"/>
              </a:p>
            </p:txBody>
          </p:sp>
          <p:sp>
            <p:nvSpPr>
              <p:cNvPr id="253" name="Freeform 279"/>
              <p:cNvSpPr>
                <a:spLocks/>
              </p:cNvSpPr>
              <p:nvPr/>
            </p:nvSpPr>
            <p:spPr bwMode="auto">
              <a:xfrm>
                <a:off x="7439386" y="3996381"/>
                <a:ext cx="28108" cy="10228"/>
              </a:xfrm>
              <a:custGeom>
                <a:avLst/>
                <a:gdLst>
                  <a:gd name="T0" fmla="*/ 11 w 24"/>
                  <a:gd name="T1" fmla="*/ 11 h 8"/>
                  <a:gd name="T2" fmla="*/ 23 w 24"/>
                  <a:gd name="T3" fmla="*/ 11 h 8"/>
                  <a:gd name="T4" fmla="*/ 34 w 24"/>
                  <a:gd name="T5" fmla="*/ 0 h 8"/>
                  <a:gd name="T6" fmla="*/ 11 w 24"/>
                  <a:gd name="T7" fmla="*/ 0 h 8"/>
                  <a:gd name="T8" fmla="*/ 0 w 24"/>
                  <a:gd name="T9" fmla="*/ 0 h 8"/>
                  <a:gd name="T10" fmla="*/ 11 w 24"/>
                  <a:gd name="T11" fmla="*/ 11 h 8"/>
                  <a:gd name="T12" fmla="*/ 0 60000 65536"/>
                  <a:gd name="T13" fmla="*/ 0 60000 65536"/>
                  <a:gd name="T14" fmla="*/ 0 60000 65536"/>
                  <a:gd name="T15" fmla="*/ 0 60000 65536"/>
                  <a:gd name="T16" fmla="*/ 0 60000 65536"/>
                  <a:gd name="T17" fmla="*/ 0 60000 65536"/>
                  <a:gd name="T18" fmla="*/ 0 w 24"/>
                  <a:gd name="T19" fmla="*/ 0 h 8"/>
                  <a:gd name="T20" fmla="*/ 24 w 24"/>
                  <a:gd name="T21" fmla="*/ 8 h 8"/>
                </a:gdLst>
                <a:ahLst/>
                <a:cxnLst>
                  <a:cxn ang="T12">
                    <a:pos x="T0" y="T1"/>
                  </a:cxn>
                  <a:cxn ang="T13">
                    <a:pos x="T2" y="T3"/>
                  </a:cxn>
                  <a:cxn ang="T14">
                    <a:pos x="T4" y="T5"/>
                  </a:cxn>
                  <a:cxn ang="T15">
                    <a:pos x="T6" y="T7"/>
                  </a:cxn>
                  <a:cxn ang="T16">
                    <a:pos x="T8" y="T9"/>
                  </a:cxn>
                  <a:cxn ang="T17">
                    <a:pos x="T10" y="T11"/>
                  </a:cxn>
                </a:cxnLst>
                <a:rect l="T18" t="T19" r="T20" b="T21"/>
                <a:pathLst>
                  <a:path w="24" h="8">
                    <a:moveTo>
                      <a:pt x="8" y="8"/>
                    </a:moveTo>
                    <a:lnTo>
                      <a:pt x="16" y="8"/>
                    </a:lnTo>
                    <a:lnTo>
                      <a:pt x="24" y="0"/>
                    </a:lnTo>
                    <a:lnTo>
                      <a:pt x="8" y="0"/>
                    </a:lnTo>
                    <a:lnTo>
                      <a:pt x="0" y="0"/>
                    </a:lnTo>
                    <a:lnTo>
                      <a:pt x="8" y="8"/>
                    </a:lnTo>
                    <a:close/>
                  </a:path>
                </a:pathLst>
              </a:custGeom>
              <a:noFill/>
              <a:ln w="1270">
                <a:solidFill>
                  <a:schemeClr val="accent4"/>
                </a:solidFill>
                <a:round/>
                <a:headEnd/>
                <a:tailEnd/>
              </a:ln>
            </p:spPr>
            <p:txBody>
              <a:bodyPr/>
              <a:lstStyle/>
              <a:p>
                <a:endParaRPr lang="en-US" sz="1682"/>
              </a:p>
            </p:txBody>
          </p:sp>
          <p:sp>
            <p:nvSpPr>
              <p:cNvPr id="254" name="Freeform 280"/>
              <p:cNvSpPr>
                <a:spLocks/>
              </p:cNvSpPr>
              <p:nvPr/>
            </p:nvSpPr>
            <p:spPr bwMode="auto">
              <a:xfrm>
                <a:off x="7458400" y="3819723"/>
                <a:ext cx="73577" cy="11157"/>
              </a:xfrm>
              <a:custGeom>
                <a:avLst/>
                <a:gdLst>
                  <a:gd name="T0" fmla="*/ 0 w 64"/>
                  <a:gd name="T1" fmla="*/ 12 h 8"/>
                  <a:gd name="T2" fmla="*/ 56 w 64"/>
                  <a:gd name="T3" fmla="*/ 12 h 8"/>
                  <a:gd name="T4" fmla="*/ 67 w 64"/>
                  <a:gd name="T5" fmla="*/ 12 h 8"/>
                  <a:gd name="T6" fmla="*/ 56 w 64"/>
                  <a:gd name="T7" fmla="*/ 0 h 8"/>
                  <a:gd name="T8" fmla="*/ 89 w 64"/>
                  <a:gd name="T9" fmla="*/ 0 h 8"/>
                  <a:gd name="T10" fmla="*/ 78 w 64"/>
                  <a:gd name="T11" fmla="*/ 0 h 8"/>
                  <a:gd name="T12" fmla="*/ 0 w 64"/>
                  <a:gd name="T13" fmla="*/ 12 h 8"/>
                  <a:gd name="T14" fmla="*/ 0 60000 65536"/>
                  <a:gd name="T15" fmla="*/ 0 60000 65536"/>
                  <a:gd name="T16" fmla="*/ 0 60000 65536"/>
                  <a:gd name="T17" fmla="*/ 0 60000 65536"/>
                  <a:gd name="T18" fmla="*/ 0 60000 65536"/>
                  <a:gd name="T19" fmla="*/ 0 60000 65536"/>
                  <a:gd name="T20" fmla="*/ 0 60000 65536"/>
                  <a:gd name="T21" fmla="*/ 0 w 64"/>
                  <a:gd name="T22" fmla="*/ 0 h 8"/>
                  <a:gd name="T23" fmla="*/ 64 w 6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
                    <a:moveTo>
                      <a:pt x="0" y="8"/>
                    </a:moveTo>
                    <a:lnTo>
                      <a:pt x="40" y="8"/>
                    </a:lnTo>
                    <a:lnTo>
                      <a:pt x="48" y="8"/>
                    </a:lnTo>
                    <a:lnTo>
                      <a:pt x="40" y="0"/>
                    </a:lnTo>
                    <a:lnTo>
                      <a:pt x="64" y="0"/>
                    </a:lnTo>
                    <a:lnTo>
                      <a:pt x="56" y="0"/>
                    </a:lnTo>
                    <a:lnTo>
                      <a:pt x="0" y="8"/>
                    </a:lnTo>
                    <a:close/>
                  </a:path>
                </a:pathLst>
              </a:custGeom>
              <a:noFill/>
              <a:ln w="1270">
                <a:solidFill>
                  <a:schemeClr val="accent4"/>
                </a:solidFill>
                <a:round/>
                <a:headEnd/>
                <a:tailEnd/>
              </a:ln>
            </p:spPr>
            <p:txBody>
              <a:bodyPr/>
              <a:lstStyle/>
              <a:p>
                <a:endParaRPr lang="en-US" sz="1682"/>
              </a:p>
            </p:txBody>
          </p:sp>
          <p:sp>
            <p:nvSpPr>
              <p:cNvPr id="255" name="Freeform 281"/>
              <p:cNvSpPr>
                <a:spLocks/>
              </p:cNvSpPr>
              <p:nvPr/>
            </p:nvSpPr>
            <p:spPr bwMode="auto">
              <a:xfrm>
                <a:off x="7430292" y="3809495"/>
                <a:ext cx="46295" cy="10228"/>
              </a:xfrm>
              <a:custGeom>
                <a:avLst/>
                <a:gdLst>
                  <a:gd name="T0" fmla="*/ 0 w 40"/>
                  <a:gd name="T1" fmla="*/ 11 h 8"/>
                  <a:gd name="T2" fmla="*/ 56 w 40"/>
                  <a:gd name="T3" fmla="*/ 11 h 8"/>
                  <a:gd name="T4" fmla="*/ 45 w 40"/>
                  <a:gd name="T5" fmla="*/ 11 h 8"/>
                  <a:gd name="T6" fmla="*/ 45 w 40"/>
                  <a:gd name="T7" fmla="*/ 0 h 8"/>
                  <a:gd name="T8" fmla="*/ 22 w 40"/>
                  <a:gd name="T9" fmla="*/ 11 h 8"/>
                  <a:gd name="T10" fmla="*/ 0 w 40"/>
                  <a:gd name="T11" fmla="*/ 11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0" y="8"/>
                    </a:moveTo>
                    <a:lnTo>
                      <a:pt x="40" y="8"/>
                    </a:lnTo>
                    <a:lnTo>
                      <a:pt x="32" y="8"/>
                    </a:lnTo>
                    <a:lnTo>
                      <a:pt x="32" y="0"/>
                    </a:lnTo>
                    <a:lnTo>
                      <a:pt x="16" y="8"/>
                    </a:lnTo>
                    <a:lnTo>
                      <a:pt x="0" y="8"/>
                    </a:lnTo>
                    <a:close/>
                  </a:path>
                </a:pathLst>
              </a:custGeom>
              <a:noFill/>
              <a:ln w="1270">
                <a:solidFill>
                  <a:schemeClr val="accent4"/>
                </a:solidFill>
                <a:round/>
                <a:headEnd/>
                <a:tailEnd/>
              </a:ln>
            </p:spPr>
            <p:txBody>
              <a:bodyPr/>
              <a:lstStyle/>
              <a:p>
                <a:endParaRPr lang="en-US" sz="1682"/>
              </a:p>
            </p:txBody>
          </p:sp>
          <p:sp>
            <p:nvSpPr>
              <p:cNvPr id="256" name="Freeform 282"/>
              <p:cNvSpPr>
                <a:spLocks/>
              </p:cNvSpPr>
              <p:nvPr/>
            </p:nvSpPr>
            <p:spPr bwMode="auto">
              <a:xfrm>
                <a:off x="7338528" y="3819723"/>
                <a:ext cx="64483" cy="11157"/>
              </a:xfrm>
              <a:custGeom>
                <a:avLst/>
                <a:gdLst>
                  <a:gd name="T0" fmla="*/ 0 w 56"/>
                  <a:gd name="T1" fmla="*/ 12 h 8"/>
                  <a:gd name="T2" fmla="*/ 56 w 56"/>
                  <a:gd name="T3" fmla="*/ 12 h 8"/>
                  <a:gd name="T4" fmla="*/ 67 w 56"/>
                  <a:gd name="T5" fmla="*/ 12 h 8"/>
                  <a:gd name="T6" fmla="*/ 78 w 56"/>
                  <a:gd name="T7" fmla="*/ 12 h 8"/>
                  <a:gd name="T8" fmla="*/ 33 w 56"/>
                  <a:gd name="T9" fmla="*/ 0 h 8"/>
                  <a:gd name="T10" fmla="*/ 0 w 56"/>
                  <a:gd name="T11" fmla="*/ 12 h 8"/>
                  <a:gd name="T12" fmla="*/ 0 60000 65536"/>
                  <a:gd name="T13" fmla="*/ 0 60000 65536"/>
                  <a:gd name="T14" fmla="*/ 0 60000 65536"/>
                  <a:gd name="T15" fmla="*/ 0 60000 65536"/>
                  <a:gd name="T16" fmla="*/ 0 60000 65536"/>
                  <a:gd name="T17" fmla="*/ 0 60000 65536"/>
                  <a:gd name="T18" fmla="*/ 0 w 56"/>
                  <a:gd name="T19" fmla="*/ 0 h 8"/>
                  <a:gd name="T20" fmla="*/ 56 w 56"/>
                  <a:gd name="T21" fmla="*/ 8 h 8"/>
                </a:gdLst>
                <a:ahLst/>
                <a:cxnLst>
                  <a:cxn ang="T12">
                    <a:pos x="T0" y="T1"/>
                  </a:cxn>
                  <a:cxn ang="T13">
                    <a:pos x="T2" y="T3"/>
                  </a:cxn>
                  <a:cxn ang="T14">
                    <a:pos x="T4" y="T5"/>
                  </a:cxn>
                  <a:cxn ang="T15">
                    <a:pos x="T6" y="T7"/>
                  </a:cxn>
                  <a:cxn ang="T16">
                    <a:pos x="T8" y="T9"/>
                  </a:cxn>
                  <a:cxn ang="T17">
                    <a:pos x="T10" y="T11"/>
                  </a:cxn>
                </a:cxnLst>
                <a:rect l="T18" t="T19" r="T20" b="T21"/>
                <a:pathLst>
                  <a:path w="56" h="8">
                    <a:moveTo>
                      <a:pt x="0" y="8"/>
                    </a:moveTo>
                    <a:lnTo>
                      <a:pt x="40" y="8"/>
                    </a:lnTo>
                    <a:lnTo>
                      <a:pt x="48" y="8"/>
                    </a:lnTo>
                    <a:lnTo>
                      <a:pt x="56" y="8"/>
                    </a:lnTo>
                    <a:lnTo>
                      <a:pt x="24" y="0"/>
                    </a:lnTo>
                    <a:lnTo>
                      <a:pt x="0" y="8"/>
                    </a:lnTo>
                    <a:close/>
                  </a:path>
                </a:pathLst>
              </a:custGeom>
              <a:noFill/>
              <a:ln w="1270">
                <a:solidFill>
                  <a:schemeClr val="accent4"/>
                </a:solidFill>
                <a:round/>
                <a:headEnd/>
                <a:tailEnd/>
              </a:ln>
            </p:spPr>
            <p:txBody>
              <a:bodyPr/>
              <a:lstStyle/>
              <a:p>
                <a:endParaRPr lang="en-US" sz="1682"/>
              </a:p>
            </p:txBody>
          </p:sp>
          <p:sp>
            <p:nvSpPr>
              <p:cNvPr id="257" name="Freeform 283"/>
              <p:cNvSpPr>
                <a:spLocks/>
              </p:cNvSpPr>
              <p:nvPr/>
            </p:nvSpPr>
            <p:spPr bwMode="auto">
              <a:xfrm>
                <a:off x="7026033" y="3830880"/>
                <a:ext cx="156247" cy="51138"/>
              </a:xfrm>
              <a:custGeom>
                <a:avLst/>
                <a:gdLst>
                  <a:gd name="T0" fmla="*/ 0 w 136"/>
                  <a:gd name="T1" fmla="*/ 11 h 40"/>
                  <a:gd name="T2" fmla="*/ 11 w 136"/>
                  <a:gd name="T3" fmla="*/ 22 h 40"/>
                  <a:gd name="T4" fmla="*/ 22 w 136"/>
                  <a:gd name="T5" fmla="*/ 33 h 40"/>
                  <a:gd name="T6" fmla="*/ 44 w 136"/>
                  <a:gd name="T7" fmla="*/ 33 h 40"/>
                  <a:gd name="T8" fmla="*/ 33 w 136"/>
                  <a:gd name="T9" fmla="*/ 33 h 40"/>
                  <a:gd name="T10" fmla="*/ 33 w 136"/>
                  <a:gd name="T11" fmla="*/ 44 h 40"/>
                  <a:gd name="T12" fmla="*/ 67 w 136"/>
                  <a:gd name="T13" fmla="*/ 55 h 40"/>
                  <a:gd name="T14" fmla="*/ 89 w 136"/>
                  <a:gd name="T15" fmla="*/ 33 h 40"/>
                  <a:gd name="T16" fmla="*/ 111 w 136"/>
                  <a:gd name="T17" fmla="*/ 22 h 40"/>
                  <a:gd name="T18" fmla="*/ 122 w 136"/>
                  <a:gd name="T19" fmla="*/ 33 h 40"/>
                  <a:gd name="T20" fmla="*/ 122 w 136"/>
                  <a:gd name="T21" fmla="*/ 44 h 40"/>
                  <a:gd name="T22" fmla="*/ 145 w 136"/>
                  <a:gd name="T23" fmla="*/ 44 h 40"/>
                  <a:gd name="T24" fmla="*/ 167 w 136"/>
                  <a:gd name="T25" fmla="*/ 44 h 40"/>
                  <a:gd name="T26" fmla="*/ 89 w 136"/>
                  <a:gd name="T27" fmla="*/ 22 h 40"/>
                  <a:gd name="T28" fmla="*/ 89 w 136"/>
                  <a:gd name="T29" fmla="*/ 11 h 40"/>
                  <a:gd name="T30" fmla="*/ 145 w 136"/>
                  <a:gd name="T31" fmla="*/ 22 h 40"/>
                  <a:gd name="T32" fmla="*/ 189 w 136"/>
                  <a:gd name="T33" fmla="*/ 11 h 40"/>
                  <a:gd name="T34" fmla="*/ 178 w 136"/>
                  <a:gd name="T35" fmla="*/ 0 h 40"/>
                  <a:gd name="T36" fmla="*/ 100 w 136"/>
                  <a:gd name="T37" fmla="*/ 0 h 40"/>
                  <a:gd name="T38" fmla="*/ 56 w 136"/>
                  <a:gd name="T39" fmla="*/ 11 h 40"/>
                  <a:gd name="T40" fmla="*/ 0 w 136"/>
                  <a:gd name="T41" fmla="*/ 1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
                  <a:gd name="T64" fmla="*/ 0 h 40"/>
                  <a:gd name="T65" fmla="*/ 136 w 13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 h="40">
                    <a:moveTo>
                      <a:pt x="0" y="8"/>
                    </a:moveTo>
                    <a:lnTo>
                      <a:pt x="8" y="16"/>
                    </a:lnTo>
                    <a:lnTo>
                      <a:pt x="16" y="24"/>
                    </a:lnTo>
                    <a:lnTo>
                      <a:pt x="32" y="24"/>
                    </a:lnTo>
                    <a:lnTo>
                      <a:pt x="24" y="24"/>
                    </a:lnTo>
                    <a:lnTo>
                      <a:pt x="24" y="32"/>
                    </a:lnTo>
                    <a:lnTo>
                      <a:pt x="48" y="40"/>
                    </a:lnTo>
                    <a:lnTo>
                      <a:pt x="64" y="24"/>
                    </a:lnTo>
                    <a:lnTo>
                      <a:pt x="80" y="16"/>
                    </a:lnTo>
                    <a:lnTo>
                      <a:pt x="88" y="24"/>
                    </a:lnTo>
                    <a:lnTo>
                      <a:pt x="88" y="32"/>
                    </a:lnTo>
                    <a:lnTo>
                      <a:pt x="104" y="32"/>
                    </a:lnTo>
                    <a:lnTo>
                      <a:pt x="120" y="32"/>
                    </a:lnTo>
                    <a:lnTo>
                      <a:pt x="64" y="16"/>
                    </a:lnTo>
                    <a:lnTo>
                      <a:pt x="64" y="8"/>
                    </a:lnTo>
                    <a:lnTo>
                      <a:pt x="104" y="16"/>
                    </a:lnTo>
                    <a:lnTo>
                      <a:pt x="136" y="8"/>
                    </a:lnTo>
                    <a:lnTo>
                      <a:pt x="128" y="0"/>
                    </a:lnTo>
                    <a:lnTo>
                      <a:pt x="72" y="0"/>
                    </a:lnTo>
                    <a:lnTo>
                      <a:pt x="40" y="8"/>
                    </a:lnTo>
                    <a:lnTo>
                      <a:pt x="0" y="8"/>
                    </a:lnTo>
                    <a:close/>
                  </a:path>
                </a:pathLst>
              </a:custGeom>
              <a:noFill/>
              <a:ln w="1270">
                <a:solidFill>
                  <a:schemeClr val="accent4"/>
                </a:solidFill>
                <a:round/>
                <a:headEnd/>
                <a:tailEnd/>
              </a:ln>
            </p:spPr>
            <p:txBody>
              <a:bodyPr/>
              <a:lstStyle/>
              <a:p>
                <a:endParaRPr lang="en-US" sz="1682"/>
              </a:p>
            </p:txBody>
          </p:sp>
          <p:sp>
            <p:nvSpPr>
              <p:cNvPr id="258" name="Line 284"/>
              <p:cNvSpPr>
                <a:spLocks noChangeShapeType="1"/>
              </p:cNvSpPr>
              <p:nvPr/>
            </p:nvSpPr>
            <p:spPr bwMode="auto">
              <a:xfrm>
                <a:off x="7421198" y="3841108"/>
                <a:ext cx="18188" cy="93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59" name="Line 285"/>
              <p:cNvSpPr>
                <a:spLocks noChangeShapeType="1"/>
              </p:cNvSpPr>
              <p:nvPr/>
            </p:nvSpPr>
            <p:spPr bwMode="auto">
              <a:xfrm>
                <a:off x="6805303" y="4130270"/>
                <a:ext cx="9094" cy="186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60" name="Freeform 286"/>
              <p:cNvSpPr>
                <a:spLocks/>
              </p:cNvSpPr>
              <p:nvPr/>
            </p:nvSpPr>
            <p:spPr bwMode="auto">
              <a:xfrm>
                <a:off x="6869786" y="4151655"/>
                <a:ext cx="9094" cy="10228"/>
              </a:xfrm>
              <a:custGeom>
                <a:avLst/>
                <a:gdLst>
                  <a:gd name="T0" fmla="*/ 0 w 8"/>
                  <a:gd name="T1" fmla="*/ 0 h 8"/>
                  <a:gd name="T2" fmla="*/ 11 w 8"/>
                  <a:gd name="T3" fmla="*/ 0 h 8"/>
                  <a:gd name="T4" fmla="*/ 0 w 8"/>
                  <a:gd name="T5" fmla="*/ 11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0"/>
                    </a:lnTo>
                    <a:lnTo>
                      <a:pt x="0" y="8"/>
                    </a:lnTo>
                    <a:lnTo>
                      <a:pt x="0" y="0"/>
                    </a:lnTo>
                    <a:close/>
                  </a:path>
                </a:pathLst>
              </a:custGeom>
              <a:noFill/>
              <a:ln w="1270">
                <a:solidFill>
                  <a:schemeClr val="accent4"/>
                </a:solidFill>
                <a:round/>
                <a:headEnd/>
                <a:tailEnd/>
              </a:ln>
            </p:spPr>
            <p:txBody>
              <a:bodyPr/>
              <a:lstStyle/>
              <a:p>
                <a:endParaRPr lang="en-US" sz="1682"/>
              </a:p>
            </p:txBody>
          </p:sp>
          <p:sp>
            <p:nvSpPr>
              <p:cNvPr id="261" name="Freeform 287"/>
              <p:cNvSpPr>
                <a:spLocks/>
              </p:cNvSpPr>
              <p:nvPr/>
            </p:nvSpPr>
            <p:spPr bwMode="auto">
              <a:xfrm>
                <a:off x="6796209" y="4182338"/>
                <a:ext cx="18188" cy="20455"/>
              </a:xfrm>
              <a:custGeom>
                <a:avLst/>
                <a:gdLst>
                  <a:gd name="T0" fmla="*/ 0 w 16"/>
                  <a:gd name="T1" fmla="*/ 22 h 16"/>
                  <a:gd name="T2" fmla="*/ 11 w 16"/>
                  <a:gd name="T3" fmla="*/ 22 h 16"/>
                  <a:gd name="T4" fmla="*/ 22 w 16"/>
                  <a:gd name="T5" fmla="*/ 0 h 16"/>
                  <a:gd name="T6" fmla="*/ 0 w 16"/>
                  <a:gd name="T7" fmla="*/ 11 h 16"/>
                  <a:gd name="T8" fmla="*/ 0 w 16"/>
                  <a:gd name="T9" fmla="*/ 22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16"/>
                    </a:lnTo>
                    <a:lnTo>
                      <a:pt x="16" y="0"/>
                    </a:lnTo>
                    <a:lnTo>
                      <a:pt x="0" y="8"/>
                    </a:lnTo>
                    <a:lnTo>
                      <a:pt x="0" y="16"/>
                    </a:lnTo>
                    <a:close/>
                  </a:path>
                </a:pathLst>
              </a:custGeom>
              <a:noFill/>
              <a:ln w="1270">
                <a:solidFill>
                  <a:schemeClr val="accent4"/>
                </a:solidFill>
                <a:round/>
                <a:headEnd/>
                <a:tailEnd/>
              </a:ln>
            </p:spPr>
            <p:txBody>
              <a:bodyPr/>
              <a:lstStyle/>
              <a:p>
                <a:endParaRPr lang="en-US" sz="1682"/>
              </a:p>
            </p:txBody>
          </p:sp>
          <p:sp>
            <p:nvSpPr>
              <p:cNvPr id="262" name="Freeform 288"/>
              <p:cNvSpPr>
                <a:spLocks/>
              </p:cNvSpPr>
              <p:nvPr/>
            </p:nvSpPr>
            <p:spPr bwMode="auto">
              <a:xfrm>
                <a:off x="7117797" y="4192565"/>
                <a:ext cx="9094" cy="21385"/>
              </a:xfrm>
              <a:custGeom>
                <a:avLst/>
                <a:gdLst>
                  <a:gd name="T0" fmla="*/ 0 w 8"/>
                  <a:gd name="T1" fmla="*/ 12 h 16"/>
                  <a:gd name="T2" fmla="*/ 0 w 8"/>
                  <a:gd name="T3" fmla="*/ 23 h 16"/>
                  <a:gd name="T4" fmla="*/ 0 w 8"/>
                  <a:gd name="T5" fmla="*/ 12 h 16"/>
                  <a:gd name="T6" fmla="*/ 11 w 8"/>
                  <a:gd name="T7" fmla="*/ 0 h 16"/>
                  <a:gd name="T8" fmla="*/ 0 w 8"/>
                  <a:gd name="T9" fmla="*/ 12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8"/>
                    </a:moveTo>
                    <a:lnTo>
                      <a:pt x="0" y="16"/>
                    </a:lnTo>
                    <a:lnTo>
                      <a:pt x="0" y="8"/>
                    </a:lnTo>
                    <a:lnTo>
                      <a:pt x="8" y="0"/>
                    </a:lnTo>
                    <a:lnTo>
                      <a:pt x="0" y="8"/>
                    </a:lnTo>
                    <a:close/>
                  </a:path>
                </a:pathLst>
              </a:custGeom>
              <a:noFill/>
              <a:ln w="1270">
                <a:solidFill>
                  <a:schemeClr val="accent4"/>
                </a:solidFill>
                <a:round/>
                <a:headEnd/>
                <a:tailEnd/>
              </a:ln>
            </p:spPr>
            <p:txBody>
              <a:bodyPr/>
              <a:lstStyle/>
              <a:p>
                <a:endParaRPr lang="en-US" sz="1682"/>
              </a:p>
            </p:txBody>
          </p:sp>
          <p:sp>
            <p:nvSpPr>
              <p:cNvPr id="263" name="Freeform 289"/>
              <p:cNvSpPr>
                <a:spLocks/>
              </p:cNvSpPr>
              <p:nvPr/>
            </p:nvSpPr>
            <p:spPr bwMode="auto">
              <a:xfrm>
                <a:off x="7164093" y="4182338"/>
                <a:ext cx="9094" cy="10228"/>
              </a:xfrm>
              <a:custGeom>
                <a:avLst/>
                <a:gdLst>
                  <a:gd name="T0" fmla="*/ 0 w 8"/>
                  <a:gd name="T1" fmla="*/ 11 h 8"/>
                  <a:gd name="T2" fmla="*/ 11 w 8"/>
                  <a:gd name="T3" fmla="*/ 0 h 8"/>
                  <a:gd name="T4" fmla="*/ 0 w 8"/>
                  <a:gd name="T5" fmla="*/ 0 h 8"/>
                  <a:gd name="T6" fmla="*/ 0 w 8"/>
                  <a:gd name="T7" fmla="*/ 1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0" y="0"/>
                    </a:lnTo>
                    <a:lnTo>
                      <a:pt x="0" y="8"/>
                    </a:lnTo>
                    <a:close/>
                  </a:path>
                </a:pathLst>
              </a:custGeom>
              <a:noFill/>
              <a:ln w="1270">
                <a:solidFill>
                  <a:schemeClr val="accent4"/>
                </a:solidFill>
                <a:round/>
                <a:headEnd/>
                <a:tailEnd/>
              </a:ln>
            </p:spPr>
            <p:txBody>
              <a:bodyPr/>
              <a:lstStyle/>
              <a:p>
                <a:endParaRPr lang="en-US" sz="1682"/>
              </a:p>
            </p:txBody>
          </p:sp>
          <p:sp>
            <p:nvSpPr>
              <p:cNvPr id="264" name="Freeform 290"/>
              <p:cNvSpPr>
                <a:spLocks/>
              </p:cNvSpPr>
              <p:nvPr/>
            </p:nvSpPr>
            <p:spPr bwMode="auto">
              <a:xfrm>
                <a:off x="7164093" y="4172110"/>
                <a:ext cx="9094" cy="10228"/>
              </a:xfrm>
              <a:custGeom>
                <a:avLst/>
                <a:gdLst>
                  <a:gd name="T0" fmla="*/ 0 w 8"/>
                  <a:gd name="T1" fmla="*/ 11 h 8"/>
                  <a:gd name="T2" fmla="*/ 11 w 8"/>
                  <a:gd name="T3" fmla="*/ 11 h 8"/>
                  <a:gd name="T4" fmla="*/ 0 w 8"/>
                  <a:gd name="T5" fmla="*/ 0 h 8"/>
                  <a:gd name="T6" fmla="*/ 0 w 8"/>
                  <a:gd name="T7" fmla="*/ 1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8"/>
                    </a:lnTo>
                    <a:lnTo>
                      <a:pt x="0" y="0"/>
                    </a:lnTo>
                    <a:lnTo>
                      <a:pt x="0" y="8"/>
                    </a:lnTo>
                    <a:close/>
                  </a:path>
                </a:pathLst>
              </a:custGeom>
              <a:noFill/>
              <a:ln w="1270">
                <a:solidFill>
                  <a:schemeClr val="accent4"/>
                </a:solidFill>
                <a:round/>
                <a:headEnd/>
                <a:tailEnd/>
              </a:ln>
            </p:spPr>
            <p:txBody>
              <a:bodyPr/>
              <a:lstStyle/>
              <a:p>
                <a:endParaRPr lang="en-US" sz="1682"/>
              </a:p>
            </p:txBody>
          </p:sp>
          <p:sp>
            <p:nvSpPr>
              <p:cNvPr id="265" name="Freeform 291"/>
              <p:cNvSpPr>
                <a:spLocks/>
              </p:cNvSpPr>
              <p:nvPr/>
            </p:nvSpPr>
            <p:spPr bwMode="auto">
              <a:xfrm>
                <a:off x="6805303" y="4182338"/>
                <a:ext cx="100858" cy="155274"/>
              </a:xfrm>
              <a:custGeom>
                <a:avLst/>
                <a:gdLst>
                  <a:gd name="T0" fmla="*/ 0 w 88"/>
                  <a:gd name="T1" fmla="*/ 167 h 120"/>
                  <a:gd name="T2" fmla="*/ 11 w 88"/>
                  <a:gd name="T3" fmla="*/ 167 h 120"/>
                  <a:gd name="T4" fmla="*/ 33 w 88"/>
                  <a:gd name="T5" fmla="*/ 167 h 120"/>
                  <a:gd name="T6" fmla="*/ 44 w 88"/>
                  <a:gd name="T7" fmla="*/ 156 h 120"/>
                  <a:gd name="T8" fmla="*/ 55 w 88"/>
                  <a:gd name="T9" fmla="*/ 167 h 120"/>
                  <a:gd name="T10" fmla="*/ 100 w 88"/>
                  <a:gd name="T11" fmla="*/ 156 h 120"/>
                  <a:gd name="T12" fmla="*/ 111 w 88"/>
                  <a:gd name="T13" fmla="*/ 145 h 120"/>
                  <a:gd name="T14" fmla="*/ 100 w 88"/>
                  <a:gd name="T15" fmla="*/ 145 h 120"/>
                  <a:gd name="T16" fmla="*/ 122 w 88"/>
                  <a:gd name="T17" fmla="*/ 122 h 120"/>
                  <a:gd name="T18" fmla="*/ 111 w 88"/>
                  <a:gd name="T19" fmla="*/ 111 h 120"/>
                  <a:gd name="T20" fmla="*/ 89 w 88"/>
                  <a:gd name="T21" fmla="*/ 111 h 120"/>
                  <a:gd name="T22" fmla="*/ 100 w 88"/>
                  <a:gd name="T23" fmla="*/ 111 h 120"/>
                  <a:gd name="T24" fmla="*/ 89 w 88"/>
                  <a:gd name="T25" fmla="*/ 89 h 120"/>
                  <a:gd name="T26" fmla="*/ 78 w 88"/>
                  <a:gd name="T27" fmla="*/ 78 h 120"/>
                  <a:gd name="T28" fmla="*/ 67 w 88"/>
                  <a:gd name="T29" fmla="*/ 56 h 120"/>
                  <a:gd name="T30" fmla="*/ 44 w 88"/>
                  <a:gd name="T31" fmla="*/ 56 h 120"/>
                  <a:gd name="T32" fmla="*/ 67 w 88"/>
                  <a:gd name="T33" fmla="*/ 22 h 120"/>
                  <a:gd name="T34" fmla="*/ 33 w 88"/>
                  <a:gd name="T35" fmla="*/ 22 h 120"/>
                  <a:gd name="T36" fmla="*/ 55 w 88"/>
                  <a:gd name="T37" fmla="*/ 11 h 120"/>
                  <a:gd name="T38" fmla="*/ 55 w 88"/>
                  <a:gd name="T39" fmla="*/ 0 h 120"/>
                  <a:gd name="T40" fmla="*/ 22 w 88"/>
                  <a:gd name="T41" fmla="*/ 0 h 120"/>
                  <a:gd name="T42" fmla="*/ 11 w 88"/>
                  <a:gd name="T43" fmla="*/ 22 h 120"/>
                  <a:gd name="T44" fmla="*/ 11 w 88"/>
                  <a:gd name="T45" fmla="*/ 33 h 120"/>
                  <a:gd name="T46" fmla="*/ 0 w 88"/>
                  <a:gd name="T47" fmla="*/ 45 h 120"/>
                  <a:gd name="T48" fmla="*/ 11 w 88"/>
                  <a:gd name="T49" fmla="*/ 45 h 120"/>
                  <a:gd name="T50" fmla="*/ 11 w 88"/>
                  <a:gd name="T51" fmla="*/ 56 h 120"/>
                  <a:gd name="T52" fmla="*/ 0 w 88"/>
                  <a:gd name="T53" fmla="*/ 56 h 120"/>
                  <a:gd name="T54" fmla="*/ 11 w 88"/>
                  <a:gd name="T55" fmla="*/ 56 h 120"/>
                  <a:gd name="T56" fmla="*/ 11 w 88"/>
                  <a:gd name="T57" fmla="*/ 67 h 120"/>
                  <a:gd name="T58" fmla="*/ 22 w 88"/>
                  <a:gd name="T59" fmla="*/ 56 h 120"/>
                  <a:gd name="T60" fmla="*/ 22 w 88"/>
                  <a:gd name="T61" fmla="*/ 67 h 120"/>
                  <a:gd name="T62" fmla="*/ 11 w 88"/>
                  <a:gd name="T63" fmla="*/ 78 h 120"/>
                  <a:gd name="T64" fmla="*/ 22 w 88"/>
                  <a:gd name="T65" fmla="*/ 78 h 120"/>
                  <a:gd name="T66" fmla="*/ 44 w 88"/>
                  <a:gd name="T67" fmla="*/ 78 h 120"/>
                  <a:gd name="T68" fmla="*/ 33 w 88"/>
                  <a:gd name="T69" fmla="*/ 78 h 120"/>
                  <a:gd name="T70" fmla="*/ 55 w 88"/>
                  <a:gd name="T71" fmla="*/ 89 h 120"/>
                  <a:gd name="T72" fmla="*/ 44 w 88"/>
                  <a:gd name="T73" fmla="*/ 111 h 120"/>
                  <a:gd name="T74" fmla="*/ 22 w 88"/>
                  <a:gd name="T75" fmla="*/ 111 h 120"/>
                  <a:gd name="T76" fmla="*/ 22 w 88"/>
                  <a:gd name="T77" fmla="*/ 122 h 120"/>
                  <a:gd name="T78" fmla="*/ 11 w 88"/>
                  <a:gd name="T79" fmla="*/ 134 h 120"/>
                  <a:gd name="T80" fmla="*/ 11 w 88"/>
                  <a:gd name="T81" fmla="*/ 145 h 120"/>
                  <a:gd name="T82" fmla="*/ 33 w 88"/>
                  <a:gd name="T83" fmla="*/ 145 h 120"/>
                  <a:gd name="T84" fmla="*/ 44 w 88"/>
                  <a:gd name="T85" fmla="*/ 145 h 120"/>
                  <a:gd name="T86" fmla="*/ 22 w 88"/>
                  <a:gd name="T87" fmla="*/ 145 h 120"/>
                  <a:gd name="T88" fmla="*/ 0 w 88"/>
                  <a:gd name="T89" fmla="*/ 167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
                  <a:gd name="T136" fmla="*/ 0 h 120"/>
                  <a:gd name="T137" fmla="*/ 88 w 88"/>
                  <a:gd name="T138" fmla="*/ 120 h 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 h="120">
                    <a:moveTo>
                      <a:pt x="0" y="120"/>
                    </a:moveTo>
                    <a:lnTo>
                      <a:pt x="8" y="120"/>
                    </a:lnTo>
                    <a:lnTo>
                      <a:pt x="24" y="120"/>
                    </a:lnTo>
                    <a:lnTo>
                      <a:pt x="32" y="112"/>
                    </a:lnTo>
                    <a:lnTo>
                      <a:pt x="40" y="120"/>
                    </a:lnTo>
                    <a:lnTo>
                      <a:pt x="72" y="112"/>
                    </a:lnTo>
                    <a:lnTo>
                      <a:pt x="80" y="104"/>
                    </a:lnTo>
                    <a:lnTo>
                      <a:pt x="72" y="104"/>
                    </a:lnTo>
                    <a:lnTo>
                      <a:pt x="88" y="88"/>
                    </a:lnTo>
                    <a:lnTo>
                      <a:pt x="80" y="80"/>
                    </a:lnTo>
                    <a:lnTo>
                      <a:pt x="64" y="80"/>
                    </a:lnTo>
                    <a:lnTo>
                      <a:pt x="72" y="80"/>
                    </a:lnTo>
                    <a:lnTo>
                      <a:pt x="64" y="64"/>
                    </a:lnTo>
                    <a:lnTo>
                      <a:pt x="56" y="56"/>
                    </a:lnTo>
                    <a:lnTo>
                      <a:pt x="48" y="40"/>
                    </a:lnTo>
                    <a:lnTo>
                      <a:pt x="32" y="40"/>
                    </a:lnTo>
                    <a:lnTo>
                      <a:pt x="48" y="16"/>
                    </a:lnTo>
                    <a:lnTo>
                      <a:pt x="24" y="16"/>
                    </a:lnTo>
                    <a:lnTo>
                      <a:pt x="40" y="8"/>
                    </a:lnTo>
                    <a:lnTo>
                      <a:pt x="40" y="0"/>
                    </a:lnTo>
                    <a:lnTo>
                      <a:pt x="16" y="0"/>
                    </a:lnTo>
                    <a:lnTo>
                      <a:pt x="8" y="16"/>
                    </a:lnTo>
                    <a:lnTo>
                      <a:pt x="8" y="24"/>
                    </a:lnTo>
                    <a:lnTo>
                      <a:pt x="0" y="32"/>
                    </a:lnTo>
                    <a:lnTo>
                      <a:pt x="8" y="32"/>
                    </a:lnTo>
                    <a:lnTo>
                      <a:pt x="8" y="40"/>
                    </a:lnTo>
                    <a:lnTo>
                      <a:pt x="0" y="40"/>
                    </a:lnTo>
                    <a:lnTo>
                      <a:pt x="8" y="40"/>
                    </a:lnTo>
                    <a:lnTo>
                      <a:pt x="8" y="48"/>
                    </a:lnTo>
                    <a:lnTo>
                      <a:pt x="16" y="40"/>
                    </a:lnTo>
                    <a:lnTo>
                      <a:pt x="16" y="48"/>
                    </a:lnTo>
                    <a:lnTo>
                      <a:pt x="8" y="56"/>
                    </a:lnTo>
                    <a:lnTo>
                      <a:pt x="16" y="56"/>
                    </a:lnTo>
                    <a:lnTo>
                      <a:pt x="32" y="56"/>
                    </a:lnTo>
                    <a:lnTo>
                      <a:pt x="24" y="56"/>
                    </a:lnTo>
                    <a:lnTo>
                      <a:pt x="40" y="64"/>
                    </a:lnTo>
                    <a:lnTo>
                      <a:pt x="32" y="80"/>
                    </a:lnTo>
                    <a:lnTo>
                      <a:pt x="16" y="80"/>
                    </a:lnTo>
                    <a:lnTo>
                      <a:pt x="16" y="88"/>
                    </a:lnTo>
                    <a:lnTo>
                      <a:pt x="8" y="96"/>
                    </a:lnTo>
                    <a:lnTo>
                      <a:pt x="8" y="104"/>
                    </a:lnTo>
                    <a:lnTo>
                      <a:pt x="24" y="104"/>
                    </a:lnTo>
                    <a:lnTo>
                      <a:pt x="32" y="104"/>
                    </a:lnTo>
                    <a:lnTo>
                      <a:pt x="16" y="104"/>
                    </a:lnTo>
                    <a:lnTo>
                      <a:pt x="0" y="120"/>
                    </a:lnTo>
                    <a:close/>
                  </a:path>
                </a:pathLst>
              </a:custGeom>
              <a:noFill/>
              <a:ln w="1270">
                <a:solidFill>
                  <a:schemeClr val="accent4"/>
                </a:solidFill>
                <a:round/>
                <a:headEnd/>
                <a:tailEnd/>
              </a:ln>
            </p:spPr>
            <p:txBody>
              <a:bodyPr/>
              <a:lstStyle/>
              <a:p>
                <a:endParaRPr lang="en-US" sz="1682"/>
              </a:p>
            </p:txBody>
          </p:sp>
          <p:sp>
            <p:nvSpPr>
              <p:cNvPr id="266" name="Freeform 292"/>
              <p:cNvSpPr>
                <a:spLocks/>
              </p:cNvSpPr>
              <p:nvPr/>
            </p:nvSpPr>
            <p:spPr bwMode="auto">
              <a:xfrm>
                <a:off x="6988831" y="4482657"/>
                <a:ext cx="9094" cy="30683"/>
              </a:xfrm>
              <a:custGeom>
                <a:avLst/>
                <a:gdLst>
                  <a:gd name="T0" fmla="*/ 0 w 8"/>
                  <a:gd name="T1" fmla="*/ 0 h 24"/>
                  <a:gd name="T2" fmla="*/ 0 w 8"/>
                  <a:gd name="T3" fmla="*/ 22 h 24"/>
                  <a:gd name="T4" fmla="*/ 11 w 8"/>
                  <a:gd name="T5" fmla="*/ 33 h 24"/>
                  <a:gd name="T6" fmla="*/ 11 w 8"/>
                  <a:gd name="T7" fmla="*/ 0 h 24"/>
                  <a:gd name="T8" fmla="*/ 0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16"/>
                    </a:lnTo>
                    <a:lnTo>
                      <a:pt x="8" y="24"/>
                    </a:lnTo>
                    <a:lnTo>
                      <a:pt x="8" y="0"/>
                    </a:lnTo>
                    <a:lnTo>
                      <a:pt x="0" y="0"/>
                    </a:lnTo>
                    <a:close/>
                  </a:path>
                </a:pathLst>
              </a:custGeom>
              <a:noFill/>
              <a:ln w="1270">
                <a:solidFill>
                  <a:schemeClr val="accent4"/>
                </a:solidFill>
                <a:round/>
                <a:headEnd/>
                <a:tailEnd/>
              </a:ln>
            </p:spPr>
            <p:txBody>
              <a:bodyPr/>
              <a:lstStyle/>
              <a:p>
                <a:endParaRPr lang="en-US" sz="1682"/>
              </a:p>
            </p:txBody>
          </p:sp>
          <p:sp>
            <p:nvSpPr>
              <p:cNvPr id="267" name="Freeform 293"/>
              <p:cNvSpPr>
                <a:spLocks/>
              </p:cNvSpPr>
              <p:nvPr/>
            </p:nvSpPr>
            <p:spPr bwMode="auto">
              <a:xfrm>
                <a:off x="6979738" y="4513340"/>
                <a:ext cx="28108" cy="41840"/>
              </a:xfrm>
              <a:custGeom>
                <a:avLst/>
                <a:gdLst>
                  <a:gd name="T0" fmla="*/ 0 w 24"/>
                  <a:gd name="T1" fmla="*/ 0 h 32"/>
                  <a:gd name="T2" fmla="*/ 11 w 24"/>
                  <a:gd name="T3" fmla="*/ 45 h 32"/>
                  <a:gd name="T4" fmla="*/ 34 w 24"/>
                  <a:gd name="T5" fmla="*/ 45 h 32"/>
                  <a:gd name="T6" fmla="*/ 34 w 24"/>
                  <a:gd name="T7" fmla="*/ 11 h 32"/>
                  <a:gd name="T8" fmla="*/ 23 w 24"/>
                  <a:gd name="T9" fmla="*/ 0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8" y="32"/>
                    </a:lnTo>
                    <a:lnTo>
                      <a:pt x="24" y="32"/>
                    </a:lnTo>
                    <a:lnTo>
                      <a:pt x="24" y="8"/>
                    </a:lnTo>
                    <a:lnTo>
                      <a:pt x="16" y="0"/>
                    </a:lnTo>
                    <a:lnTo>
                      <a:pt x="0" y="0"/>
                    </a:lnTo>
                    <a:close/>
                  </a:path>
                </a:pathLst>
              </a:custGeom>
              <a:noFill/>
              <a:ln w="1270">
                <a:solidFill>
                  <a:schemeClr val="accent4"/>
                </a:solidFill>
                <a:round/>
                <a:headEnd/>
                <a:tailEnd/>
              </a:ln>
            </p:spPr>
            <p:txBody>
              <a:bodyPr/>
              <a:lstStyle/>
              <a:p>
                <a:endParaRPr lang="en-US" sz="1682"/>
              </a:p>
            </p:txBody>
          </p:sp>
          <p:sp>
            <p:nvSpPr>
              <p:cNvPr id="268" name="Freeform 294"/>
              <p:cNvSpPr>
                <a:spLocks/>
              </p:cNvSpPr>
              <p:nvPr/>
            </p:nvSpPr>
            <p:spPr bwMode="auto">
              <a:xfrm>
                <a:off x="7044221" y="4565408"/>
                <a:ext cx="46295" cy="31613"/>
              </a:xfrm>
              <a:custGeom>
                <a:avLst/>
                <a:gdLst>
                  <a:gd name="T0" fmla="*/ 0 w 40"/>
                  <a:gd name="T1" fmla="*/ 11 h 24"/>
                  <a:gd name="T2" fmla="*/ 0 w 40"/>
                  <a:gd name="T3" fmla="*/ 23 h 24"/>
                  <a:gd name="T4" fmla="*/ 45 w 40"/>
                  <a:gd name="T5" fmla="*/ 34 h 24"/>
                  <a:gd name="T6" fmla="*/ 56 w 40"/>
                  <a:gd name="T7" fmla="*/ 0 h 24"/>
                  <a:gd name="T8" fmla="*/ 34 w 40"/>
                  <a:gd name="T9" fmla="*/ 11 h 24"/>
                  <a:gd name="T10" fmla="*/ 11 w 40"/>
                  <a:gd name="T11" fmla="*/ 11 h 24"/>
                  <a:gd name="T12" fmla="*/ 0 w 40"/>
                  <a:gd name="T13" fmla="*/ 11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0" y="16"/>
                    </a:lnTo>
                    <a:lnTo>
                      <a:pt x="32" y="24"/>
                    </a:lnTo>
                    <a:lnTo>
                      <a:pt x="40" y="0"/>
                    </a:lnTo>
                    <a:lnTo>
                      <a:pt x="24" y="8"/>
                    </a:lnTo>
                    <a:lnTo>
                      <a:pt x="8" y="8"/>
                    </a:lnTo>
                    <a:lnTo>
                      <a:pt x="0" y="8"/>
                    </a:lnTo>
                    <a:close/>
                  </a:path>
                </a:pathLst>
              </a:custGeom>
              <a:noFill/>
              <a:ln w="1270">
                <a:solidFill>
                  <a:schemeClr val="accent4"/>
                </a:solidFill>
                <a:round/>
                <a:headEnd/>
                <a:tailEnd/>
              </a:ln>
            </p:spPr>
            <p:txBody>
              <a:bodyPr/>
              <a:lstStyle/>
              <a:p>
                <a:endParaRPr lang="en-US" sz="1682"/>
              </a:p>
            </p:txBody>
          </p:sp>
          <p:sp>
            <p:nvSpPr>
              <p:cNvPr id="269" name="Freeform 295"/>
              <p:cNvSpPr>
                <a:spLocks/>
              </p:cNvSpPr>
              <p:nvPr/>
            </p:nvSpPr>
            <p:spPr bwMode="auto">
              <a:xfrm>
                <a:off x="7173187" y="4565408"/>
                <a:ext cx="27281" cy="41840"/>
              </a:xfrm>
              <a:custGeom>
                <a:avLst/>
                <a:gdLst>
                  <a:gd name="T0" fmla="*/ 0 w 24"/>
                  <a:gd name="T1" fmla="*/ 11 h 32"/>
                  <a:gd name="T2" fmla="*/ 0 w 24"/>
                  <a:gd name="T3" fmla="*/ 23 h 32"/>
                  <a:gd name="T4" fmla="*/ 11 w 24"/>
                  <a:gd name="T5" fmla="*/ 34 h 32"/>
                  <a:gd name="T6" fmla="*/ 22 w 24"/>
                  <a:gd name="T7" fmla="*/ 45 h 32"/>
                  <a:gd name="T8" fmla="*/ 22 w 24"/>
                  <a:gd name="T9" fmla="*/ 34 h 32"/>
                  <a:gd name="T10" fmla="*/ 33 w 24"/>
                  <a:gd name="T11" fmla="*/ 45 h 32"/>
                  <a:gd name="T12" fmla="*/ 22 w 24"/>
                  <a:gd name="T13" fmla="*/ 23 h 32"/>
                  <a:gd name="T14" fmla="*/ 33 w 24"/>
                  <a:gd name="T15" fmla="*/ 23 h 32"/>
                  <a:gd name="T16" fmla="*/ 22 w 24"/>
                  <a:gd name="T17" fmla="*/ 11 h 32"/>
                  <a:gd name="T18" fmla="*/ 11 w 24"/>
                  <a:gd name="T19" fmla="*/ 0 h 32"/>
                  <a:gd name="T20" fmla="*/ 0 w 24"/>
                  <a:gd name="T21" fmla="*/ 1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2"/>
                  <a:gd name="T35" fmla="*/ 24 w 2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2">
                    <a:moveTo>
                      <a:pt x="0" y="8"/>
                    </a:moveTo>
                    <a:lnTo>
                      <a:pt x="0" y="16"/>
                    </a:lnTo>
                    <a:lnTo>
                      <a:pt x="8" y="24"/>
                    </a:lnTo>
                    <a:lnTo>
                      <a:pt x="16" y="32"/>
                    </a:lnTo>
                    <a:lnTo>
                      <a:pt x="16" y="24"/>
                    </a:lnTo>
                    <a:lnTo>
                      <a:pt x="24" y="32"/>
                    </a:lnTo>
                    <a:lnTo>
                      <a:pt x="16" y="16"/>
                    </a:lnTo>
                    <a:lnTo>
                      <a:pt x="24" y="16"/>
                    </a:lnTo>
                    <a:lnTo>
                      <a:pt x="16" y="8"/>
                    </a:lnTo>
                    <a:lnTo>
                      <a:pt x="8" y="0"/>
                    </a:lnTo>
                    <a:lnTo>
                      <a:pt x="0" y="8"/>
                    </a:lnTo>
                    <a:close/>
                  </a:path>
                </a:pathLst>
              </a:custGeom>
              <a:noFill/>
              <a:ln w="1270">
                <a:solidFill>
                  <a:schemeClr val="accent4"/>
                </a:solidFill>
                <a:round/>
                <a:headEnd/>
                <a:tailEnd/>
              </a:ln>
            </p:spPr>
            <p:txBody>
              <a:bodyPr/>
              <a:lstStyle/>
              <a:p>
                <a:endParaRPr lang="en-US" sz="1682"/>
              </a:p>
            </p:txBody>
          </p:sp>
          <p:sp>
            <p:nvSpPr>
              <p:cNvPr id="270" name="Freeform 296"/>
              <p:cNvSpPr>
                <a:spLocks/>
              </p:cNvSpPr>
              <p:nvPr/>
            </p:nvSpPr>
            <p:spPr bwMode="auto">
              <a:xfrm>
                <a:off x="7209562" y="4617476"/>
                <a:ext cx="37202" cy="20455"/>
              </a:xfrm>
              <a:custGeom>
                <a:avLst/>
                <a:gdLst>
                  <a:gd name="T0" fmla="*/ 0 w 32"/>
                  <a:gd name="T1" fmla="*/ 11 h 16"/>
                  <a:gd name="T2" fmla="*/ 23 w 32"/>
                  <a:gd name="T3" fmla="*/ 22 h 16"/>
                  <a:gd name="T4" fmla="*/ 45 w 32"/>
                  <a:gd name="T5" fmla="*/ 22 h 16"/>
                  <a:gd name="T6" fmla="*/ 45 w 32"/>
                  <a:gd name="T7" fmla="*/ 11 h 16"/>
                  <a:gd name="T8" fmla="*/ 34 w 32"/>
                  <a:gd name="T9" fmla="*/ 11 h 16"/>
                  <a:gd name="T10" fmla="*/ 0 w 32"/>
                  <a:gd name="T11" fmla="*/ 0 h 16"/>
                  <a:gd name="T12" fmla="*/ 0 w 32"/>
                  <a:gd name="T13" fmla="*/ 11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8"/>
                    </a:moveTo>
                    <a:lnTo>
                      <a:pt x="16" y="16"/>
                    </a:lnTo>
                    <a:lnTo>
                      <a:pt x="32" y="16"/>
                    </a:lnTo>
                    <a:lnTo>
                      <a:pt x="32" y="8"/>
                    </a:lnTo>
                    <a:lnTo>
                      <a:pt x="24" y="8"/>
                    </a:lnTo>
                    <a:lnTo>
                      <a:pt x="0" y="0"/>
                    </a:lnTo>
                    <a:lnTo>
                      <a:pt x="0" y="8"/>
                    </a:lnTo>
                    <a:close/>
                  </a:path>
                </a:pathLst>
              </a:custGeom>
              <a:noFill/>
              <a:ln w="1270">
                <a:solidFill>
                  <a:schemeClr val="accent4"/>
                </a:solidFill>
                <a:round/>
                <a:headEnd/>
                <a:tailEnd/>
              </a:ln>
            </p:spPr>
            <p:txBody>
              <a:bodyPr/>
              <a:lstStyle/>
              <a:p>
                <a:endParaRPr lang="en-US" sz="1682"/>
              </a:p>
            </p:txBody>
          </p:sp>
          <p:sp>
            <p:nvSpPr>
              <p:cNvPr id="271" name="Freeform 297"/>
              <p:cNvSpPr>
                <a:spLocks/>
              </p:cNvSpPr>
              <p:nvPr/>
            </p:nvSpPr>
            <p:spPr bwMode="auto">
              <a:xfrm>
                <a:off x="7329434" y="4617476"/>
                <a:ext cx="36375" cy="20455"/>
              </a:xfrm>
              <a:custGeom>
                <a:avLst/>
                <a:gdLst>
                  <a:gd name="T0" fmla="*/ 0 w 32"/>
                  <a:gd name="T1" fmla="*/ 22 h 16"/>
                  <a:gd name="T2" fmla="*/ 11 w 32"/>
                  <a:gd name="T3" fmla="*/ 22 h 16"/>
                  <a:gd name="T4" fmla="*/ 22 w 32"/>
                  <a:gd name="T5" fmla="*/ 22 h 16"/>
                  <a:gd name="T6" fmla="*/ 33 w 32"/>
                  <a:gd name="T7" fmla="*/ 22 h 16"/>
                  <a:gd name="T8" fmla="*/ 33 w 32"/>
                  <a:gd name="T9" fmla="*/ 11 h 16"/>
                  <a:gd name="T10" fmla="*/ 44 w 32"/>
                  <a:gd name="T11" fmla="*/ 0 h 16"/>
                  <a:gd name="T12" fmla="*/ 0 w 32"/>
                  <a:gd name="T13" fmla="*/ 22 h 16"/>
                  <a:gd name="T14" fmla="*/ 0 60000 65536"/>
                  <a:gd name="T15" fmla="*/ 0 60000 65536"/>
                  <a:gd name="T16" fmla="*/ 0 60000 65536"/>
                  <a:gd name="T17" fmla="*/ 0 60000 65536"/>
                  <a:gd name="T18" fmla="*/ 0 60000 65536"/>
                  <a:gd name="T19" fmla="*/ 0 60000 65536"/>
                  <a:gd name="T20" fmla="*/ 0 60000 65536"/>
                  <a:gd name="T21" fmla="*/ 0 w 32"/>
                  <a:gd name="T22" fmla="*/ 0 h 16"/>
                  <a:gd name="T23" fmla="*/ 32 w 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6">
                    <a:moveTo>
                      <a:pt x="0" y="16"/>
                    </a:moveTo>
                    <a:lnTo>
                      <a:pt x="8" y="16"/>
                    </a:lnTo>
                    <a:lnTo>
                      <a:pt x="16" y="16"/>
                    </a:lnTo>
                    <a:lnTo>
                      <a:pt x="24" y="16"/>
                    </a:lnTo>
                    <a:lnTo>
                      <a:pt x="24" y="8"/>
                    </a:lnTo>
                    <a:lnTo>
                      <a:pt x="32" y="0"/>
                    </a:lnTo>
                    <a:lnTo>
                      <a:pt x="0" y="16"/>
                    </a:lnTo>
                    <a:close/>
                  </a:path>
                </a:pathLst>
              </a:custGeom>
              <a:solidFill>
                <a:schemeClr val="accent5">
                  <a:lumMod val="90000"/>
                </a:schemeClr>
              </a:solidFill>
              <a:ln w="1270">
                <a:solidFill>
                  <a:schemeClr val="accent4"/>
                </a:solidFill>
                <a:round/>
                <a:headEnd/>
                <a:tailEnd/>
              </a:ln>
            </p:spPr>
            <p:txBody>
              <a:bodyPr/>
              <a:lstStyle/>
              <a:p>
                <a:endParaRPr lang="en-US" sz="1682"/>
              </a:p>
            </p:txBody>
          </p:sp>
          <p:sp>
            <p:nvSpPr>
              <p:cNvPr id="272" name="Freeform 298"/>
              <p:cNvSpPr>
                <a:spLocks/>
              </p:cNvSpPr>
              <p:nvPr/>
            </p:nvSpPr>
            <p:spPr bwMode="auto">
              <a:xfrm>
                <a:off x="6897067" y="4534725"/>
                <a:ext cx="18188" cy="20455"/>
              </a:xfrm>
              <a:custGeom>
                <a:avLst/>
                <a:gdLst>
                  <a:gd name="T0" fmla="*/ 0 w 16"/>
                  <a:gd name="T1" fmla="*/ 11 h 16"/>
                  <a:gd name="T2" fmla="*/ 22 w 16"/>
                  <a:gd name="T3" fmla="*/ 22 h 16"/>
                  <a:gd name="T4" fmla="*/ 22 w 16"/>
                  <a:gd name="T5" fmla="*/ 11 h 16"/>
                  <a:gd name="T6" fmla="*/ 11 w 16"/>
                  <a:gd name="T7" fmla="*/ 0 h 16"/>
                  <a:gd name="T8" fmla="*/ 0 w 16"/>
                  <a:gd name="T9" fmla="*/ 11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6" y="16"/>
                    </a:lnTo>
                    <a:lnTo>
                      <a:pt x="16" y="8"/>
                    </a:lnTo>
                    <a:lnTo>
                      <a:pt x="8" y="0"/>
                    </a:lnTo>
                    <a:lnTo>
                      <a:pt x="0" y="8"/>
                    </a:lnTo>
                    <a:close/>
                  </a:path>
                </a:pathLst>
              </a:custGeom>
              <a:noFill/>
              <a:ln w="1270">
                <a:solidFill>
                  <a:schemeClr val="accent4"/>
                </a:solidFill>
                <a:round/>
                <a:headEnd/>
                <a:tailEnd/>
              </a:ln>
            </p:spPr>
            <p:txBody>
              <a:bodyPr/>
              <a:lstStyle/>
              <a:p>
                <a:endParaRPr lang="en-US" sz="1682"/>
              </a:p>
            </p:txBody>
          </p:sp>
          <p:sp>
            <p:nvSpPr>
              <p:cNvPr id="273" name="Freeform 299"/>
              <p:cNvSpPr>
                <a:spLocks/>
              </p:cNvSpPr>
              <p:nvPr/>
            </p:nvSpPr>
            <p:spPr bwMode="auto">
              <a:xfrm>
                <a:off x="6611854" y="4762522"/>
                <a:ext cx="9094" cy="10228"/>
              </a:xfrm>
              <a:custGeom>
                <a:avLst/>
                <a:gdLst>
                  <a:gd name="T0" fmla="*/ 0 w 8"/>
                  <a:gd name="T1" fmla="*/ 0 h 8"/>
                  <a:gd name="T2" fmla="*/ 0 w 8"/>
                  <a:gd name="T3" fmla="*/ 11 h 8"/>
                  <a:gd name="T4" fmla="*/ 11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0"/>
                    </a:lnTo>
                    <a:lnTo>
                      <a:pt x="0" y="0"/>
                    </a:lnTo>
                    <a:close/>
                  </a:path>
                </a:pathLst>
              </a:custGeom>
              <a:noFill/>
              <a:ln w="1270">
                <a:solidFill>
                  <a:schemeClr val="accent4"/>
                </a:solidFill>
                <a:round/>
                <a:headEnd/>
                <a:tailEnd/>
              </a:ln>
            </p:spPr>
            <p:txBody>
              <a:bodyPr/>
              <a:lstStyle/>
              <a:p>
                <a:endParaRPr lang="en-US" sz="1682"/>
              </a:p>
            </p:txBody>
          </p:sp>
          <p:sp>
            <p:nvSpPr>
              <p:cNvPr id="274" name="Freeform 300"/>
              <p:cNvSpPr>
                <a:spLocks/>
              </p:cNvSpPr>
              <p:nvPr/>
            </p:nvSpPr>
            <p:spPr bwMode="auto">
              <a:xfrm>
                <a:off x="6649056" y="4752294"/>
                <a:ext cx="18188" cy="20455"/>
              </a:xfrm>
              <a:custGeom>
                <a:avLst/>
                <a:gdLst>
                  <a:gd name="T0" fmla="*/ 0 w 16"/>
                  <a:gd name="T1" fmla="*/ 22 h 16"/>
                  <a:gd name="T2" fmla="*/ 11 w 16"/>
                  <a:gd name="T3" fmla="*/ 11 h 16"/>
                  <a:gd name="T4" fmla="*/ 11 w 16"/>
                  <a:gd name="T5" fmla="*/ 0 h 16"/>
                  <a:gd name="T6" fmla="*/ 22 w 16"/>
                  <a:gd name="T7" fmla="*/ 0 h 16"/>
                  <a:gd name="T8" fmla="*/ 0 w 16"/>
                  <a:gd name="T9" fmla="*/ 22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8" y="8"/>
                    </a:lnTo>
                    <a:lnTo>
                      <a:pt x="8" y="0"/>
                    </a:lnTo>
                    <a:lnTo>
                      <a:pt x="16" y="0"/>
                    </a:lnTo>
                    <a:lnTo>
                      <a:pt x="0" y="16"/>
                    </a:lnTo>
                    <a:close/>
                  </a:path>
                </a:pathLst>
              </a:custGeom>
              <a:noFill/>
              <a:ln w="1270">
                <a:solidFill>
                  <a:schemeClr val="accent4"/>
                </a:solidFill>
                <a:round/>
                <a:headEnd/>
                <a:tailEnd/>
              </a:ln>
            </p:spPr>
            <p:txBody>
              <a:bodyPr/>
              <a:lstStyle/>
              <a:p>
                <a:endParaRPr lang="en-US" sz="1682"/>
              </a:p>
            </p:txBody>
          </p:sp>
          <p:sp>
            <p:nvSpPr>
              <p:cNvPr id="275" name="Freeform 301"/>
              <p:cNvSpPr>
                <a:spLocks/>
              </p:cNvSpPr>
              <p:nvPr/>
            </p:nvSpPr>
            <p:spPr bwMode="auto">
              <a:xfrm>
                <a:off x="8543037" y="5528662"/>
                <a:ext cx="598535" cy="558799"/>
              </a:xfrm>
              <a:custGeom>
                <a:avLst/>
                <a:gdLst>
                  <a:gd name="T0" fmla="*/ 11 w 520"/>
                  <a:gd name="T1" fmla="*/ 512 h 432"/>
                  <a:gd name="T2" fmla="*/ 89 w 520"/>
                  <a:gd name="T3" fmla="*/ 490 h 432"/>
                  <a:gd name="T4" fmla="*/ 156 w 520"/>
                  <a:gd name="T5" fmla="*/ 467 h 432"/>
                  <a:gd name="T6" fmla="*/ 301 w 520"/>
                  <a:gd name="T7" fmla="*/ 445 h 432"/>
                  <a:gd name="T8" fmla="*/ 345 w 520"/>
                  <a:gd name="T9" fmla="*/ 479 h 432"/>
                  <a:gd name="T10" fmla="*/ 401 w 520"/>
                  <a:gd name="T11" fmla="*/ 467 h 432"/>
                  <a:gd name="T12" fmla="*/ 368 w 520"/>
                  <a:gd name="T13" fmla="*/ 523 h 432"/>
                  <a:gd name="T14" fmla="*/ 401 w 520"/>
                  <a:gd name="T15" fmla="*/ 501 h 432"/>
                  <a:gd name="T16" fmla="*/ 390 w 520"/>
                  <a:gd name="T17" fmla="*/ 523 h 432"/>
                  <a:gd name="T18" fmla="*/ 401 w 520"/>
                  <a:gd name="T19" fmla="*/ 534 h 432"/>
                  <a:gd name="T20" fmla="*/ 401 w 520"/>
                  <a:gd name="T21" fmla="*/ 556 h 432"/>
                  <a:gd name="T22" fmla="*/ 434 w 520"/>
                  <a:gd name="T23" fmla="*/ 590 h 432"/>
                  <a:gd name="T24" fmla="*/ 479 w 520"/>
                  <a:gd name="T25" fmla="*/ 568 h 432"/>
                  <a:gd name="T26" fmla="*/ 490 w 520"/>
                  <a:gd name="T27" fmla="*/ 579 h 432"/>
                  <a:gd name="T28" fmla="*/ 490 w 520"/>
                  <a:gd name="T29" fmla="*/ 601 h 432"/>
                  <a:gd name="T30" fmla="*/ 568 w 520"/>
                  <a:gd name="T31" fmla="*/ 568 h 432"/>
                  <a:gd name="T32" fmla="*/ 691 w 520"/>
                  <a:gd name="T33" fmla="*/ 434 h 432"/>
                  <a:gd name="T34" fmla="*/ 724 w 520"/>
                  <a:gd name="T35" fmla="*/ 323 h 432"/>
                  <a:gd name="T36" fmla="*/ 702 w 520"/>
                  <a:gd name="T37" fmla="*/ 267 h 432"/>
                  <a:gd name="T38" fmla="*/ 691 w 520"/>
                  <a:gd name="T39" fmla="*/ 245 h 432"/>
                  <a:gd name="T40" fmla="*/ 657 w 520"/>
                  <a:gd name="T41" fmla="*/ 189 h 432"/>
                  <a:gd name="T42" fmla="*/ 646 w 520"/>
                  <a:gd name="T43" fmla="*/ 145 h 432"/>
                  <a:gd name="T44" fmla="*/ 635 w 520"/>
                  <a:gd name="T45" fmla="*/ 89 h 432"/>
                  <a:gd name="T46" fmla="*/ 613 w 520"/>
                  <a:gd name="T47" fmla="*/ 78 h 432"/>
                  <a:gd name="T48" fmla="*/ 590 w 520"/>
                  <a:gd name="T49" fmla="*/ 0 h 432"/>
                  <a:gd name="T50" fmla="*/ 568 w 520"/>
                  <a:gd name="T51" fmla="*/ 111 h 432"/>
                  <a:gd name="T52" fmla="*/ 535 w 520"/>
                  <a:gd name="T53" fmla="*/ 145 h 432"/>
                  <a:gd name="T54" fmla="*/ 512 w 520"/>
                  <a:gd name="T55" fmla="*/ 134 h 432"/>
                  <a:gd name="T56" fmla="*/ 468 w 520"/>
                  <a:gd name="T57" fmla="*/ 111 h 432"/>
                  <a:gd name="T58" fmla="*/ 457 w 520"/>
                  <a:gd name="T59" fmla="*/ 89 h 432"/>
                  <a:gd name="T60" fmla="*/ 468 w 520"/>
                  <a:gd name="T61" fmla="*/ 56 h 432"/>
                  <a:gd name="T62" fmla="*/ 490 w 520"/>
                  <a:gd name="T63" fmla="*/ 33 h 432"/>
                  <a:gd name="T64" fmla="*/ 468 w 520"/>
                  <a:gd name="T65" fmla="*/ 45 h 432"/>
                  <a:gd name="T66" fmla="*/ 457 w 520"/>
                  <a:gd name="T67" fmla="*/ 33 h 432"/>
                  <a:gd name="T68" fmla="*/ 412 w 520"/>
                  <a:gd name="T69" fmla="*/ 22 h 432"/>
                  <a:gd name="T70" fmla="*/ 379 w 520"/>
                  <a:gd name="T71" fmla="*/ 33 h 432"/>
                  <a:gd name="T72" fmla="*/ 368 w 520"/>
                  <a:gd name="T73" fmla="*/ 67 h 432"/>
                  <a:gd name="T74" fmla="*/ 345 w 520"/>
                  <a:gd name="T75" fmla="*/ 78 h 432"/>
                  <a:gd name="T76" fmla="*/ 345 w 520"/>
                  <a:gd name="T77" fmla="*/ 100 h 432"/>
                  <a:gd name="T78" fmla="*/ 323 w 520"/>
                  <a:gd name="T79" fmla="*/ 100 h 432"/>
                  <a:gd name="T80" fmla="*/ 312 w 520"/>
                  <a:gd name="T81" fmla="*/ 67 h 432"/>
                  <a:gd name="T82" fmla="*/ 278 w 520"/>
                  <a:gd name="T83" fmla="*/ 89 h 432"/>
                  <a:gd name="T84" fmla="*/ 245 w 520"/>
                  <a:gd name="T85" fmla="*/ 122 h 432"/>
                  <a:gd name="T86" fmla="*/ 234 w 520"/>
                  <a:gd name="T87" fmla="*/ 122 h 432"/>
                  <a:gd name="T88" fmla="*/ 223 w 520"/>
                  <a:gd name="T89" fmla="*/ 145 h 432"/>
                  <a:gd name="T90" fmla="*/ 200 w 520"/>
                  <a:gd name="T91" fmla="*/ 145 h 432"/>
                  <a:gd name="T92" fmla="*/ 167 w 520"/>
                  <a:gd name="T93" fmla="*/ 189 h 432"/>
                  <a:gd name="T94" fmla="*/ 45 w 520"/>
                  <a:gd name="T95" fmla="*/ 245 h 432"/>
                  <a:gd name="T96" fmla="*/ 33 w 520"/>
                  <a:gd name="T97" fmla="*/ 256 h 432"/>
                  <a:gd name="T98" fmla="*/ 22 w 520"/>
                  <a:gd name="T99" fmla="*/ 278 h 432"/>
                  <a:gd name="T100" fmla="*/ 11 w 520"/>
                  <a:gd name="T101" fmla="*/ 312 h 432"/>
                  <a:gd name="T102" fmla="*/ 11 w 520"/>
                  <a:gd name="T103" fmla="*/ 323 h 432"/>
                  <a:gd name="T104" fmla="*/ 22 w 520"/>
                  <a:gd name="T105" fmla="*/ 445 h 432"/>
                  <a:gd name="T106" fmla="*/ 0 w 520"/>
                  <a:gd name="T107" fmla="*/ 479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0"/>
                  <a:gd name="T163" fmla="*/ 0 h 432"/>
                  <a:gd name="T164" fmla="*/ 520 w 520"/>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0" h="432">
                    <a:moveTo>
                      <a:pt x="0" y="360"/>
                    </a:moveTo>
                    <a:lnTo>
                      <a:pt x="8" y="368"/>
                    </a:lnTo>
                    <a:lnTo>
                      <a:pt x="32" y="368"/>
                    </a:lnTo>
                    <a:lnTo>
                      <a:pt x="64" y="352"/>
                    </a:lnTo>
                    <a:lnTo>
                      <a:pt x="104" y="352"/>
                    </a:lnTo>
                    <a:lnTo>
                      <a:pt x="112" y="336"/>
                    </a:lnTo>
                    <a:lnTo>
                      <a:pt x="144" y="328"/>
                    </a:lnTo>
                    <a:lnTo>
                      <a:pt x="216" y="320"/>
                    </a:lnTo>
                    <a:lnTo>
                      <a:pt x="248" y="336"/>
                    </a:lnTo>
                    <a:lnTo>
                      <a:pt x="248" y="344"/>
                    </a:lnTo>
                    <a:lnTo>
                      <a:pt x="248" y="368"/>
                    </a:lnTo>
                    <a:lnTo>
                      <a:pt x="288" y="336"/>
                    </a:lnTo>
                    <a:lnTo>
                      <a:pt x="288" y="344"/>
                    </a:lnTo>
                    <a:lnTo>
                      <a:pt x="264" y="376"/>
                    </a:lnTo>
                    <a:lnTo>
                      <a:pt x="272" y="368"/>
                    </a:lnTo>
                    <a:lnTo>
                      <a:pt x="288" y="360"/>
                    </a:lnTo>
                    <a:lnTo>
                      <a:pt x="288" y="368"/>
                    </a:lnTo>
                    <a:lnTo>
                      <a:pt x="280" y="376"/>
                    </a:lnTo>
                    <a:lnTo>
                      <a:pt x="288" y="376"/>
                    </a:lnTo>
                    <a:lnTo>
                      <a:pt x="288" y="384"/>
                    </a:lnTo>
                    <a:lnTo>
                      <a:pt x="296" y="392"/>
                    </a:lnTo>
                    <a:lnTo>
                      <a:pt x="288" y="400"/>
                    </a:lnTo>
                    <a:lnTo>
                      <a:pt x="296" y="424"/>
                    </a:lnTo>
                    <a:lnTo>
                      <a:pt x="312" y="424"/>
                    </a:lnTo>
                    <a:lnTo>
                      <a:pt x="320" y="424"/>
                    </a:lnTo>
                    <a:lnTo>
                      <a:pt x="344" y="408"/>
                    </a:lnTo>
                    <a:lnTo>
                      <a:pt x="344" y="424"/>
                    </a:lnTo>
                    <a:lnTo>
                      <a:pt x="352" y="416"/>
                    </a:lnTo>
                    <a:lnTo>
                      <a:pt x="352" y="424"/>
                    </a:lnTo>
                    <a:lnTo>
                      <a:pt x="352" y="432"/>
                    </a:lnTo>
                    <a:lnTo>
                      <a:pt x="384" y="416"/>
                    </a:lnTo>
                    <a:lnTo>
                      <a:pt x="408" y="408"/>
                    </a:lnTo>
                    <a:lnTo>
                      <a:pt x="432" y="384"/>
                    </a:lnTo>
                    <a:lnTo>
                      <a:pt x="496" y="312"/>
                    </a:lnTo>
                    <a:lnTo>
                      <a:pt x="520" y="272"/>
                    </a:lnTo>
                    <a:lnTo>
                      <a:pt x="520" y="232"/>
                    </a:lnTo>
                    <a:lnTo>
                      <a:pt x="512" y="200"/>
                    </a:lnTo>
                    <a:lnTo>
                      <a:pt x="504" y="192"/>
                    </a:lnTo>
                    <a:lnTo>
                      <a:pt x="504" y="184"/>
                    </a:lnTo>
                    <a:lnTo>
                      <a:pt x="496" y="176"/>
                    </a:lnTo>
                    <a:lnTo>
                      <a:pt x="488" y="144"/>
                    </a:lnTo>
                    <a:lnTo>
                      <a:pt x="472" y="136"/>
                    </a:lnTo>
                    <a:lnTo>
                      <a:pt x="464" y="128"/>
                    </a:lnTo>
                    <a:lnTo>
                      <a:pt x="464" y="104"/>
                    </a:lnTo>
                    <a:lnTo>
                      <a:pt x="456" y="88"/>
                    </a:lnTo>
                    <a:lnTo>
                      <a:pt x="456" y="64"/>
                    </a:lnTo>
                    <a:lnTo>
                      <a:pt x="448" y="56"/>
                    </a:lnTo>
                    <a:lnTo>
                      <a:pt x="440" y="56"/>
                    </a:lnTo>
                    <a:lnTo>
                      <a:pt x="432" y="8"/>
                    </a:lnTo>
                    <a:lnTo>
                      <a:pt x="424" y="0"/>
                    </a:lnTo>
                    <a:lnTo>
                      <a:pt x="424" y="8"/>
                    </a:lnTo>
                    <a:lnTo>
                      <a:pt x="408" y="80"/>
                    </a:lnTo>
                    <a:lnTo>
                      <a:pt x="392" y="104"/>
                    </a:lnTo>
                    <a:lnTo>
                      <a:pt x="384" y="104"/>
                    </a:lnTo>
                    <a:lnTo>
                      <a:pt x="376" y="112"/>
                    </a:lnTo>
                    <a:lnTo>
                      <a:pt x="368" y="96"/>
                    </a:lnTo>
                    <a:lnTo>
                      <a:pt x="352" y="80"/>
                    </a:lnTo>
                    <a:lnTo>
                      <a:pt x="336" y="80"/>
                    </a:lnTo>
                    <a:lnTo>
                      <a:pt x="336" y="72"/>
                    </a:lnTo>
                    <a:lnTo>
                      <a:pt x="328" y="64"/>
                    </a:lnTo>
                    <a:lnTo>
                      <a:pt x="336" y="56"/>
                    </a:lnTo>
                    <a:lnTo>
                      <a:pt x="336" y="40"/>
                    </a:lnTo>
                    <a:lnTo>
                      <a:pt x="344" y="40"/>
                    </a:lnTo>
                    <a:lnTo>
                      <a:pt x="352" y="24"/>
                    </a:lnTo>
                    <a:lnTo>
                      <a:pt x="344" y="24"/>
                    </a:lnTo>
                    <a:lnTo>
                      <a:pt x="336" y="32"/>
                    </a:lnTo>
                    <a:lnTo>
                      <a:pt x="336" y="24"/>
                    </a:lnTo>
                    <a:lnTo>
                      <a:pt x="328" y="24"/>
                    </a:lnTo>
                    <a:lnTo>
                      <a:pt x="296" y="8"/>
                    </a:lnTo>
                    <a:lnTo>
                      <a:pt x="296" y="16"/>
                    </a:lnTo>
                    <a:lnTo>
                      <a:pt x="288" y="24"/>
                    </a:lnTo>
                    <a:lnTo>
                      <a:pt x="272" y="24"/>
                    </a:lnTo>
                    <a:lnTo>
                      <a:pt x="264" y="32"/>
                    </a:lnTo>
                    <a:lnTo>
                      <a:pt x="264" y="48"/>
                    </a:lnTo>
                    <a:lnTo>
                      <a:pt x="256" y="48"/>
                    </a:lnTo>
                    <a:lnTo>
                      <a:pt x="248" y="56"/>
                    </a:lnTo>
                    <a:lnTo>
                      <a:pt x="256" y="64"/>
                    </a:lnTo>
                    <a:lnTo>
                      <a:pt x="248" y="72"/>
                    </a:lnTo>
                    <a:lnTo>
                      <a:pt x="240" y="64"/>
                    </a:lnTo>
                    <a:lnTo>
                      <a:pt x="232" y="72"/>
                    </a:lnTo>
                    <a:lnTo>
                      <a:pt x="224" y="56"/>
                    </a:lnTo>
                    <a:lnTo>
                      <a:pt x="224" y="48"/>
                    </a:lnTo>
                    <a:lnTo>
                      <a:pt x="216" y="48"/>
                    </a:lnTo>
                    <a:lnTo>
                      <a:pt x="200" y="64"/>
                    </a:lnTo>
                    <a:lnTo>
                      <a:pt x="192" y="64"/>
                    </a:lnTo>
                    <a:lnTo>
                      <a:pt x="176" y="88"/>
                    </a:lnTo>
                    <a:lnTo>
                      <a:pt x="168" y="80"/>
                    </a:lnTo>
                    <a:lnTo>
                      <a:pt x="168" y="88"/>
                    </a:lnTo>
                    <a:lnTo>
                      <a:pt x="168" y="96"/>
                    </a:lnTo>
                    <a:lnTo>
                      <a:pt x="160" y="104"/>
                    </a:lnTo>
                    <a:lnTo>
                      <a:pt x="160" y="88"/>
                    </a:lnTo>
                    <a:lnTo>
                      <a:pt x="144" y="104"/>
                    </a:lnTo>
                    <a:lnTo>
                      <a:pt x="144" y="112"/>
                    </a:lnTo>
                    <a:lnTo>
                      <a:pt x="120" y="136"/>
                    </a:lnTo>
                    <a:lnTo>
                      <a:pt x="56" y="152"/>
                    </a:lnTo>
                    <a:lnTo>
                      <a:pt x="32" y="176"/>
                    </a:lnTo>
                    <a:lnTo>
                      <a:pt x="32" y="168"/>
                    </a:lnTo>
                    <a:lnTo>
                      <a:pt x="24" y="184"/>
                    </a:lnTo>
                    <a:lnTo>
                      <a:pt x="24" y="192"/>
                    </a:lnTo>
                    <a:lnTo>
                      <a:pt x="16" y="200"/>
                    </a:lnTo>
                    <a:lnTo>
                      <a:pt x="16" y="240"/>
                    </a:lnTo>
                    <a:lnTo>
                      <a:pt x="8" y="224"/>
                    </a:lnTo>
                    <a:lnTo>
                      <a:pt x="8" y="240"/>
                    </a:lnTo>
                    <a:lnTo>
                      <a:pt x="8" y="232"/>
                    </a:lnTo>
                    <a:lnTo>
                      <a:pt x="16" y="280"/>
                    </a:lnTo>
                    <a:lnTo>
                      <a:pt x="16" y="320"/>
                    </a:lnTo>
                    <a:lnTo>
                      <a:pt x="8" y="344"/>
                    </a:lnTo>
                    <a:lnTo>
                      <a:pt x="0" y="344"/>
                    </a:lnTo>
                    <a:lnTo>
                      <a:pt x="0" y="360"/>
                    </a:lnTo>
                    <a:close/>
                  </a:path>
                </a:pathLst>
              </a:custGeom>
              <a:noFill/>
              <a:ln w="1270">
                <a:solidFill>
                  <a:schemeClr val="accent4"/>
                </a:solidFill>
                <a:round/>
                <a:headEnd/>
                <a:tailEnd/>
              </a:ln>
            </p:spPr>
            <p:txBody>
              <a:bodyPr/>
              <a:lstStyle/>
              <a:p>
                <a:endParaRPr lang="en-US" sz="1682"/>
              </a:p>
            </p:txBody>
          </p:sp>
          <p:sp>
            <p:nvSpPr>
              <p:cNvPr id="276" name="Freeform 302"/>
              <p:cNvSpPr>
                <a:spLocks/>
              </p:cNvSpPr>
              <p:nvPr/>
            </p:nvSpPr>
            <p:spPr bwMode="auto">
              <a:xfrm>
                <a:off x="8837344" y="6014938"/>
                <a:ext cx="19014" cy="10228"/>
              </a:xfrm>
              <a:custGeom>
                <a:avLst/>
                <a:gdLst>
                  <a:gd name="T0" fmla="*/ 0 w 16"/>
                  <a:gd name="T1" fmla="*/ 11 h 8"/>
                  <a:gd name="T2" fmla="*/ 12 w 16"/>
                  <a:gd name="T3" fmla="*/ 11 h 8"/>
                  <a:gd name="T4" fmla="*/ 23 w 16"/>
                  <a:gd name="T5" fmla="*/ 11 h 8"/>
                  <a:gd name="T6" fmla="*/ 23 w 16"/>
                  <a:gd name="T7" fmla="*/ 0 h 8"/>
                  <a:gd name="T8" fmla="*/ 0 w 16"/>
                  <a:gd name="T9" fmla="*/ 11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8"/>
                    </a:moveTo>
                    <a:lnTo>
                      <a:pt x="8" y="8"/>
                    </a:lnTo>
                    <a:lnTo>
                      <a:pt x="16" y="8"/>
                    </a:lnTo>
                    <a:lnTo>
                      <a:pt x="16" y="0"/>
                    </a:lnTo>
                    <a:lnTo>
                      <a:pt x="0" y="8"/>
                    </a:lnTo>
                    <a:close/>
                  </a:path>
                </a:pathLst>
              </a:custGeom>
              <a:noFill/>
              <a:ln w="1270">
                <a:solidFill>
                  <a:schemeClr val="accent4"/>
                </a:solidFill>
                <a:round/>
                <a:headEnd/>
                <a:tailEnd/>
              </a:ln>
            </p:spPr>
            <p:txBody>
              <a:bodyPr/>
              <a:lstStyle/>
              <a:p>
                <a:endParaRPr lang="en-US" sz="1682"/>
              </a:p>
            </p:txBody>
          </p:sp>
          <p:sp>
            <p:nvSpPr>
              <p:cNvPr id="277" name="Freeform 303"/>
              <p:cNvSpPr>
                <a:spLocks/>
              </p:cNvSpPr>
              <p:nvPr/>
            </p:nvSpPr>
            <p:spPr bwMode="auto">
              <a:xfrm>
                <a:off x="8901827" y="6118144"/>
                <a:ext cx="55389" cy="52068"/>
              </a:xfrm>
              <a:custGeom>
                <a:avLst/>
                <a:gdLst>
                  <a:gd name="T0" fmla="*/ 11 w 48"/>
                  <a:gd name="T1" fmla="*/ 0 h 40"/>
                  <a:gd name="T2" fmla="*/ 0 w 48"/>
                  <a:gd name="T3" fmla="*/ 45 h 40"/>
                  <a:gd name="T4" fmla="*/ 0 w 48"/>
                  <a:gd name="T5" fmla="*/ 56 h 40"/>
                  <a:gd name="T6" fmla="*/ 11 w 48"/>
                  <a:gd name="T7" fmla="*/ 56 h 40"/>
                  <a:gd name="T8" fmla="*/ 34 w 48"/>
                  <a:gd name="T9" fmla="*/ 45 h 40"/>
                  <a:gd name="T10" fmla="*/ 67 w 48"/>
                  <a:gd name="T11" fmla="*/ 0 h 40"/>
                  <a:gd name="T12" fmla="*/ 34 w 48"/>
                  <a:gd name="T13" fmla="*/ 11 h 40"/>
                  <a:gd name="T14" fmla="*/ 11 w 4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0"/>
                  <a:gd name="T26" fmla="*/ 48 w 4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0">
                    <a:moveTo>
                      <a:pt x="8" y="0"/>
                    </a:moveTo>
                    <a:lnTo>
                      <a:pt x="0" y="32"/>
                    </a:lnTo>
                    <a:lnTo>
                      <a:pt x="0" y="40"/>
                    </a:lnTo>
                    <a:lnTo>
                      <a:pt x="8" y="40"/>
                    </a:lnTo>
                    <a:lnTo>
                      <a:pt x="24" y="32"/>
                    </a:lnTo>
                    <a:lnTo>
                      <a:pt x="48" y="0"/>
                    </a:lnTo>
                    <a:lnTo>
                      <a:pt x="24" y="8"/>
                    </a:lnTo>
                    <a:lnTo>
                      <a:pt x="8" y="0"/>
                    </a:lnTo>
                    <a:close/>
                  </a:path>
                </a:pathLst>
              </a:custGeom>
              <a:noFill/>
              <a:ln w="1270">
                <a:solidFill>
                  <a:schemeClr val="accent4"/>
                </a:solidFill>
                <a:round/>
                <a:headEnd/>
                <a:tailEnd/>
              </a:ln>
            </p:spPr>
            <p:txBody>
              <a:bodyPr/>
              <a:lstStyle/>
              <a:p>
                <a:endParaRPr lang="en-US" sz="1682"/>
              </a:p>
            </p:txBody>
          </p:sp>
          <p:sp>
            <p:nvSpPr>
              <p:cNvPr id="278" name="Freeform 304"/>
              <p:cNvSpPr>
                <a:spLocks/>
              </p:cNvSpPr>
              <p:nvPr/>
            </p:nvSpPr>
            <p:spPr bwMode="auto">
              <a:xfrm>
                <a:off x="8322307" y="5206957"/>
                <a:ext cx="166168" cy="227797"/>
              </a:xfrm>
              <a:custGeom>
                <a:avLst/>
                <a:gdLst>
                  <a:gd name="T0" fmla="*/ 0 w 144"/>
                  <a:gd name="T1" fmla="*/ 0 h 176"/>
                  <a:gd name="T2" fmla="*/ 0 w 144"/>
                  <a:gd name="T3" fmla="*/ 22 h 176"/>
                  <a:gd name="T4" fmla="*/ 22 w 144"/>
                  <a:gd name="T5" fmla="*/ 45 h 176"/>
                  <a:gd name="T6" fmla="*/ 45 w 144"/>
                  <a:gd name="T7" fmla="*/ 67 h 176"/>
                  <a:gd name="T8" fmla="*/ 67 w 144"/>
                  <a:gd name="T9" fmla="*/ 78 h 176"/>
                  <a:gd name="T10" fmla="*/ 67 w 144"/>
                  <a:gd name="T11" fmla="*/ 111 h 176"/>
                  <a:gd name="T12" fmla="*/ 89 w 144"/>
                  <a:gd name="T13" fmla="*/ 134 h 176"/>
                  <a:gd name="T14" fmla="*/ 101 w 144"/>
                  <a:gd name="T15" fmla="*/ 167 h 176"/>
                  <a:gd name="T16" fmla="*/ 112 w 144"/>
                  <a:gd name="T17" fmla="*/ 189 h 176"/>
                  <a:gd name="T18" fmla="*/ 167 w 144"/>
                  <a:gd name="T19" fmla="*/ 234 h 176"/>
                  <a:gd name="T20" fmla="*/ 167 w 144"/>
                  <a:gd name="T21" fmla="*/ 245 h 176"/>
                  <a:gd name="T22" fmla="*/ 179 w 144"/>
                  <a:gd name="T23" fmla="*/ 234 h 176"/>
                  <a:gd name="T24" fmla="*/ 190 w 144"/>
                  <a:gd name="T25" fmla="*/ 245 h 176"/>
                  <a:gd name="T26" fmla="*/ 201 w 144"/>
                  <a:gd name="T27" fmla="*/ 189 h 176"/>
                  <a:gd name="T28" fmla="*/ 190 w 144"/>
                  <a:gd name="T29" fmla="*/ 167 h 176"/>
                  <a:gd name="T30" fmla="*/ 179 w 144"/>
                  <a:gd name="T31" fmla="*/ 167 h 176"/>
                  <a:gd name="T32" fmla="*/ 167 w 144"/>
                  <a:gd name="T33" fmla="*/ 145 h 176"/>
                  <a:gd name="T34" fmla="*/ 156 w 144"/>
                  <a:gd name="T35" fmla="*/ 145 h 176"/>
                  <a:gd name="T36" fmla="*/ 145 w 144"/>
                  <a:gd name="T37" fmla="*/ 134 h 176"/>
                  <a:gd name="T38" fmla="*/ 156 w 144"/>
                  <a:gd name="T39" fmla="*/ 123 h 176"/>
                  <a:gd name="T40" fmla="*/ 145 w 144"/>
                  <a:gd name="T41" fmla="*/ 111 h 176"/>
                  <a:gd name="T42" fmla="*/ 145 w 144"/>
                  <a:gd name="T43" fmla="*/ 100 h 176"/>
                  <a:gd name="T44" fmla="*/ 112 w 144"/>
                  <a:gd name="T45" fmla="*/ 78 h 176"/>
                  <a:gd name="T46" fmla="*/ 101 w 144"/>
                  <a:gd name="T47" fmla="*/ 78 h 176"/>
                  <a:gd name="T48" fmla="*/ 33 w 144"/>
                  <a:gd name="T49" fmla="*/ 11 h 176"/>
                  <a:gd name="T50" fmla="*/ 0 w 144"/>
                  <a:gd name="T51" fmla="*/ 0 h 1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76"/>
                  <a:gd name="T80" fmla="*/ 144 w 144"/>
                  <a:gd name="T81" fmla="*/ 176 h 1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76">
                    <a:moveTo>
                      <a:pt x="0" y="0"/>
                    </a:moveTo>
                    <a:lnTo>
                      <a:pt x="0" y="16"/>
                    </a:lnTo>
                    <a:lnTo>
                      <a:pt x="16" y="32"/>
                    </a:lnTo>
                    <a:lnTo>
                      <a:pt x="32" y="48"/>
                    </a:lnTo>
                    <a:lnTo>
                      <a:pt x="48" y="56"/>
                    </a:lnTo>
                    <a:lnTo>
                      <a:pt x="48" y="80"/>
                    </a:lnTo>
                    <a:lnTo>
                      <a:pt x="64" y="96"/>
                    </a:lnTo>
                    <a:lnTo>
                      <a:pt x="72" y="120"/>
                    </a:lnTo>
                    <a:lnTo>
                      <a:pt x="80" y="136"/>
                    </a:lnTo>
                    <a:lnTo>
                      <a:pt x="120" y="168"/>
                    </a:lnTo>
                    <a:lnTo>
                      <a:pt x="120" y="176"/>
                    </a:lnTo>
                    <a:lnTo>
                      <a:pt x="128" y="168"/>
                    </a:lnTo>
                    <a:lnTo>
                      <a:pt x="136" y="176"/>
                    </a:lnTo>
                    <a:lnTo>
                      <a:pt x="144" y="136"/>
                    </a:lnTo>
                    <a:lnTo>
                      <a:pt x="136" y="120"/>
                    </a:lnTo>
                    <a:lnTo>
                      <a:pt x="128" y="120"/>
                    </a:lnTo>
                    <a:lnTo>
                      <a:pt x="120" y="104"/>
                    </a:lnTo>
                    <a:lnTo>
                      <a:pt x="112" y="104"/>
                    </a:lnTo>
                    <a:lnTo>
                      <a:pt x="104" y="96"/>
                    </a:lnTo>
                    <a:lnTo>
                      <a:pt x="112" y="88"/>
                    </a:lnTo>
                    <a:lnTo>
                      <a:pt x="104" y="80"/>
                    </a:lnTo>
                    <a:lnTo>
                      <a:pt x="104" y="72"/>
                    </a:lnTo>
                    <a:lnTo>
                      <a:pt x="80" y="56"/>
                    </a:lnTo>
                    <a:lnTo>
                      <a:pt x="72" y="56"/>
                    </a:lnTo>
                    <a:lnTo>
                      <a:pt x="24" y="8"/>
                    </a:lnTo>
                    <a:lnTo>
                      <a:pt x="0" y="0"/>
                    </a:lnTo>
                    <a:close/>
                  </a:path>
                </a:pathLst>
              </a:custGeom>
              <a:noFill/>
              <a:ln w="1270">
                <a:solidFill>
                  <a:schemeClr val="accent4"/>
                </a:solidFill>
                <a:round/>
                <a:headEnd/>
                <a:tailEnd/>
              </a:ln>
            </p:spPr>
            <p:txBody>
              <a:bodyPr/>
              <a:lstStyle/>
              <a:p>
                <a:endParaRPr lang="en-US" sz="1682"/>
              </a:p>
            </p:txBody>
          </p:sp>
          <p:sp>
            <p:nvSpPr>
              <p:cNvPr id="279" name="Freeform 305"/>
              <p:cNvSpPr>
                <a:spLocks/>
              </p:cNvSpPr>
              <p:nvPr/>
            </p:nvSpPr>
            <p:spPr bwMode="auto">
              <a:xfrm>
                <a:off x="8469460" y="5434754"/>
                <a:ext cx="138060" cy="52068"/>
              </a:xfrm>
              <a:custGeom>
                <a:avLst/>
                <a:gdLst>
                  <a:gd name="T0" fmla="*/ 0 w 120"/>
                  <a:gd name="T1" fmla="*/ 11 h 40"/>
                  <a:gd name="T2" fmla="*/ 56 w 120"/>
                  <a:gd name="T3" fmla="*/ 34 h 40"/>
                  <a:gd name="T4" fmla="*/ 78 w 120"/>
                  <a:gd name="T5" fmla="*/ 34 h 40"/>
                  <a:gd name="T6" fmla="*/ 134 w 120"/>
                  <a:gd name="T7" fmla="*/ 56 h 40"/>
                  <a:gd name="T8" fmla="*/ 145 w 120"/>
                  <a:gd name="T9" fmla="*/ 45 h 40"/>
                  <a:gd name="T10" fmla="*/ 167 w 120"/>
                  <a:gd name="T11" fmla="*/ 56 h 40"/>
                  <a:gd name="T12" fmla="*/ 167 w 120"/>
                  <a:gd name="T13" fmla="*/ 34 h 40"/>
                  <a:gd name="T14" fmla="*/ 145 w 120"/>
                  <a:gd name="T15" fmla="*/ 34 h 40"/>
                  <a:gd name="T16" fmla="*/ 134 w 120"/>
                  <a:gd name="T17" fmla="*/ 22 h 40"/>
                  <a:gd name="T18" fmla="*/ 100 w 120"/>
                  <a:gd name="T19" fmla="*/ 11 h 40"/>
                  <a:gd name="T20" fmla="*/ 100 w 120"/>
                  <a:gd name="T21" fmla="*/ 22 h 40"/>
                  <a:gd name="T22" fmla="*/ 67 w 120"/>
                  <a:gd name="T23" fmla="*/ 22 h 40"/>
                  <a:gd name="T24" fmla="*/ 45 w 120"/>
                  <a:gd name="T25" fmla="*/ 0 h 40"/>
                  <a:gd name="T26" fmla="*/ 22 w 120"/>
                  <a:gd name="T27" fmla="*/ 0 h 40"/>
                  <a:gd name="T28" fmla="*/ 0 w 120"/>
                  <a:gd name="T29" fmla="*/ 11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40"/>
                  <a:gd name="T47" fmla="*/ 120 w 120"/>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40">
                    <a:moveTo>
                      <a:pt x="0" y="8"/>
                    </a:moveTo>
                    <a:lnTo>
                      <a:pt x="40" y="24"/>
                    </a:lnTo>
                    <a:lnTo>
                      <a:pt x="56" y="24"/>
                    </a:lnTo>
                    <a:lnTo>
                      <a:pt x="96" y="40"/>
                    </a:lnTo>
                    <a:lnTo>
                      <a:pt x="104" y="32"/>
                    </a:lnTo>
                    <a:lnTo>
                      <a:pt x="120" y="40"/>
                    </a:lnTo>
                    <a:lnTo>
                      <a:pt x="120" y="24"/>
                    </a:lnTo>
                    <a:lnTo>
                      <a:pt x="104" y="24"/>
                    </a:lnTo>
                    <a:lnTo>
                      <a:pt x="96" y="16"/>
                    </a:lnTo>
                    <a:lnTo>
                      <a:pt x="72" y="8"/>
                    </a:lnTo>
                    <a:lnTo>
                      <a:pt x="72" y="16"/>
                    </a:lnTo>
                    <a:lnTo>
                      <a:pt x="48" y="16"/>
                    </a:lnTo>
                    <a:lnTo>
                      <a:pt x="32" y="0"/>
                    </a:lnTo>
                    <a:lnTo>
                      <a:pt x="16" y="0"/>
                    </a:lnTo>
                    <a:lnTo>
                      <a:pt x="0" y="8"/>
                    </a:lnTo>
                    <a:close/>
                  </a:path>
                </a:pathLst>
              </a:custGeom>
              <a:noFill/>
              <a:ln w="1270">
                <a:solidFill>
                  <a:schemeClr val="accent4"/>
                </a:solidFill>
                <a:round/>
                <a:headEnd/>
                <a:tailEnd/>
              </a:ln>
            </p:spPr>
            <p:txBody>
              <a:bodyPr/>
              <a:lstStyle/>
              <a:p>
                <a:endParaRPr lang="en-US" sz="1682"/>
              </a:p>
            </p:txBody>
          </p:sp>
          <p:sp>
            <p:nvSpPr>
              <p:cNvPr id="280" name="Freeform 306"/>
              <p:cNvSpPr>
                <a:spLocks/>
              </p:cNvSpPr>
              <p:nvPr/>
            </p:nvSpPr>
            <p:spPr bwMode="auto">
              <a:xfrm>
                <a:off x="8607520" y="5476594"/>
                <a:ext cx="19014" cy="10228"/>
              </a:xfrm>
              <a:custGeom>
                <a:avLst/>
                <a:gdLst>
                  <a:gd name="T0" fmla="*/ 0 w 16"/>
                  <a:gd name="T1" fmla="*/ 0 h 8"/>
                  <a:gd name="T2" fmla="*/ 12 w 16"/>
                  <a:gd name="T3" fmla="*/ 11 h 8"/>
                  <a:gd name="T4" fmla="*/ 23 w 16"/>
                  <a:gd name="T5" fmla="*/ 0 h 8"/>
                  <a:gd name="T6" fmla="*/ 0 w 16"/>
                  <a:gd name="T7" fmla="*/ 0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0" y="0"/>
                    </a:moveTo>
                    <a:lnTo>
                      <a:pt x="8" y="8"/>
                    </a:lnTo>
                    <a:lnTo>
                      <a:pt x="16" y="0"/>
                    </a:lnTo>
                    <a:lnTo>
                      <a:pt x="0" y="0"/>
                    </a:lnTo>
                    <a:close/>
                  </a:path>
                </a:pathLst>
              </a:custGeom>
              <a:noFill/>
              <a:ln w="1270">
                <a:solidFill>
                  <a:schemeClr val="accent4"/>
                </a:solidFill>
                <a:round/>
                <a:headEnd/>
                <a:tailEnd/>
              </a:ln>
            </p:spPr>
            <p:txBody>
              <a:bodyPr/>
              <a:lstStyle/>
              <a:p>
                <a:endParaRPr lang="en-US" sz="1682"/>
              </a:p>
            </p:txBody>
          </p:sp>
          <p:sp>
            <p:nvSpPr>
              <p:cNvPr id="281" name="Freeform 307"/>
              <p:cNvSpPr>
                <a:spLocks/>
              </p:cNvSpPr>
              <p:nvPr/>
            </p:nvSpPr>
            <p:spPr bwMode="auto">
              <a:xfrm>
                <a:off x="8635628" y="5476594"/>
                <a:ext cx="119046" cy="20455"/>
              </a:xfrm>
              <a:custGeom>
                <a:avLst/>
                <a:gdLst>
                  <a:gd name="T0" fmla="*/ 0 w 104"/>
                  <a:gd name="T1" fmla="*/ 22 h 16"/>
                  <a:gd name="T2" fmla="*/ 22 w 104"/>
                  <a:gd name="T3" fmla="*/ 22 h 16"/>
                  <a:gd name="T4" fmla="*/ 66 w 104"/>
                  <a:gd name="T5" fmla="*/ 11 h 16"/>
                  <a:gd name="T6" fmla="*/ 111 w 104"/>
                  <a:gd name="T7" fmla="*/ 22 h 16"/>
                  <a:gd name="T8" fmla="*/ 144 w 104"/>
                  <a:gd name="T9" fmla="*/ 11 h 16"/>
                  <a:gd name="T10" fmla="*/ 122 w 104"/>
                  <a:gd name="T11" fmla="*/ 0 h 16"/>
                  <a:gd name="T12" fmla="*/ 111 w 104"/>
                  <a:gd name="T13" fmla="*/ 11 h 16"/>
                  <a:gd name="T14" fmla="*/ 78 w 104"/>
                  <a:gd name="T15" fmla="*/ 0 h 16"/>
                  <a:gd name="T16" fmla="*/ 66 w 104"/>
                  <a:gd name="T17" fmla="*/ 11 h 16"/>
                  <a:gd name="T18" fmla="*/ 33 w 104"/>
                  <a:gd name="T19" fmla="*/ 0 h 16"/>
                  <a:gd name="T20" fmla="*/ 33 w 104"/>
                  <a:gd name="T21" fmla="*/ 11 h 16"/>
                  <a:gd name="T22" fmla="*/ 11 w 104"/>
                  <a:gd name="T23" fmla="*/ 0 h 16"/>
                  <a:gd name="T24" fmla="*/ 0 w 104"/>
                  <a:gd name="T25" fmla="*/ 11 h 16"/>
                  <a:gd name="T26" fmla="*/ 0 w 104"/>
                  <a:gd name="T27" fmla="*/ 2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16"/>
                  <a:gd name="T44" fmla="*/ 104 w 104"/>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16">
                    <a:moveTo>
                      <a:pt x="0" y="16"/>
                    </a:moveTo>
                    <a:lnTo>
                      <a:pt x="16" y="16"/>
                    </a:lnTo>
                    <a:lnTo>
                      <a:pt x="48" y="8"/>
                    </a:lnTo>
                    <a:lnTo>
                      <a:pt x="80" y="16"/>
                    </a:lnTo>
                    <a:lnTo>
                      <a:pt x="104" y="8"/>
                    </a:lnTo>
                    <a:lnTo>
                      <a:pt x="88" y="0"/>
                    </a:lnTo>
                    <a:lnTo>
                      <a:pt x="80" y="8"/>
                    </a:lnTo>
                    <a:lnTo>
                      <a:pt x="56" y="0"/>
                    </a:lnTo>
                    <a:lnTo>
                      <a:pt x="48" y="8"/>
                    </a:lnTo>
                    <a:lnTo>
                      <a:pt x="24" y="0"/>
                    </a:lnTo>
                    <a:lnTo>
                      <a:pt x="24" y="8"/>
                    </a:lnTo>
                    <a:lnTo>
                      <a:pt x="8" y="0"/>
                    </a:lnTo>
                    <a:lnTo>
                      <a:pt x="0" y="8"/>
                    </a:lnTo>
                    <a:lnTo>
                      <a:pt x="0" y="16"/>
                    </a:lnTo>
                    <a:close/>
                  </a:path>
                </a:pathLst>
              </a:custGeom>
              <a:noFill/>
              <a:ln w="1270">
                <a:solidFill>
                  <a:schemeClr val="accent4"/>
                </a:solidFill>
                <a:round/>
                <a:headEnd/>
                <a:tailEnd/>
              </a:ln>
            </p:spPr>
            <p:txBody>
              <a:bodyPr/>
              <a:lstStyle/>
              <a:p>
                <a:endParaRPr lang="en-US" sz="1682"/>
              </a:p>
            </p:txBody>
          </p:sp>
          <p:sp>
            <p:nvSpPr>
              <p:cNvPr id="282" name="Freeform 308"/>
              <p:cNvSpPr>
                <a:spLocks/>
              </p:cNvSpPr>
              <p:nvPr/>
            </p:nvSpPr>
            <p:spPr bwMode="auto">
              <a:xfrm>
                <a:off x="8763767" y="5476594"/>
                <a:ext cx="9920" cy="10228"/>
              </a:xfrm>
              <a:custGeom>
                <a:avLst/>
                <a:gdLst>
                  <a:gd name="T0" fmla="*/ 0 w 8"/>
                  <a:gd name="T1" fmla="*/ 11 h 8"/>
                  <a:gd name="T2" fmla="*/ 12 w 8"/>
                  <a:gd name="T3" fmla="*/ 0 h 8"/>
                  <a:gd name="T4" fmla="*/ 0 w 8"/>
                  <a:gd name="T5" fmla="*/ 0 h 8"/>
                  <a:gd name="T6" fmla="*/ 0 w 8"/>
                  <a:gd name="T7" fmla="*/ 1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0"/>
                    </a:lnTo>
                    <a:lnTo>
                      <a:pt x="0" y="0"/>
                    </a:lnTo>
                    <a:lnTo>
                      <a:pt x="0" y="8"/>
                    </a:lnTo>
                    <a:close/>
                  </a:path>
                </a:pathLst>
              </a:custGeom>
              <a:noFill/>
              <a:ln w="1270">
                <a:solidFill>
                  <a:schemeClr val="accent4"/>
                </a:solidFill>
                <a:round/>
                <a:headEnd/>
                <a:tailEnd/>
              </a:ln>
            </p:spPr>
            <p:txBody>
              <a:bodyPr/>
              <a:lstStyle/>
              <a:p>
                <a:endParaRPr lang="en-US" sz="1682"/>
              </a:p>
            </p:txBody>
          </p:sp>
          <p:sp>
            <p:nvSpPr>
              <p:cNvPr id="283" name="Freeform 309"/>
              <p:cNvSpPr>
                <a:spLocks/>
              </p:cNvSpPr>
              <p:nvPr/>
            </p:nvSpPr>
            <p:spPr bwMode="auto">
              <a:xfrm>
                <a:off x="8782782" y="5466367"/>
                <a:ext cx="18188" cy="10228"/>
              </a:xfrm>
              <a:custGeom>
                <a:avLst/>
                <a:gdLst>
                  <a:gd name="T0" fmla="*/ 0 w 16"/>
                  <a:gd name="T1" fmla="*/ 11 h 8"/>
                  <a:gd name="T2" fmla="*/ 11 w 16"/>
                  <a:gd name="T3" fmla="*/ 11 h 8"/>
                  <a:gd name="T4" fmla="*/ 22 w 16"/>
                  <a:gd name="T5" fmla="*/ 0 h 8"/>
                  <a:gd name="T6" fmla="*/ 11 w 16"/>
                  <a:gd name="T7" fmla="*/ 0 h 8"/>
                  <a:gd name="T8" fmla="*/ 0 w 16"/>
                  <a:gd name="T9" fmla="*/ 11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8"/>
                    </a:moveTo>
                    <a:lnTo>
                      <a:pt x="8" y="8"/>
                    </a:lnTo>
                    <a:lnTo>
                      <a:pt x="16" y="0"/>
                    </a:lnTo>
                    <a:lnTo>
                      <a:pt x="8" y="0"/>
                    </a:lnTo>
                    <a:lnTo>
                      <a:pt x="0" y="8"/>
                    </a:lnTo>
                    <a:close/>
                  </a:path>
                </a:pathLst>
              </a:custGeom>
              <a:noFill/>
              <a:ln w="1270">
                <a:solidFill>
                  <a:schemeClr val="accent4"/>
                </a:solidFill>
                <a:round/>
                <a:headEnd/>
                <a:tailEnd/>
              </a:ln>
            </p:spPr>
            <p:txBody>
              <a:bodyPr/>
              <a:lstStyle/>
              <a:p>
                <a:endParaRPr lang="en-US" sz="1682"/>
              </a:p>
            </p:txBody>
          </p:sp>
          <p:sp>
            <p:nvSpPr>
              <p:cNvPr id="284" name="Freeform 310"/>
              <p:cNvSpPr>
                <a:spLocks/>
              </p:cNvSpPr>
              <p:nvPr/>
            </p:nvSpPr>
            <p:spPr bwMode="auto">
              <a:xfrm>
                <a:off x="8681097" y="5507277"/>
                <a:ext cx="28108" cy="11157"/>
              </a:xfrm>
              <a:custGeom>
                <a:avLst/>
                <a:gdLst>
                  <a:gd name="T0" fmla="*/ 0 w 24"/>
                  <a:gd name="T1" fmla="*/ 0 h 8"/>
                  <a:gd name="T2" fmla="*/ 23 w 24"/>
                  <a:gd name="T3" fmla="*/ 12 h 8"/>
                  <a:gd name="T4" fmla="*/ 34 w 24"/>
                  <a:gd name="T5" fmla="*/ 12 h 8"/>
                  <a:gd name="T6" fmla="*/ 11 w 24"/>
                  <a:gd name="T7" fmla="*/ 0 h 8"/>
                  <a:gd name="T8" fmla="*/ 0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0" y="0"/>
                    </a:moveTo>
                    <a:lnTo>
                      <a:pt x="16" y="8"/>
                    </a:lnTo>
                    <a:lnTo>
                      <a:pt x="24" y="8"/>
                    </a:lnTo>
                    <a:lnTo>
                      <a:pt x="8" y="0"/>
                    </a:lnTo>
                    <a:lnTo>
                      <a:pt x="0" y="0"/>
                    </a:lnTo>
                    <a:close/>
                  </a:path>
                </a:pathLst>
              </a:custGeom>
              <a:noFill/>
              <a:ln w="1270">
                <a:solidFill>
                  <a:schemeClr val="accent4"/>
                </a:solidFill>
                <a:round/>
                <a:headEnd/>
                <a:tailEnd/>
              </a:ln>
            </p:spPr>
            <p:txBody>
              <a:bodyPr/>
              <a:lstStyle/>
              <a:p>
                <a:endParaRPr lang="en-US" sz="1682"/>
              </a:p>
            </p:txBody>
          </p:sp>
          <p:sp>
            <p:nvSpPr>
              <p:cNvPr id="285" name="Freeform 311"/>
              <p:cNvSpPr>
                <a:spLocks/>
              </p:cNvSpPr>
              <p:nvPr/>
            </p:nvSpPr>
            <p:spPr bwMode="auto">
              <a:xfrm>
                <a:off x="8865452" y="5456139"/>
                <a:ext cx="9094" cy="20455"/>
              </a:xfrm>
              <a:custGeom>
                <a:avLst/>
                <a:gdLst>
                  <a:gd name="T0" fmla="*/ 0 w 8"/>
                  <a:gd name="T1" fmla="*/ 22 h 16"/>
                  <a:gd name="T2" fmla="*/ 11 w 8"/>
                  <a:gd name="T3" fmla="*/ 11 h 16"/>
                  <a:gd name="T4" fmla="*/ 11 w 8"/>
                  <a:gd name="T5" fmla="*/ 0 h 16"/>
                  <a:gd name="T6" fmla="*/ 0 w 8"/>
                  <a:gd name="T7" fmla="*/ 22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8"/>
                    </a:lnTo>
                    <a:lnTo>
                      <a:pt x="8" y="0"/>
                    </a:lnTo>
                    <a:lnTo>
                      <a:pt x="0" y="16"/>
                    </a:lnTo>
                    <a:close/>
                  </a:path>
                </a:pathLst>
              </a:custGeom>
              <a:noFill/>
              <a:ln w="1270">
                <a:solidFill>
                  <a:schemeClr val="accent4"/>
                </a:solidFill>
                <a:round/>
                <a:headEnd/>
                <a:tailEnd/>
              </a:ln>
            </p:spPr>
            <p:txBody>
              <a:bodyPr/>
              <a:lstStyle/>
              <a:p>
                <a:endParaRPr lang="en-US" sz="1682"/>
              </a:p>
            </p:txBody>
          </p:sp>
          <p:sp>
            <p:nvSpPr>
              <p:cNvPr id="286" name="Freeform 312"/>
              <p:cNvSpPr>
                <a:spLocks/>
              </p:cNvSpPr>
              <p:nvPr/>
            </p:nvSpPr>
            <p:spPr bwMode="auto">
              <a:xfrm>
                <a:off x="8910921" y="5424526"/>
                <a:ext cx="9920" cy="31613"/>
              </a:xfrm>
              <a:custGeom>
                <a:avLst/>
                <a:gdLst>
                  <a:gd name="T0" fmla="*/ 0 w 8"/>
                  <a:gd name="T1" fmla="*/ 34 h 24"/>
                  <a:gd name="T2" fmla="*/ 12 w 8"/>
                  <a:gd name="T3" fmla="*/ 11 h 24"/>
                  <a:gd name="T4" fmla="*/ 12 w 8"/>
                  <a:gd name="T5" fmla="*/ 0 h 24"/>
                  <a:gd name="T6" fmla="*/ 0 w 8"/>
                  <a:gd name="T7" fmla="*/ 3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8" y="8"/>
                    </a:lnTo>
                    <a:lnTo>
                      <a:pt x="8" y="0"/>
                    </a:lnTo>
                    <a:lnTo>
                      <a:pt x="0" y="24"/>
                    </a:lnTo>
                    <a:close/>
                  </a:path>
                </a:pathLst>
              </a:custGeom>
              <a:noFill/>
              <a:ln w="1270">
                <a:solidFill>
                  <a:schemeClr val="accent4"/>
                </a:solidFill>
                <a:round/>
                <a:headEnd/>
                <a:tailEnd/>
              </a:ln>
            </p:spPr>
            <p:txBody>
              <a:bodyPr/>
              <a:lstStyle/>
              <a:p>
                <a:endParaRPr lang="en-US" sz="1682"/>
              </a:p>
            </p:txBody>
          </p:sp>
          <p:sp>
            <p:nvSpPr>
              <p:cNvPr id="287" name="Freeform 313"/>
              <p:cNvSpPr>
                <a:spLocks/>
              </p:cNvSpPr>
              <p:nvPr/>
            </p:nvSpPr>
            <p:spPr bwMode="auto">
              <a:xfrm>
                <a:off x="8469460" y="5352003"/>
                <a:ext cx="28108" cy="31613"/>
              </a:xfrm>
              <a:custGeom>
                <a:avLst/>
                <a:gdLst>
                  <a:gd name="T0" fmla="*/ 0 w 24"/>
                  <a:gd name="T1" fmla="*/ 0 h 24"/>
                  <a:gd name="T2" fmla="*/ 11 w 24"/>
                  <a:gd name="T3" fmla="*/ 11 h 24"/>
                  <a:gd name="T4" fmla="*/ 11 w 24"/>
                  <a:gd name="T5" fmla="*/ 23 h 24"/>
                  <a:gd name="T6" fmla="*/ 34 w 24"/>
                  <a:gd name="T7" fmla="*/ 34 h 24"/>
                  <a:gd name="T8" fmla="*/ 34 w 24"/>
                  <a:gd name="T9" fmla="*/ 23 h 24"/>
                  <a:gd name="T10" fmla="*/ 23 w 24"/>
                  <a:gd name="T11" fmla="*/ 11 h 24"/>
                  <a:gd name="T12" fmla="*/ 23 w 24"/>
                  <a:gd name="T13" fmla="*/ 0 h 24"/>
                  <a:gd name="T14" fmla="*/ 0 w 24"/>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4"/>
                  <a:gd name="T26" fmla="*/ 24 w 2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4">
                    <a:moveTo>
                      <a:pt x="0" y="0"/>
                    </a:moveTo>
                    <a:lnTo>
                      <a:pt x="8" y="8"/>
                    </a:lnTo>
                    <a:lnTo>
                      <a:pt x="8" y="16"/>
                    </a:lnTo>
                    <a:lnTo>
                      <a:pt x="24" y="24"/>
                    </a:lnTo>
                    <a:lnTo>
                      <a:pt x="24" y="16"/>
                    </a:lnTo>
                    <a:lnTo>
                      <a:pt x="16" y="8"/>
                    </a:lnTo>
                    <a:lnTo>
                      <a:pt x="16" y="0"/>
                    </a:lnTo>
                    <a:lnTo>
                      <a:pt x="0" y="0"/>
                    </a:lnTo>
                    <a:close/>
                  </a:path>
                </a:pathLst>
              </a:custGeom>
              <a:noFill/>
              <a:ln w="1270">
                <a:solidFill>
                  <a:schemeClr val="accent4"/>
                </a:solidFill>
                <a:round/>
                <a:headEnd/>
                <a:tailEnd/>
              </a:ln>
            </p:spPr>
            <p:txBody>
              <a:bodyPr/>
              <a:lstStyle/>
              <a:p>
                <a:endParaRPr lang="en-US" sz="1682"/>
              </a:p>
            </p:txBody>
          </p:sp>
          <p:sp>
            <p:nvSpPr>
              <p:cNvPr id="288" name="Freeform 314"/>
              <p:cNvSpPr>
                <a:spLocks/>
              </p:cNvSpPr>
              <p:nvPr/>
            </p:nvSpPr>
            <p:spPr bwMode="auto">
              <a:xfrm>
                <a:off x="8506662" y="5373388"/>
                <a:ext cx="9094" cy="10228"/>
              </a:xfrm>
              <a:custGeom>
                <a:avLst/>
                <a:gdLst>
                  <a:gd name="T0" fmla="*/ 0 w 8"/>
                  <a:gd name="T1" fmla="*/ 11 h 8"/>
                  <a:gd name="T2" fmla="*/ 11 w 8"/>
                  <a:gd name="T3" fmla="*/ 11 h 8"/>
                  <a:gd name="T4" fmla="*/ 11 w 8"/>
                  <a:gd name="T5" fmla="*/ 0 h 8"/>
                  <a:gd name="T6" fmla="*/ 0 w 8"/>
                  <a:gd name="T7" fmla="*/ 1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8"/>
                    </a:lnTo>
                    <a:lnTo>
                      <a:pt x="8" y="0"/>
                    </a:lnTo>
                    <a:lnTo>
                      <a:pt x="0" y="8"/>
                    </a:lnTo>
                    <a:close/>
                  </a:path>
                </a:pathLst>
              </a:custGeom>
              <a:noFill/>
              <a:ln w="1270">
                <a:solidFill>
                  <a:schemeClr val="accent4"/>
                </a:solidFill>
                <a:round/>
                <a:headEnd/>
                <a:tailEnd/>
              </a:ln>
            </p:spPr>
            <p:txBody>
              <a:bodyPr/>
              <a:lstStyle/>
              <a:p>
                <a:endParaRPr lang="en-US" sz="1682"/>
              </a:p>
            </p:txBody>
          </p:sp>
          <p:sp>
            <p:nvSpPr>
              <p:cNvPr id="289" name="Line 315"/>
              <p:cNvSpPr>
                <a:spLocks noChangeShapeType="1"/>
              </p:cNvSpPr>
              <p:nvPr/>
            </p:nvSpPr>
            <p:spPr bwMode="auto">
              <a:xfrm>
                <a:off x="6851598" y="4182338"/>
                <a:ext cx="827"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90" name="Line 316"/>
              <p:cNvSpPr>
                <a:spLocks noChangeShapeType="1"/>
              </p:cNvSpPr>
              <p:nvPr/>
            </p:nvSpPr>
            <p:spPr bwMode="auto">
              <a:xfrm>
                <a:off x="8589333" y="5466367"/>
                <a:ext cx="18188" cy="93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291" name="Freeform 317"/>
              <p:cNvSpPr>
                <a:spLocks/>
              </p:cNvSpPr>
              <p:nvPr/>
            </p:nvSpPr>
            <p:spPr bwMode="auto">
              <a:xfrm>
                <a:off x="8681097" y="5290638"/>
                <a:ext cx="101685" cy="144116"/>
              </a:xfrm>
              <a:custGeom>
                <a:avLst/>
                <a:gdLst>
                  <a:gd name="T0" fmla="*/ 0 w 88"/>
                  <a:gd name="T1" fmla="*/ 89 h 112"/>
                  <a:gd name="T2" fmla="*/ 0 w 88"/>
                  <a:gd name="T3" fmla="*/ 100 h 112"/>
                  <a:gd name="T4" fmla="*/ 11 w 88"/>
                  <a:gd name="T5" fmla="*/ 100 h 112"/>
                  <a:gd name="T6" fmla="*/ 11 w 88"/>
                  <a:gd name="T7" fmla="*/ 111 h 112"/>
                  <a:gd name="T8" fmla="*/ 11 w 88"/>
                  <a:gd name="T9" fmla="*/ 144 h 112"/>
                  <a:gd name="T10" fmla="*/ 22 w 88"/>
                  <a:gd name="T11" fmla="*/ 144 h 112"/>
                  <a:gd name="T12" fmla="*/ 22 w 88"/>
                  <a:gd name="T13" fmla="*/ 100 h 112"/>
                  <a:gd name="T14" fmla="*/ 34 w 88"/>
                  <a:gd name="T15" fmla="*/ 89 h 112"/>
                  <a:gd name="T16" fmla="*/ 45 w 88"/>
                  <a:gd name="T17" fmla="*/ 89 h 112"/>
                  <a:gd name="T18" fmla="*/ 34 w 88"/>
                  <a:gd name="T19" fmla="*/ 100 h 112"/>
                  <a:gd name="T20" fmla="*/ 56 w 88"/>
                  <a:gd name="T21" fmla="*/ 122 h 112"/>
                  <a:gd name="T22" fmla="*/ 56 w 88"/>
                  <a:gd name="T23" fmla="*/ 133 h 112"/>
                  <a:gd name="T24" fmla="*/ 67 w 88"/>
                  <a:gd name="T25" fmla="*/ 133 h 112"/>
                  <a:gd name="T26" fmla="*/ 67 w 88"/>
                  <a:gd name="T27" fmla="*/ 144 h 112"/>
                  <a:gd name="T28" fmla="*/ 67 w 88"/>
                  <a:gd name="T29" fmla="*/ 155 h 112"/>
                  <a:gd name="T30" fmla="*/ 78 w 88"/>
                  <a:gd name="T31" fmla="*/ 144 h 112"/>
                  <a:gd name="T32" fmla="*/ 78 w 88"/>
                  <a:gd name="T33" fmla="*/ 133 h 112"/>
                  <a:gd name="T34" fmla="*/ 56 w 88"/>
                  <a:gd name="T35" fmla="*/ 100 h 112"/>
                  <a:gd name="T36" fmla="*/ 67 w 88"/>
                  <a:gd name="T37" fmla="*/ 100 h 112"/>
                  <a:gd name="T38" fmla="*/ 56 w 88"/>
                  <a:gd name="T39" fmla="*/ 66 h 112"/>
                  <a:gd name="T40" fmla="*/ 78 w 88"/>
                  <a:gd name="T41" fmla="*/ 55 h 112"/>
                  <a:gd name="T42" fmla="*/ 89 w 88"/>
                  <a:gd name="T43" fmla="*/ 55 h 112"/>
                  <a:gd name="T44" fmla="*/ 78 w 88"/>
                  <a:gd name="T45" fmla="*/ 44 h 112"/>
                  <a:gd name="T46" fmla="*/ 34 w 88"/>
                  <a:gd name="T47" fmla="*/ 55 h 112"/>
                  <a:gd name="T48" fmla="*/ 22 w 88"/>
                  <a:gd name="T49" fmla="*/ 44 h 112"/>
                  <a:gd name="T50" fmla="*/ 22 w 88"/>
                  <a:gd name="T51" fmla="*/ 33 h 112"/>
                  <a:gd name="T52" fmla="*/ 34 w 88"/>
                  <a:gd name="T53" fmla="*/ 22 h 112"/>
                  <a:gd name="T54" fmla="*/ 89 w 88"/>
                  <a:gd name="T55" fmla="*/ 22 h 112"/>
                  <a:gd name="T56" fmla="*/ 112 w 88"/>
                  <a:gd name="T57" fmla="*/ 22 h 112"/>
                  <a:gd name="T58" fmla="*/ 123 w 88"/>
                  <a:gd name="T59" fmla="*/ 0 h 112"/>
                  <a:gd name="T60" fmla="*/ 112 w 88"/>
                  <a:gd name="T61" fmla="*/ 0 h 112"/>
                  <a:gd name="T62" fmla="*/ 101 w 88"/>
                  <a:gd name="T63" fmla="*/ 11 h 112"/>
                  <a:gd name="T64" fmla="*/ 78 w 88"/>
                  <a:gd name="T65" fmla="*/ 11 h 112"/>
                  <a:gd name="T66" fmla="*/ 45 w 88"/>
                  <a:gd name="T67" fmla="*/ 0 h 112"/>
                  <a:gd name="T68" fmla="*/ 34 w 88"/>
                  <a:gd name="T69" fmla="*/ 11 h 112"/>
                  <a:gd name="T70" fmla="*/ 22 w 88"/>
                  <a:gd name="T71" fmla="*/ 11 h 112"/>
                  <a:gd name="T72" fmla="*/ 22 w 88"/>
                  <a:gd name="T73" fmla="*/ 44 h 112"/>
                  <a:gd name="T74" fmla="*/ 0 w 88"/>
                  <a:gd name="T75" fmla="*/ 89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112"/>
                  <a:gd name="T116" fmla="*/ 88 w 88"/>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112">
                    <a:moveTo>
                      <a:pt x="0" y="64"/>
                    </a:moveTo>
                    <a:lnTo>
                      <a:pt x="0" y="72"/>
                    </a:lnTo>
                    <a:lnTo>
                      <a:pt x="8" y="72"/>
                    </a:lnTo>
                    <a:lnTo>
                      <a:pt x="8" y="80"/>
                    </a:lnTo>
                    <a:lnTo>
                      <a:pt x="8" y="104"/>
                    </a:lnTo>
                    <a:lnTo>
                      <a:pt x="16" y="104"/>
                    </a:lnTo>
                    <a:lnTo>
                      <a:pt x="16" y="72"/>
                    </a:lnTo>
                    <a:lnTo>
                      <a:pt x="24" y="64"/>
                    </a:lnTo>
                    <a:lnTo>
                      <a:pt x="32" y="64"/>
                    </a:lnTo>
                    <a:lnTo>
                      <a:pt x="24" y="72"/>
                    </a:lnTo>
                    <a:lnTo>
                      <a:pt x="40" y="88"/>
                    </a:lnTo>
                    <a:lnTo>
                      <a:pt x="40" y="96"/>
                    </a:lnTo>
                    <a:lnTo>
                      <a:pt x="48" y="96"/>
                    </a:lnTo>
                    <a:lnTo>
                      <a:pt x="48" y="104"/>
                    </a:lnTo>
                    <a:lnTo>
                      <a:pt x="48" y="112"/>
                    </a:lnTo>
                    <a:lnTo>
                      <a:pt x="56" y="104"/>
                    </a:lnTo>
                    <a:lnTo>
                      <a:pt x="56" y="96"/>
                    </a:lnTo>
                    <a:lnTo>
                      <a:pt x="40" y="72"/>
                    </a:lnTo>
                    <a:lnTo>
                      <a:pt x="48" y="72"/>
                    </a:lnTo>
                    <a:lnTo>
                      <a:pt x="40" y="48"/>
                    </a:lnTo>
                    <a:lnTo>
                      <a:pt x="56" y="40"/>
                    </a:lnTo>
                    <a:lnTo>
                      <a:pt x="64" y="40"/>
                    </a:lnTo>
                    <a:lnTo>
                      <a:pt x="56" y="32"/>
                    </a:lnTo>
                    <a:lnTo>
                      <a:pt x="24" y="40"/>
                    </a:lnTo>
                    <a:lnTo>
                      <a:pt x="16" y="32"/>
                    </a:lnTo>
                    <a:lnTo>
                      <a:pt x="16" y="24"/>
                    </a:lnTo>
                    <a:lnTo>
                      <a:pt x="24" y="16"/>
                    </a:lnTo>
                    <a:lnTo>
                      <a:pt x="64" y="16"/>
                    </a:lnTo>
                    <a:lnTo>
                      <a:pt x="80" y="16"/>
                    </a:lnTo>
                    <a:lnTo>
                      <a:pt x="88" y="0"/>
                    </a:lnTo>
                    <a:lnTo>
                      <a:pt x="80" y="0"/>
                    </a:lnTo>
                    <a:lnTo>
                      <a:pt x="72" y="8"/>
                    </a:lnTo>
                    <a:lnTo>
                      <a:pt x="56" y="8"/>
                    </a:lnTo>
                    <a:lnTo>
                      <a:pt x="32" y="0"/>
                    </a:lnTo>
                    <a:lnTo>
                      <a:pt x="24" y="8"/>
                    </a:lnTo>
                    <a:lnTo>
                      <a:pt x="16" y="8"/>
                    </a:lnTo>
                    <a:lnTo>
                      <a:pt x="16" y="32"/>
                    </a:lnTo>
                    <a:lnTo>
                      <a:pt x="0" y="64"/>
                    </a:lnTo>
                    <a:close/>
                  </a:path>
                </a:pathLst>
              </a:custGeom>
              <a:noFill/>
              <a:ln w="1270">
                <a:solidFill>
                  <a:schemeClr val="accent4"/>
                </a:solidFill>
                <a:round/>
                <a:headEnd/>
                <a:tailEnd/>
              </a:ln>
            </p:spPr>
            <p:txBody>
              <a:bodyPr/>
              <a:lstStyle/>
              <a:p>
                <a:endParaRPr lang="en-US" sz="1682"/>
              </a:p>
            </p:txBody>
          </p:sp>
          <p:sp>
            <p:nvSpPr>
              <p:cNvPr id="292" name="Freeform 318"/>
              <p:cNvSpPr>
                <a:spLocks/>
              </p:cNvSpPr>
              <p:nvPr/>
            </p:nvSpPr>
            <p:spPr bwMode="auto">
              <a:xfrm>
                <a:off x="8810063" y="5279480"/>
                <a:ext cx="27281" cy="62295"/>
              </a:xfrm>
              <a:custGeom>
                <a:avLst/>
                <a:gdLst>
                  <a:gd name="T0" fmla="*/ 0 w 24"/>
                  <a:gd name="T1" fmla="*/ 22 h 48"/>
                  <a:gd name="T2" fmla="*/ 11 w 24"/>
                  <a:gd name="T3" fmla="*/ 45 h 48"/>
                  <a:gd name="T4" fmla="*/ 22 w 24"/>
                  <a:gd name="T5" fmla="*/ 67 h 48"/>
                  <a:gd name="T6" fmla="*/ 11 w 24"/>
                  <a:gd name="T7" fmla="*/ 45 h 48"/>
                  <a:gd name="T8" fmla="*/ 11 w 24"/>
                  <a:gd name="T9" fmla="*/ 34 h 48"/>
                  <a:gd name="T10" fmla="*/ 22 w 24"/>
                  <a:gd name="T11" fmla="*/ 34 h 48"/>
                  <a:gd name="T12" fmla="*/ 22 w 24"/>
                  <a:gd name="T13" fmla="*/ 22 h 48"/>
                  <a:gd name="T14" fmla="*/ 33 w 24"/>
                  <a:gd name="T15" fmla="*/ 22 h 48"/>
                  <a:gd name="T16" fmla="*/ 33 w 24"/>
                  <a:gd name="T17" fmla="*/ 11 h 48"/>
                  <a:gd name="T18" fmla="*/ 22 w 24"/>
                  <a:gd name="T19" fmla="*/ 11 h 48"/>
                  <a:gd name="T20" fmla="*/ 11 w 24"/>
                  <a:gd name="T21" fmla="*/ 0 h 48"/>
                  <a:gd name="T22" fmla="*/ 0 w 24"/>
                  <a:gd name="T23" fmla="*/ 22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48"/>
                  <a:gd name="T38" fmla="*/ 24 w 2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48">
                    <a:moveTo>
                      <a:pt x="0" y="16"/>
                    </a:moveTo>
                    <a:lnTo>
                      <a:pt x="8" y="32"/>
                    </a:lnTo>
                    <a:lnTo>
                      <a:pt x="16" y="48"/>
                    </a:lnTo>
                    <a:lnTo>
                      <a:pt x="8" y="32"/>
                    </a:lnTo>
                    <a:lnTo>
                      <a:pt x="8" y="24"/>
                    </a:lnTo>
                    <a:lnTo>
                      <a:pt x="16" y="24"/>
                    </a:lnTo>
                    <a:lnTo>
                      <a:pt x="16" y="16"/>
                    </a:lnTo>
                    <a:lnTo>
                      <a:pt x="24" y="16"/>
                    </a:lnTo>
                    <a:lnTo>
                      <a:pt x="24" y="8"/>
                    </a:lnTo>
                    <a:lnTo>
                      <a:pt x="16" y="8"/>
                    </a:lnTo>
                    <a:lnTo>
                      <a:pt x="8" y="0"/>
                    </a:lnTo>
                    <a:lnTo>
                      <a:pt x="0" y="16"/>
                    </a:lnTo>
                    <a:close/>
                  </a:path>
                </a:pathLst>
              </a:custGeom>
              <a:noFill/>
              <a:ln w="1270">
                <a:solidFill>
                  <a:schemeClr val="accent4"/>
                </a:solidFill>
                <a:round/>
                <a:headEnd/>
                <a:tailEnd/>
              </a:ln>
            </p:spPr>
            <p:txBody>
              <a:bodyPr/>
              <a:lstStyle/>
              <a:p>
                <a:endParaRPr lang="en-US" sz="1682"/>
              </a:p>
            </p:txBody>
          </p:sp>
          <p:sp>
            <p:nvSpPr>
              <p:cNvPr id="293" name="Freeform 319"/>
              <p:cNvSpPr>
                <a:spLocks/>
              </p:cNvSpPr>
              <p:nvPr/>
            </p:nvSpPr>
            <p:spPr bwMode="auto">
              <a:xfrm>
                <a:off x="8791875" y="5383616"/>
                <a:ext cx="18188" cy="10228"/>
              </a:xfrm>
              <a:custGeom>
                <a:avLst/>
                <a:gdLst>
                  <a:gd name="T0" fmla="*/ 0 w 16"/>
                  <a:gd name="T1" fmla="*/ 0 h 8"/>
                  <a:gd name="T2" fmla="*/ 11 w 16"/>
                  <a:gd name="T3" fmla="*/ 11 h 8"/>
                  <a:gd name="T4" fmla="*/ 22 w 16"/>
                  <a:gd name="T5" fmla="*/ 11 h 8"/>
                  <a:gd name="T6" fmla="*/ 22 w 16"/>
                  <a:gd name="T7" fmla="*/ 0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8" y="8"/>
                    </a:lnTo>
                    <a:lnTo>
                      <a:pt x="16" y="8"/>
                    </a:lnTo>
                    <a:lnTo>
                      <a:pt x="16" y="0"/>
                    </a:lnTo>
                    <a:lnTo>
                      <a:pt x="0" y="0"/>
                    </a:lnTo>
                    <a:close/>
                  </a:path>
                </a:pathLst>
              </a:custGeom>
              <a:noFill/>
              <a:ln w="1270">
                <a:solidFill>
                  <a:schemeClr val="accent4"/>
                </a:solidFill>
                <a:round/>
                <a:headEnd/>
                <a:tailEnd/>
              </a:ln>
            </p:spPr>
            <p:txBody>
              <a:bodyPr/>
              <a:lstStyle/>
              <a:p>
                <a:endParaRPr lang="en-US" sz="1682"/>
              </a:p>
            </p:txBody>
          </p:sp>
          <p:sp>
            <p:nvSpPr>
              <p:cNvPr id="294" name="Freeform 320"/>
              <p:cNvSpPr>
                <a:spLocks/>
              </p:cNvSpPr>
              <p:nvPr/>
            </p:nvSpPr>
            <p:spPr bwMode="auto">
              <a:xfrm>
                <a:off x="8819157" y="5373388"/>
                <a:ext cx="46295" cy="20455"/>
              </a:xfrm>
              <a:custGeom>
                <a:avLst/>
                <a:gdLst>
                  <a:gd name="T0" fmla="*/ 0 w 40"/>
                  <a:gd name="T1" fmla="*/ 11 h 16"/>
                  <a:gd name="T2" fmla="*/ 56 w 40"/>
                  <a:gd name="T3" fmla="*/ 22 h 16"/>
                  <a:gd name="T4" fmla="*/ 45 w 40"/>
                  <a:gd name="T5" fmla="*/ 11 h 16"/>
                  <a:gd name="T6" fmla="*/ 34 w 40"/>
                  <a:gd name="T7" fmla="*/ 0 h 16"/>
                  <a:gd name="T8" fmla="*/ 11 w 40"/>
                  <a:gd name="T9" fmla="*/ 0 h 16"/>
                  <a:gd name="T10" fmla="*/ 0 w 40"/>
                  <a:gd name="T11" fmla="*/ 11 h 16"/>
                  <a:gd name="T12" fmla="*/ 0 60000 65536"/>
                  <a:gd name="T13" fmla="*/ 0 60000 65536"/>
                  <a:gd name="T14" fmla="*/ 0 60000 65536"/>
                  <a:gd name="T15" fmla="*/ 0 60000 65536"/>
                  <a:gd name="T16" fmla="*/ 0 60000 65536"/>
                  <a:gd name="T17" fmla="*/ 0 60000 65536"/>
                  <a:gd name="T18" fmla="*/ 0 w 40"/>
                  <a:gd name="T19" fmla="*/ 0 h 16"/>
                  <a:gd name="T20" fmla="*/ 40 w 4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0" h="16">
                    <a:moveTo>
                      <a:pt x="0" y="8"/>
                    </a:moveTo>
                    <a:lnTo>
                      <a:pt x="40" y="16"/>
                    </a:lnTo>
                    <a:lnTo>
                      <a:pt x="32" y="8"/>
                    </a:lnTo>
                    <a:lnTo>
                      <a:pt x="24" y="0"/>
                    </a:lnTo>
                    <a:lnTo>
                      <a:pt x="8" y="0"/>
                    </a:lnTo>
                    <a:lnTo>
                      <a:pt x="0" y="8"/>
                    </a:lnTo>
                    <a:close/>
                  </a:path>
                </a:pathLst>
              </a:custGeom>
              <a:noFill/>
              <a:ln w="1270">
                <a:solidFill>
                  <a:schemeClr val="accent4"/>
                </a:solidFill>
                <a:round/>
                <a:headEnd/>
                <a:tailEnd/>
              </a:ln>
            </p:spPr>
            <p:txBody>
              <a:bodyPr/>
              <a:lstStyle/>
              <a:p>
                <a:endParaRPr lang="en-US" sz="1682"/>
              </a:p>
            </p:txBody>
          </p:sp>
          <p:sp>
            <p:nvSpPr>
              <p:cNvPr id="295" name="Freeform 321"/>
              <p:cNvSpPr>
                <a:spLocks/>
              </p:cNvSpPr>
              <p:nvPr/>
            </p:nvSpPr>
            <p:spPr bwMode="auto">
              <a:xfrm>
                <a:off x="8810063" y="5341776"/>
                <a:ext cx="18188" cy="10228"/>
              </a:xfrm>
              <a:custGeom>
                <a:avLst/>
                <a:gdLst>
                  <a:gd name="T0" fmla="*/ 0 w 16"/>
                  <a:gd name="T1" fmla="*/ 11 h 8"/>
                  <a:gd name="T2" fmla="*/ 22 w 16"/>
                  <a:gd name="T3" fmla="*/ 11 h 8"/>
                  <a:gd name="T4" fmla="*/ 11 w 16"/>
                  <a:gd name="T5" fmla="*/ 0 h 8"/>
                  <a:gd name="T6" fmla="*/ 0 w 16"/>
                  <a:gd name="T7" fmla="*/ 11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0" y="8"/>
                    </a:moveTo>
                    <a:lnTo>
                      <a:pt x="16" y="8"/>
                    </a:lnTo>
                    <a:lnTo>
                      <a:pt x="8" y="0"/>
                    </a:lnTo>
                    <a:lnTo>
                      <a:pt x="0" y="8"/>
                    </a:lnTo>
                    <a:close/>
                  </a:path>
                </a:pathLst>
              </a:custGeom>
              <a:noFill/>
              <a:ln w="1270">
                <a:solidFill>
                  <a:schemeClr val="accent4"/>
                </a:solidFill>
                <a:round/>
                <a:headEnd/>
                <a:tailEnd/>
              </a:ln>
            </p:spPr>
            <p:txBody>
              <a:bodyPr/>
              <a:lstStyle/>
              <a:p>
                <a:endParaRPr lang="en-US" sz="1682"/>
              </a:p>
            </p:txBody>
          </p:sp>
          <p:sp>
            <p:nvSpPr>
              <p:cNvPr id="296" name="Freeform 322"/>
              <p:cNvSpPr>
                <a:spLocks/>
              </p:cNvSpPr>
              <p:nvPr/>
            </p:nvSpPr>
            <p:spPr bwMode="auto">
              <a:xfrm>
                <a:off x="8856358" y="5321321"/>
                <a:ext cx="18188" cy="10228"/>
              </a:xfrm>
              <a:custGeom>
                <a:avLst/>
                <a:gdLst>
                  <a:gd name="T0" fmla="*/ 0 w 16"/>
                  <a:gd name="T1" fmla="*/ 0 h 8"/>
                  <a:gd name="T2" fmla="*/ 11 w 16"/>
                  <a:gd name="T3" fmla="*/ 11 h 8"/>
                  <a:gd name="T4" fmla="*/ 22 w 16"/>
                  <a:gd name="T5" fmla="*/ 0 h 8"/>
                  <a:gd name="T6" fmla="*/ 11 w 16"/>
                  <a:gd name="T7" fmla="*/ 0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8" y="8"/>
                    </a:lnTo>
                    <a:lnTo>
                      <a:pt x="16" y="0"/>
                    </a:lnTo>
                    <a:lnTo>
                      <a:pt x="8" y="0"/>
                    </a:lnTo>
                    <a:lnTo>
                      <a:pt x="0" y="0"/>
                    </a:lnTo>
                    <a:close/>
                  </a:path>
                </a:pathLst>
              </a:custGeom>
              <a:noFill/>
              <a:ln w="1270">
                <a:solidFill>
                  <a:schemeClr val="accent4"/>
                </a:solidFill>
                <a:round/>
                <a:headEnd/>
                <a:tailEnd/>
              </a:ln>
            </p:spPr>
            <p:txBody>
              <a:bodyPr/>
              <a:lstStyle/>
              <a:p>
                <a:endParaRPr lang="en-US" sz="1682"/>
              </a:p>
            </p:txBody>
          </p:sp>
          <p:sp>
            <p:nvSpPr>
              <p:cNvPr id="297" name="Freeform 323"/>
              <p:cNvSpPr>
                <a:spLocks/>
              </p:cNvSpPr>
              <p:nvPr/>
            </p:nvSpPr>
            <p:spPr bwMode="auto">
              <a:xfrm>
                <a:off x="8939029" y="5331548"/>
                <a:ext cx="9094" cy="10228"/>
              </a:xfrm>
              <a:custGeom>
                <a:avLst/>
                <a:gdLst>
                  <a:gd name="T0" fmla="*/ 0 w 8"/>
                  <a:gd name="T1" fmla="*/ 0 h 8"/>
                  <a:gd name="T2" fmla="*/ 11 w 8"/>
                  <a:gd name="T3" fmla="*/ 11 h 8"/>
                  <a:gd name="T4" fmla="*/ 11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lnTo>
                      <a:pt x="8" y="0"/>
                    </a:lnTo>
                    <a:lnTo>
                      <a:pt x="0" y="0"/>
                    </a:lnTo>
                    <a:close/>
                  </a:path>
                </a:pathLst>
              </a:custGeom>
              <a:noFill/>
              <a:ln w="1270">
                <a:solidFill>
                  <a:schemeClr val="accent4"/>
                </a:solidFill>
                <a:round/>
                <a:headEnd/>
                <a:tailEnd/>
              </a:ln>
            </p:spPr>
            <p:txBody>
              <a:bodyPr/>
              <a:lstStyle/>
              <a:p>
                <a:endParaRPr lang="en-US" sz="1682"/>
              </a:p>
            </p:txBody>
          </p:sp>
          <p:sp>
            <p:nvSpPr>
              <p:cNvPr id="298" name="Freeform 324"/>
              <p:cNvSpPr>
                <a:spLocks/>
              </p:cNvSpPr>
              <p:nvPr/>
            </p:nvSpPr>
            <p:spPr bwMode="auto">
              <a:xfrm>
                <a:off x="8681097" y="4958706"/>
                <a:ext cx="73577" cy="104136"/>
              </a:xfrm>
              <a:custGeom>
                <a:avLst/>
                <a:gdLst>
                  <a:gd name="T0" fmla="*/ 0 w 64"/>
                  <a:gd name="T1" fmla="*/ 45 h 80"/>
                  <a:gd name="T2" fmla="*/ 0 w 64"/>
                  <a:gd name="T3" fmla="*/ 78 h 80"/>
                  <a:gd name="T4" fmla="*/ 22 w 64"/>
                  <a:gd name="T5" fmla="*/ 78 h 80"/>
                  <a:gd name="T6" fmla="*/ 22 w 64"/>
                  <a:gd name="T7" fmla="*/ 101 h 80"/>
                  <a:gd name="T8" fmla="*/ 33 w 64"/>
                  <a:gd name="T9" fmla="*/ 101 h 80"/>
                  <a:gd name="T10" fmla="*/ 56 w 64"/>
                  <a:gd name="T11" fmla="*/ 112 h 80"/>
                  <a:gd name="T12" fmla="*/ 56 w 64"/>
                  <a:gd name="T13" fmla="*/ 101 h 80"/>
                  <a:gd name="T14" fmla="*/ 67 w 64"/>
                  <a:gd name="T15" fmla="*/ 112 h 80"/>
                  <a:gd name="T16" fmla="*/ 89 w 64"/>
                  <a:gd name="T17" fmla="*/ 112 h 80"/>
                  <a:gd name="T18" fmla="*/ 78 w 64"/>
                  <a:gd name="T19" fmla="*/ 101 h 80"/>
                  <a:gd name="T20" fmla="*/ 56 w 64"/>
                  <a:gd name="T21" fmla="*/ 90 h 80"/>
                  <a:gd name="T22" fmla="*/ 45 w 64"/>
                  <a:gd name="T23" fmla="*/ 101 h 80"/>
                  <a:gd name="T24" fmla="*/ 45 w 64"/>
                  <a:gd name="T25" fmla="*/ 90 h 80"/>
                  <a:gd name="T26" fmla="*/ 33 w 64"/>
                  <a:gd name="T27" fmla="*/ 67 h 80"/>
                  <a:gd name="T28" fmla="*/ 45 w 64"/>
                  <a:gd name="T29" fmla="*/ 34 h 80"/>
                  <a:gd name="T30" fmla="*/ 33 w 64"/>
                  <a:gd name="T31" fmla="*/ 22 h 80"/>
                  <a:gd name="T32" fmla="*/ 33 w 64"/>
                  <a:gd name="T33" fmla="*/ 0 h 80"/>
                  <a:gd name="T34" fmla="*/ 0 w 64"/>
                  <a:gd name="T35" fmla="*/ 0 h 80"/>
                  <a:gd name="T36" fmla="*/ 11 w 64"/>
                  <a:gd name="T37" fmla="*/ 45 h 80"/>
                  <a:gd name="T38" fmla="*/ 0 w 64"/>
                  <a:gd name="T39" fmla="*/ 45 h 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80"/>
                  <a:gd name="T62" fmla="*/ 64 w 64"/>
                  <a:gd name="T63" fmla="*/ 80 h 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80">
                    <a:moveTo>
                      <a:pt x="0" y="32"/>
                    </a:moveTo>
                    <a:lnTo>
                      <a:pt x="0" y="56"/>
                    </a:lnTo>
                    <a:lnTo>
                      <a:pt x="16" y="56"/>
                    </a:lnTo>
                    <a:lnTo>
                      <a:pt x="16" y="72"/>
                    </a:lnTo>
                    <a:lnTo>
                      <a:pt x="24" y="72"/>
                    </a:lnTo>
                    <a:lnTo>
                      <a:pt x="40" y="80"/>
                    </a:lnTo>
                    <a:lnTo>
                      <a:pt x="40" y="72"/>
                    </a:lnTo>
                    <a:lnTo>
                      <a:pt x="48" y="80"/>
                    </a:lnTo>
                    <a:lnTo>
                      <a:pt x="64" y="80"/>
                    </a:lnTo>
                    <a:lnTo>
                      <a:pt x="56" y="72"/>
                    </a:lnTo>
                    <a:lnTo>
                      <a:pt x="40" y="64"/>
                    </a:lnTo>
                    <a:lnTo>
                      <a:pt x="32" y="72"/>
                    </a:lnTo>
                    <a:lnTo>
                      <a:pt x="32" y="64"/>
                    </a:lnTo>
                    <a:lnTo>
                      <a:pt x="24" y="48"/>
                    </a:lnTo>
                    <a:lnTo>
                      <a:pt x="32" y="24"/>
                    </a:lnTo>
                    <a:lnTo>
                      <a:pt x="24" y="16"/>
                    </a:lnTo>
                    <a:lnTo>
                      <a:pt x="24" y="0"/>
                    </a:lnTo>
                    <a:lnTo>
                      <a:pt x="0" y="0"/>
                    </a:lnTo>
                    <a:lnTo>
                      <a:pt x="8" y="32"/>
                    </a:lnTo>
                    <a:lnTo>
                      <a:pt x="0" y="32"/>
                    </a:lnTo>
                    <a:close/>
                  </a:path>
                </a:pathLst>
              </a:custGeom>
              <a:noFill/>
              <a:ln w="1270">
                <a:solidFill>
                  <a:schemeClr val="accent4"/>
                </a:solidFill>
                <a:round/>
                <a:headEnd/>
                <a:tailEnd/>
              </a:ln>
            </p:spPr>
            <p:txBody>
              <a:bodyPr/>
              <a:lstStyle/>
              <a:p>
                <a:endParaRPr lang="en-US" sz="1682"/>
              </a:p>
            </p:txBody>
          </p:sp>
          <p:sp>
            <p:nvSpPr>
              <p:cNvPr id="299" name="Freeform 325"/>
              <p:cNvSpPr>
                <a:spLocks/>
              </p:cNvSpPr>
              <p:nvPr/>
            </p:nvSpPr>
            <p:spPr bwMode="auto">
              <a:xfrm>
                <a:off x="8653816" y="5103752"/>
                <a:ext cx="36375" cy="52068"/>
              </a:xfrm>
              <a:custGeom>
                <a:avLst/>
                <a:gdLst>
                  <a:gd name="T0" fmla="*/ 0 w 32"/>
                  <a:gd name="T1" fmla="*/ 56 h 40"/>
                  <a:gd name="T2" fmla="*/ 44 w 32"/>
                  <a:gd name="T3" fmla="*/ 11 h 40"/>
                  <a:gd name="T4" fmla="*/ 33 w 32"/>
                  <a:gd name="T5" fmla="*/ 0 h 40"/>
                  <a:gd name="T6" fmla="*/ 33 w 32"/>
                  <a:gd name="T7" fmla="*/ 11 h 40"/>
                  <a:gd name="T8" fmla="*/ 0 w 32"/>
                  <a:gd name="T9" fmla="*/ 56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40"/>
                    </a:moveTo>
                    <a:lnTo>
                      <a:pt x="32" y="8"/>
                    </a:lnTo>
                    <a:lnTo>
                      <a:pt x="24" y="0"/>
                    </a:lnTo>
                    <a:lnTo>
                      <a:pt x="24" y="8"/>
                    </a:lnTo>
                    <a:lnTo>
                      <a:pt x="0" y="40"/>
                    </a:lnTo>
                    <a:close/>
                  </a:path>
                </a:pathLst>
              </a:custGeom>
              <a:noFill/>
              <a:ln w="1270">
                <a:solidFill>
                  <a:schemeClr val="accent4"/>
                </a:solidFill>
                <a:round/>
                <a:headEnd/>
                <a:tailEnd/>
              </a:ln>
            </p:spPr>
            <p:txBody>
              <a:bodyPr/>
              <a:lstStyle/>
              <a:p>
                <a:endParaRPr lang="en-US" sz="1682"/>
              </a:p>
            </p:txBody>
          </p:sp>
          <p:sp>
            <p:nvSpPr>
              <p:cNvPr id="300" name="Freeform 326"/>
              <p:cNvSpPr>
                <a:spLocks/>
              </p:cNvSpPr>
              <p:nvPr/>
            </p:nvSpPr>
            <p:spPr bwMode="auto">
              <a:xfrm>
                <a:off x="8690191" y="5051684"/>
                <a:ext cx="19014" cy="31613"/>
              </a:xfrm>
              <a:custGeom>
                <a:avLst/>
                <a:gdLst>
                  <a:gd name="T0" fmla="*/ 0 w 16"/>
                  <a:gd name="T1" fmla="*/ 0 h 24"/>
                  <a:gd name="T2" fmla="*/ 23 w 16"/>
                  <a:gd name="T3" fmla="*/ 34 h 24"/>
                  <a:gd name="T4" fmla="*/ 23 w 16"/>
                  <a:gd name="T5" fmla="*/ 23 h 24"/>
                  <a:gd name="T6" fmla="*/ 23 w 16"/>
                  <a:gd name="T7" fmla="*/ 11 h 24"/>
                  <a:gd name="T8" fmla="*/ 0 w 16"/>
                  <a:gd name="T9" fmla="*/ 0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0"/>
                    </a:moveTo>
                    <a:lnTo>
                      <a:pt x="16" y="24"/>
                    </a:lnTo>
                    <a:lnTo>
                      <a:pt x="16" y="16"/>
                    </a:lnTo>
                    <a:lnTo>
                      <a:pt x="16" y="8"/>
                    </a:lnTo>
                    <a:lnTo>
                      <a:pt x="0" y="0"/>
                    </a:lnTo>
                    <a:close/>
                  </a:path>
                </a:pathLst>
              </a:custGeom>
              <a:noFill/>
              <a:ln w="1270">
                <a:solidFill>
                  <a:schemeClr val="accent4"/>
                </a:solidFill>
                <a:round/>
                <a:headEnd/>
                <a:tailEnd/>
              </a:ln>
            </p:spPr>
            <p:txBody>
              <a:bodyPr/>
              <a:lstStyle/>
              <a:p>
                <a:endParaRPr lang="en-US" sz="1682"/>
              </a:p>
            </p:txBody>
          </p:sp>
          <p:sp>
            <p:nvSpPr>
              <p:cNvPr id="301" name="Freeform 327"/>
              <p:cNvSpPr>
                <a:spLocks/>
              </p:cNvSpPr>
              <p:nvPr/>
            </p:nvSpPr>
            <p:spPr bwMode="auto">
              <a:xfrm>
                <a:off x="8754674" y="5073069"/>
                <a:ext cx="19014" cy="51138"/>
              </a:xfrm>
              <a:custGeom>
                <a:avLst/>
                <a:gdLst>
                  <a:gd name="T0" fmla="*/ 0 w 16"/>
                  <a:gd name="T1" fmla="*/ 0 h 40"/>
                  <a:gd name="T2" fmla="*/ 12 w 16"/>
                  <a:gd name="T3" fmla="*/ 22 h 40"/>
                  <a:gd name="T4" fmla="*/ 0 w 16"/>
                  <a:gd name="T5" fmla="*/ 22 h 40"/>
                  <a:gd name="T6" fmla="*/ 0 w 16"/>
                  <a:gd name="T7" fmla="*/ 33 h 40"/>
                  <a:gd name="T8" fmla="*/ 12 w 16"/>
                  <a:gd name="T9" fmla="*/ 33 h 40"/>
                  <a:gd name="T10" fmla="*/ 12 w 16"/>
                  <a:gd name="T11" fmla="*/ 55 h 40"/>
                  <a:gd name="T12" fmla="*/ 23 w 16"/>
                  <a:gd name="T13" fmla="*/ 44 h 40"/>
                  <a:gd name="T14" fmla="*/ 12 w 16"/>
                  <a:gd name="T15" fmla="*/ 33 h 40"/>
                  <a:gd name="T16" fmla="*/ 23 w 16"/>
                  <a:gd name="T17" fmla="*/ 33 h 40"/>
                  <a:gd name="T18" fmla="*/ 23 w 16"/>
                  <a:gd name="T19" fmla="*/ 11 h 40"/>
                  <a:gd name="T20" fmla="*/ 23 w 16"/>
                  <a:gd name="T21" fmla="*/ 0 h 40"/>
                  <a:gd name="T22" fmla="*/ 0 w 16"/>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40"/>
                  <a:gd name="T38" fmla="*/ 16 w 16"/>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40">
                    <a:moveTo>
                      <a:pt x="0" y="0"/>
                    </a:moveTo>
                    <a:lnTo>
                      <a:pt x="8" y="16"/>
                    </a:lnTo>
                    <a:lnTo>
                      <a:pt x="0" y="16"/>
                    </a:lnTo>
                    <a:lnTo>
                      <a:pt x="0" y="24"/>
                    </a:lnTo>
                    <a:lnTo>
                      <a:pt x="8" y="24"/>
                    </a:lnTo>
                    <a:lnTo>
                      <a:pt x="8" y="40"/>
                    </a:lnTo>
                    <a:lnTo>
                      <a:pt x="16" y="32"/>
                    </a:lnTo>
                    <a:lnTo>
                      <a:pt x="8" y="24"/>
                    </a:lnTo>
                    <a:lnTo>
                      <a:pt x="16" y="24"/>
                    </a:lnTo>
                    <a:lnTo>
                      <a:pt x="16" y="8"/>
                    </a:lnTo>
                    <a:lnTo>
                      <a:pt x="16" y="0"/>
                    </a:lnTo>
                    <a:lnTo>
                      <a:pt x="0" y="0"/>
                    </a:lnTo>
                    <a:close/>
                  </a:path>
                </a:pathLst>
              </a:custGeom>
              <a:noFill/>
              <a:ln w="1270">
                <a:solidFill>
                  <a:schemeClr val="accent4"/>
                </a:solidFill>
                <a:round/>
                <a:headEnd/>
                <a:tailEnd/>
              </a:ln>
            </p:spPr>
            <p:txBody>
              <a:bodyPr/>
              <a:lstStyle/>
              <a:p>
                <a:endParaRPr lang="en-US" sz="1682"/>
              </a:p>
            </p:txBody>
          </p:sp>
          <p:sp>
            <p:nvSpPr>
              <p:cNvPr id="302" name="Freeform 328"/>
              <p:cNvSpPr>
                <a:spLocks/>
              </p:cNvSpPr>
              <p:nvPr/>
            </p:nvSpPr>
            <p:spPr bwMode="auto">
              <a:xfrm>
                <a:off x="8718299" y="5083296"/>
                <a:ext cx="45469" cy="62295"/>
              </a:xfrm>
              <a:custGeom>
                <a:avLst/>
                <a:gdLst>
                  <a:gd name="T0" fmla="*/ 0 w 40"/>
                  <a:gd name="T1" fmla="*/ 34 h 48"/>
                  <a:gd name="T2" fmla="*/ 22 w 40"/>
                  <a:gd name="T3" fmla="*/ 34 h 48"/>
                  <a:gd name="T4" fmla="*/ 22 w 40"/>
                  <a:gd name="T5" fmla="*/ 45 h 48"/>
                  <a:gd name="T6" fmla="*/ 11 w 40"/>
                  <a:gd name="T7" fmla="*/ 45 h 48"/>
                  <a:gd name="T8" fmla="*/ 22 w 40"/>
                  <a:gd name="T9" fmla="*/ 67 h 48"/>
                  <a:gd name="T10" fmla="*/ 33 w 40"/>
                  <a:gd name="T11" fmla="*/ 56 h 48"/>
                  <a:gd name="T12" fmla="*/ 33 w 40"/>
                  <a:gd name="T13" fmla="*/ 45 h 48"/>
                  <a:gd name="T14" fmla="*/ 33 w 40"/>
                  <a:gd name="T15" fmla="*/ 56 h 48"/>
                  <a:gd name="T16" fmla="*/ 44 w 40"/>
                  <a:gd name="T17" fmla="*/ 45 h 48"/>
                  <a:gd name="T18" fmla="*/ 44 w 40"/>
                  <a:gd name="T19" fmla="*/ 56 h 48"/>
                  <a:gd name="T20" fmla="*/ 55 w 40"/>
                  <a:gd name="T21" fmla="*/ 56 h 48"/>
                  <a:gd name="T22" fmla="*/ 55 w 40"/>
                  <a:gd name="T23" fmla="*/ 45 h 48"/>
                  <a:gd name="T24" fmla="*/ 44 w 40"/>
                  <a:gd name="T25" fmla="*/ 45 h 48"/>
                  <a:gd name="T26" fmla="*/ 44 w 40"/>
                  <a:gd name="T27" fmla="*/ 22 h 48"/>
                  <a:gd name="T28" fmla="*/ 33 w 40"/>
                  <a:gd name="T29" fmla="*/ 34 h 48"/>
                  <a:gd name="T30" fmla="*/ 22 w 40"/>
                  <a:gd name="T31" fmla="*/ 11 h 48"/>
                  <a:gd name="T32" fmla="*/ 11 w 40"/>
                  <a:gd name="T33" fmla="*/ 11 h 48"/>
                  <a:gd name="T34" fmla="*/ 0 w 40"/>
                  <a:gd name="T35" fmla="*/ 0 h 48"/>
                  <a:gd name="T36" fmla="*/ 0 w 40"/>
                  <a:gd name="T37" fmla="*/ 34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8"/>
                  <a:gd name="T59" fmla="*/ 40 w 40"/>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8">
                    <a:moveTo>
                      <a:pt x="0" y="24"/>
                    </a:moveTo>
                    <a:lnTo>
                      <a:pt x="16" y="24"/>
                    </a:lnTo>
                    <a:lnTo>
                      <a:pt x="16" y="32"/>
                    </a:lnTo>
                    <a:lnTo>
                      <a:pt x="8" y="32"/>
                    </a:lnTo>
                    <a:lnTo>
                      <a:pt x="16" y="48"/>
                    </a:lnTo>
                    <a:lnTo>
                      <a:pt x="24" y="40"/>
                    </a:lnTo>
                    <a:lnTo>
                      <a:pt x="24" y="32"/>
                    </a:lnTo>
                    <a:lnTo>
                      <a:pt x="24" y="40"/>
                    </a:lnTo>
                    <a:lnTo>
                      <a:pt x="32" y="32"/>
                    </a:lnTo>
                    <a:lnTo>
                      <a:pt x="32" y="40"/>
                    </a:lnTo>
                    <a:lnTo>
                      <a:pt x="40" y="40"/>
                    </a:lnTo>
                    <a:lnTo>
                      <a:pt x="40" y="32"/>
                    </a:lnTo>
                    <a:lnTo>
                      <a:pt x="32" y="32"/>
                    </a:lnTo>
                    <a:lnTo>
                      <a:pt x="32" y="16"/>
                    </a:lnTo>
                    <a:lnTo>
                      <a:pt x="24" y="24"/>
                    </a:lnTo>
                    <a:lnTo>
                      <a:pt x="16" y="8"/>
                    </a:lnTo>
                    <a:lnTo>
                      <a:pt x="8" y="8"/>
                    </a:lnTo>
                    <a:lnTo>
                      <a:pt x="0" y="0"/>
                    </a:lnTo>
                    <a:lnTo>
                      <a:pt x="0" y="24"/>
                    </a:lnTo>
                    <a:close/>
                  </a:path>
                </a:pathLst>
              </a:custGeom>
              <a:noFill/>
              <a:ln w="1270">
                <a:solidFill>
                  <a:schemeClr val="accent4"/>
                </a:solidFill>
                <a:round/>
                <a:headEnd/>
                <a:tailEnd/>
              </a:ln>
            </p:spPr>
            <p:txBody>
              <a:bodyPr/>
              <a:lstStyle/>
              <a:p>
                <a:endParaRPr lang="en-US" sz="1682"/>
              </a:p>
            </p:txBody>
          </p:sp>
          <p:sp>
            <p:nvSpPr>
              <p:cNvPr id="303" name="Freeform 329"/>
              <p:cNvSpPr>
                <a:spLocks/>
              </p:cNvSpPr>
              <p:nvPr/>
            </p:nvSpPr>
            <p:spPr bwMode="auto">
              <a:xfrm>
                <a:off x="8727392" y="5124207"/>
                <a:ext cx="73577" cy="82751"/>
              </a:xfrm>
              <a:custGeom>
                <a:avLst/>
                <a:gdLst>
                  <a:gd name="T0" fmla="*/ 0 w 64"/>
                  <a:gd name="T1" fmla="*/ 56 h 64"/>
                  <a:gd name="T2" fmla="*/ 0 w 64"/>
                  <a:gd name="T3" fmla="*/ 67 h 64"/>
                  <a:gd name="T4" fmla="*/ 11 w 64"/>
                  <a:gd name="T5" fmla="*/ 45 h 64"/>
                  <a:gd name="T6" fmla="*/ 11 w 64"/>
                  <a:gd name="T7" fmla="*/ 56 h 64"/>
                  <a:gd name="T8" fmla="*/ 33 w 64"/>
                  <a:gd name="T9" fmla="*/ 45 h 64"/>
                  <a:gd name="T10" fmla="*/ 45 w 64"/>
                  <a:gd name="T11" fmla="*/ 56 h 64"/>
                  <a:gd name="T12" fmla="*/ 33 w 64"/>
                  <a:gd name="T13" fmla="*/ 78 h 64"/>
                  <a:gd name="T14" fmla="*/ 67 w 64"/>
                  <a:gd name="T15" fmla="*/ 89 h 64"/>
                  <a:gd name="T16" fmla="*/ 67 w 64"/>
                  <a:gd name="T17" fmla="*/ 78 h 64"/>
                  <a:gd name="T18" fmla="*/ 67 w 64"/>
                  <a:gd name="T19" fmla="*/ 67 h 64"/>
                  <a:gd name="T20" fmla="*/ 67 w 64"/>
                  <a:gd name="T21" fmla="*/ 56 h 64"/>
                  <a:gd name="T22" fmla="*/ 78 w 64"/>
                  <a:gd name="T23" fmla="*/ 78 h 64"/>
                  <a:gd name="T24" fmla="*/ 89 w 64"/>
                  <a:gd name="T25" fmla="*/ 56 h 64"/>
                  <a:gd name="T26" fmla="*/ 78 w 64"/>
                  <a:gd name="T27" fmla="*/ 22 h 64"/>
                  <a:gd name="T28" fmla="*/ 56 w 64"/>
                  <a:gd name="T29" fmla="*/ 0 h 64"/>
                  <a:gd name="T30" fmla="*/ 67 w 64"/>
                  <a:gd name="T31" fmla="*/ 22 h 64"/>
                  <a:gd name="T32" fmla="*/ 56 w 64"/>
                  <a:gd name="T33" fmla="*/ 22 h 64"/>
                  <a:gd name="T34" fmla="*/ 45 w 64"/>
                  <a:gd name="T35" fmla="*/ 22 h 64"/>
                  <a:gd name="T36" fmla="*/ 45 w 64"/>
                  <a:gd name="T37" fmla="*/ 33 h 64"/>
                  <a:gd name="T38" fmla="*/ 33 w 64"/>
                  <a:gd name="T39" fmla="*/ 45 h 64"/>
                  <a:gd name="T40" fmla="*/ 33 w 64"/>
                  <a:gd name="T41" fmla="*/ 33 h 64"/>
                  <a:gd name="T42" fmla="*/ 22 w 64"/>
                  <a:gd name="T43" fmla="*/ 33 h 64"/>
                  <a:gd name="T44" fmla="*/ 0 w 64"/>
                  <a:gd name="T45" fmla="*/ 45 h 64"/>
                  <a:gd name="T46" fmla="*/ 0 w 64"/>
                  <a:gd name="T47" fmla="*/ 56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64"/>
                  <a:gd name="T74" fmla="*/ 64 w 6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64">
                    <a:moveTo>
                      <a:pt x="0" y="40"/>
                    </a:moveTo>
                    <a:lnTo>
                      <a:pt x="0" y="48"/>
                    </a:lnTo>
                    <a:lnTo>
                      <a:pt x="8" y="32"/>
                    </a:lnTo>
                    <a:lnTo>
                      <a:pt x="8" y="40"/>
                    </a:lnTo>
                    <a:lnTo>
                      <a:pt x="24" y="32"/>
                    </a:lnTo>
                    <a:lnTo>
                      <a:pt x="32" y="40"/>
                    </a:lnTo>
                    <a:lnTo>
                      <a:pt x="24" y="56"/>
                    </a:lnTo>
                    <a:lnTo>
                      <a:pt x="48" y="64"/>
                    </a:lnTo>
                    <a:lnTo>
                      <a:pt x="48" y="56"/>
                    </a:lnTo>
                    <a:lnTo>
                      <a:pt x="48" y="48"/>
                    </a:lnTo>
                    <a:lnTo>
                      <a:pt x="48" y="40"/>
                    </a:lnTo>
                    <a:lnTo>
                      <a:pt x="56" y="56"/>
                    </a:lnTo>
                    <a:lnTo>
                      <a:pt x="64" y="40"/>
                    </a:lnTo>
                    <a:lnTo>
                      <a:pt x="56" y="16"/>
                    </a:lnTo>
                    <a:lnTo>
                      <a:pt x="40" y="0"/>
                    </a:lnTo>
                    <a:lnTo>
                      <a:pt x="48" y="16"/>
                    </a:lnTo>
                    <a:lnTo>
                      <a:pt x="40" y="16"/>
                    </a:lnTo>
                    <a:lnTo>
                      <a:pt x="32" y="16"/>
                    </a:lnTo>
                    <a:lnTo>
                      <a:pt x="32" y="24"/>
                    </a:lnTo>
                    <a:lnTo>
                      <a:pt x="24" y="32"/>
                    </a:lnTo>
                    <a:lnTo>
                      <a:pt x="24" y="24"/>
                    </a:lnTo>
                    <a:lnTo>
                      <a:pt x="16" y="24"/>
                    </a:lnTo>
                    <a:lnTo>
                      <a:pt x="0" y="32"/>
                    </a:lnTo>
                    <a:lnTo>
                      <a:pt x="0" y="40"/>
                    </a:lnTo>
                    <a:close/>
                  </a:path>
                </a:pathLst>
              </a:custGeom>
              <a:noFill/>
              <a:ln w="1270">
                <a:solidFill>
                  <a:schemeClr val="accent4"/>
                </a:solidFill>
                <a:round/>
                <a:headEnd/>
                <a:tailEnd/>
              </a:ln>
            </p:spPr>
            <p:txBody>
              <a:bodyPr/>
              <a:lstStyle/>
              <a:p>
                <a:endParaRPr lang="en-US" sz="1682"/>
              </a:p>
            </p:txBody>
          </p:sp>
          <p:sp>
            <p:nvSpPr>
              <p:cNvPr id="304" name="Freeform 330"/>
              <p:cNvSpPr>
                <a:spLocks/>
              </p:cNvSpPr>
              <p:nvPr/>
            </p:nvSpPr>
            <p:spPr bwMode="auto">
              <a:xfrm>
                <a:off x="9131651" y="5404071"/>
                <a:ext cx="64483" cy="41840"/>
              </a:xfrm>
              <a:custGeom>
                <a:avLst/>
                <a:gdLst>
                  <a:gd name="T0" fmla="*/ 0 w 56"/>
                  <a:gd name="T1" fmla="*/ 23 h 32"/>
                  <a:gd name="T2" fmla="*/ 11 w 56"/>
                  <a:gd name="T3" fmla="*/ 45 h 32"/>
                  <a:gd name="T4" fmla="*/ 45 w 56"/>
                  <a:gd name="T5" fmla="*/ 45 h 32"/>
                  <a:gd name="T6" fmla="*/ 67 w 56"/>
                  <a:gd name="T7" fmla="*/ 23 h 32"/>
                  <a:gd name="T8" fmla="*/ 78 w 56"/>
                  <a:gd name="T9" fmla="*/ 11 h 32"/>
                  <a:gd name="T10" fmla="*/ 78 w 56"/>
                  <a:gd name="T11" fmla="*/ 0 h 32"/>
                  <a:gd name="T12" fmla="*/ 67 w 56"/>
                  <a:gd name="T13" fmla="*/ 0 h 32"/>
                  <a:gd name="T14" fmla="*/ 67 w 56"/>
                  <a:gd name="T15" fmla="*/ 11 h 32"/>
                  <a:gd name="T16" fmla="*/ 56 w 56"/>
                  <a:gd name="T17" fmla="*/ 11 h 32"/>
                  <a:gd name="T18" fmla="*/ 45 w 56"/>
                  <a:gd name="T19" fmla="*/ 23 h 32"/>
                  <a:gd name="T20" fmla="*/ 0 w 56"/>
                  <a:gd name="T21" fmla="*/ 23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2"/>
                  <a:gd name="T35" fmla="*/ 56 w 5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2">
                    <a:moveTo>
                      <a:pt x="0" y="16"/>
                    </a:moveTo>
                    <a:lnTo>
                      <a:pt x="8" y="32"/>
                    </a:lnTo>
                    <a:lnTo>
                      <a:pt x="32" y="32"/>
                    </a:lnTo>
                    <a:lnTo>
                      <a:pt x="48" y="16"/>
                    </a:lnTo>
                    <a:lnTo>
                      <a:pt x="56" y="8"/>
                    </a:lnTo>
                    <a:lnTo>
                      <a:pt x="56" y="0"/>
                    </a:lnTo>
                    <a:lnTo>
                      <a:pt x="48" y="0"/>
                    </a:lnTo>
                    <a:lnTo>
                      <a:pt x="48" y="8"/>
                    </a:lnTo>
                    <a:lnTo>
                      <a:pt x="40" y="8"/>
                    </a:lnTo>
                    <a:lnTo>
                      <a:pt x="32" y="16"/>
                    </a:lnTo>
                    <a:lnTo>
                      <a:pt x="0" y="16"/>
                    </a:lnTo>
                    <a:close/>
                  </a:path>
                </a:pathLst>
              </a:custGeom>
              <a:noFill/>
              <a:ln w="1270">
                <a:solidFill>
                  <a:schemeClr val="accent4"/>
                </a:solidFill>
                <a:round/>
                <a:headEnd/>
                <a:tailEnd/>
              </a:ln>
            </p:spPr>
            <p:txBody>
              <a:bodyPr/>
              <a:lstStyle/>
              <a:p>
                <a:endParaRPr lang="en-US" sz="1682"/>
              </a:p>
            </p:txBody>
          </p:sp>
          <p:sp>
            <p:nvSpPr>
              <p:cNvPr id="305" name="Freeform 331"/>
              <p:cNvSpPr>
                <a:spLocks/>
              </p:cNvSpPr>
              <p:nvPr/>
            </p:nvSpPr>
            <p:spPr bwMode="auto">
              <a:xfrm>
                <a:off x="9177947" y="5373388"/>
                <a:ext cx="27281" cy="40910"/>
              </a:xfrm>
              <a:custGeom>
                <a:avLst/>
                <a:gdLst>
                  <a:gd name="T0" fmla="*/ 0 w 24"/>
                  <a:gd name="T1" fmla="*/ 0 h 32"/>
                  <a:gd name="T2" fmla="*/ 22 w 24"/>
                  <a:gd name="T3" fmla="*/ 22 h 32"/>
                  <a:gd name="T4" fmla="*/ 33 w 24"/>
                  <a:gd name="T5" fmla="*/ 44 h 32"/>
                  <a:gd name="T6" fmla="*/ 33 w 24"/>
                  <a:gd name="T7" fmla="*/ 22 h 32"/>
                  <a:gd name="T8" fmla="*/ 11 w 24"/>
                  <a:gd name="T9" fmla="*/ 0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16" y="16"/>
                    </a:lnTo>
                    <a:lnTo>
                      <a:pt x="24" y="32"/>
                    </a:lnTo>
                    <a:lnTo>
                      <a:pt x="24" y="16"/>
                    </a:lnTo>
                    <a:lnTo>
                      <a:pt x="8" y="0"/>
                    </a:lnTo>
                    <a:lnTo>
                      <a:pt x="0" y="0"/>
                    </a:lnTo>
                    <a:close/>
                  </a:path>
                </a:pathLst>
              </a:custGeom>
              <a:noFill/>
              <a:ln w="1270">
                <a:solidFill>
                  <a:schemeClr val="accent4"/>
                </a:solidFill>
                <a:round/>
                <a:headEnd/>
                <a:tailEnd/>
              </a:ln>
            </p:spPr>
            <p:txBody>
              <a:bodyPr/>
              <a:lstStyle/>
              <a:p>
                <a:endParaRPr lang="en-US" sz="1682"/>
              </a:p>
            </p:txBody>
          </p:sp>
          <p:sp>
            <p:nvSpPr>
              <p:cNvPr id="306" name="Freeform 332"/>
              <p:cNvSpPr>
                <a:spLocks/>
              </p:cNvSpPr>
              <p:nvPr/>
            </p:nvSpPr>
            <p:spPr bwMode="auto">
              <a:xfrm>
                <a:off x="9233336" y="5424526"/>
                <a:ext cx="18188" cy="31613"/>
              </a:xfrm>
              <a:custGeom>
                <a:avLst/>
                <a:gdLst>
                  <a:gd name="T0" fmla="*/ 0 w 16"/>
                  <a:gd name="T1" fmla="*/ 0 h 24"/>
                  <a:gd name="T2" fmla="*/ 11 w 16"/>
                  <a:gd name="T3" fmla="*/ 34 h 24"/>
                  <a:gd name="T4" fmla="*/ 22 w 16"/>
                  <a:gd name="T5" fmla="*/ 23 h 24"/>
                  <a:gd name="T6" fmla="*/ 0 w 16"/>
                  <a:gd name="T7" fmla="*/ 0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0" y="0"/>
                    </a:moveTo>
                    <a:lnTo>
                      <a:pt x="8" y="24"/>
                    </a:lnTo>
                    <a:lnTo>
                      <a:pt x="16" y="16"/>
                    </a:lnTo>
                    <a:lnTo>
                      <a:pt x="0" y="0"/>
                    </a:lnTo>
                    <a:close/>
                  </a:path>
                </a:pathLst>
              </a:custGeom>
              <a:noFill/>
              <a:ln w="1270">
                <a:solidFill>
                  <a:schemeClr val="accent4"/>
                </a:solidFill>
                <a:round/>
                <a:headEnd/>
                <a:tailEnd/>
              </a:ln>
            </p:spPr>
            <p:txBody>
              <a:bodyPr/>
              <a:lstStyle/>
              <a:p>
                <a:endParaRPr lang="en-US" sz="1682"/>
              </a:p>
            </p:txBody>
          </p:sp>
          <p:sp>
            <p:nvSpPr>
              <p:cNvPr id="307" name="Freeform 333"/>
              <p:cNvSpPr>
                <a:spLocks/>
              </p:cNvSpPr>
              <p:nvPr/>
            </p:nvSpPr>
            <p:spPr bwMode="auto">
              <a:xfrm>
                <a:off x="5866993" y="4224178"/>
                <a:ext cx="18188" cy="10228"/>
              </a:xfrm>
              <a:custGeom>
                <a:avLst/>
                <a:gdLst>
                  <a:gd name="T0" fmla="*/ 0 w 16"/>
                  <a:gd name="T1" fmla="*/ 0 h 8"/>
                  <a:gd name="T2" fmla="*/ 11 w 16"/>
                  <a:gd name="T3" fmla="*/ 0 h 8"/>
                  <a:gd name="T4" fmla="*/ 0 w 16"/>
                  <a:gd name="T5" fmla="*/ 11 h 8"/>
                  <a:gd name="T6" fmla="*/ 11 w 16"/>
                  <a:gd name="T7" fmla="*/ 0 h 8"/>
                  <a:gd name="T8" fmla="*/ 11 w 16"/>
                  <a:gd name="T9" fmla="*/ 11 h 8"/>
                  <a:gd name="T10" fmla="*/ 22 w 16"/>
                  <a:gd name="T11" fmla="*/ 0 h 8"/>
                  <a:gd name="T12" fmla="*/ 0 w 16"/>
                  <a:gd name="T13" fmla="*/ 0 h 8"/>
                  <a:gd name="T14" fmla="*/ 0 60000 65536"/>
                  <a:gd name="T15" fmla="*/ 0 60000 65536"/>
                  <a:gd name="T16" fmla="*/ 0 60000 65536"/>
                  <a:gd name="T17" fmla="*/ 0 60000 65536"/>
                  <a:gd name="T18" fmla="*/ 0 60000 65536"/>
                  <a:gd name="T19" fmla="*/ 0 60000 65536"/>
                  <a:gd name="T20" fmla="*/ 0 60000 65536"/>
                  <a:gd name="T21" fmla="*/ 0 w 16"/>
                  <a:gd name="T22" fmla="*/ 0 h 8"/>
                  <a:gd name="T23" fmla="*/ 16 w 1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8">
                    <a:moveTo>
                      <a:pt x="0" y="0"/>
                    </a:moveTo>
                    <a:lnTo>
                      <a:pt x="8" y="0"/>
                    </a:lnTo>
                    <a:lnTo>
                      <a:pt x="0" y="8"/>
                    </a:lnTo>
                    <a:lnTo>
                      <a:pt x="8" y="0"/>
                    </a:lnTo>
                    <a:lnTo>
                      <a:pt x="8" y="8"/>
                    </a:lnTo>
                    <a:lnTo>
                      <a:pt x="16" y="0"/>
                    </a:lnTo>
                    <a:lnTo>
                      <a:pt x="0" y="0"/>
                    </a:lnTo>
                    <a:close/>
                  </a:path>
                </a:pathLst>
              </a:custGeom>
              <a:noFill/>
              <a:ln w="1270">
                <a:solidFill>
                  <a:schemeClr val="accent4"/>
                </a:solidFill>
                <a:round/>
                <a:headEnd/>
                <a:tailEnd/>
              </a:ln>
            </p:spPr>
            <p:txBody>
              <a:bodyPr/>
              <a:lstStyle/>
              <a:p>
                <a:endParaRPr lang="en-US" sz="1682"/>
              </a:p>
            </p:txBody>
          </p:sp>
          <p:sp>
            <p:nvSpPr>
              <p:cNvPr id="308" name="Freeform 334"/>
              <p:cNvSpPr>
                <a:spLocks/>
              </p:cNvSpPr>
              <p:nvPr/>
            </p:nvSpPr>
            <p:spPr bwMode="auto">
              <a:xfrm>
                <a:off x="5811603" y="4285544"/>
                <a:ext cx="9920" cy="11157"/>
              </a:xfrm>
              <a:custGeom>
                <a:avLst/>
                <a:gdLst>
                  <a:gd name="T0" fmla="*/ 0 w 8"/>
                  <a:gd name="T1" fmla="*/ 0 h 8"/>
                  <a:gd name="T2" fmla="*/ 12 w 8"/>
                  <a:gd name="T3" fmla="*/ 12 h 8"/>
                  <a:gd name="T4" fmla="*/ 12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lnTo>
                      <a:pt x="8" y="0"/>
                    </a:lnTo>
                    <a:lnTo>
                      <a:pt x="0" y="0"/>
                    </a:lnTo>
                    <a:close/>
                  </a:path>
                </a:pathLst>
              </a:custGeom>
              <a:noFill/>
              <a:ln w="1270">
                <a:solidFill>
                  <a:schemeClr val="accent4"/>
                </a:solidFill>
                <a:round/>
                <a:headEnd/>
                <a:tailEnd/>
              </a:ln>
            </p:spPr>
            <p:txBody>
              <a:bodyPr/>
              <a:lstStyle/>
              <a:p>
                <a:endParaRPr lang="en-US" sz="1682"/>
              </a:p>
            </p:txBody>
          </p:sp>
          <p:sp>
            <p:nvSpPr>
              <p:cNvPr id="309" name="Freeform 335"/>
              <p:cNvSpPr>
                <a:spLocks/>
              </p:cNvSpPr>
              <p:nvPr/>
            </p:nvSpPr>
            <p:spPr bwMode="auto">
              <a:xfrm>
                <a:off x="8718299" y="4265088"/>
                <a:ext cx="119046" cy="155274"/>
              </a:xfrm>
              <a:custGeom>
                <a:avLst/>
                <a:gdLst>
                  <a:gd name="T0" fmla="*/ 11 w 104"/>
                  <a:gd name="T1" fmla="*/ 22 h 120"/>
                  <a:gd name="T2" fmla="*/ 100 w 104"/>
                  <a:gd name="T3" fmla="*/ 122 h 120"/>
                  <a:gd name="T4" fmla="*/ 111 w 104"/>
                  <a:gd name="T5" fmla="*/ 156 h 120"/>
                  <a:gd name="T6" fmla="*/ 122 w 104"/>
                  <a:gd name="T7" fmla="*/ 167 h 120"/>
                  <a:gd name="T8" fmla="*/ 122 w 104"/>
                  <a:gd name="T9" fmla="*/ 156 h 120"/>
                  <a:gd name="T10" fmla="*/ 144 w 104"/>
                  <a:gd name="T11" fmla="*/ 156 h 120"/>
                  <a:gd name="T12" fmla="*/ 100 w 104"/>
                  <a:gd name="T13" fmla="*/ 122 h 120"/>
                  <a:gd name="T14" fmla="*/ 100 w 104"/>
                  <a:gd name="T15" fmla="*/ 100 h 120"/>
                  <a:gd name="T16" fmla="*/ 122 w 104"/>
                  <a:gd name="T17" fmla="*/ 100 h 120"/>
                  <a:gd name="T18" fmla="*/ 22 w 104"/>
                  <a:gd name="T19" fmla="*/ 0 h 120"/>
                  <a:gd name="T20" fmla="*/ 0 w 104"/>
                  <a:gd name="T21" fmla="*/ 0 h 120"/>
                  <a:gd name="T22" fmla="*/ 11 w 104"/>
                  <a:gd name="T23" fmla="*/ 11 h 120"/>
                  <a:gd name="T24" fmla="*/ 11 w 104"/>
                  <a:gd name="T25" fmla="*/ 22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20"/>
                  <a:gd name="T41" fmla="*/ 104 w 104"/>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20">
                    <a:moveTo>
                      <a:pt x="8" y="16"/>
                    </a:moveTo>
                    <a:lnTo>
                      <a:pt x="72" y="88"/>
                    </a:lnTo>
                    <a:lnTo>
                      <a:pt x="80" y="112"/>
                    </a:lnTo>
                    <a:lnTo>
                      <a:pt x="88" y="120"/>
                    </a:lnTo>
                    <a:lnTo>
                      <a:pt x="88" y="112"/>
                    </a:lnTo>
                    <a:lnTo>
                      <a:pt x="104" y="112"/>
                    </a:lnTo>
                    <a:lnTo>
                      <a:pt x="72" y="88"/>
                    </a:lnTo>
                    <a:lnTo>
                      <a:pt x="72" y="72"/>
                    </a:lnTo>
                    <a:lnTo>
                      <a:pt x="88" y="72"/>
                    </a:lnTo>
                    <a:lnTo>
                      <a:pt x="16" y="0"/>
                    </a:lnTo>
                    <a:lnTo>
                      <a:pt x="0" y="0"/>
                    </a:lnTo>
                    <a:lnTo>
                      <a:pt x="8" y="8"/>
                    </a:lnTo>
                    <a:lnTo>
                      <a:pt x="8" y="16"/>
                    </a:lnTo>
                    <a:close/>
                  </a:path>
                </a:pathLst>
              </a:custGeom>
              <a:noFill/>
              <a:ln w="1270">
                <a:solidFill>
                  <a:schemeClr val="accent4"/>
                </a:solidFill>
                <a:round/>
                <a:headEnd/>
                <a:tailEnd/>
              </a:ln>
            </p:spPr>
            <p:txBody>
              <a:bodyPr/>
              <a:lstStyle/>
              <a:p>
                <a:endParaRPr lang="en-US" sz="1682"/>
              </a:p>
            </p:txBody>
          </p:sp>
          <p:sp>
            <p:nvSpPr>
              <p:cNvPr id="310" name="Freeform 336"/>
              <p:cNvSpPr>
                <a:spLocks/>
              </p:cNvSpPr>
              <p:nvPr/>
            </p:nvSpPr>
            <p:spPr bwMode="auto">
              <a:xfrm>
                <a:off x="7264951" y="4607248"/>
                <a:ext cx="9094" cy="10228"/>
              </a:xfrm>
              <a:custGeom>
                <a:avLst/>
                <a:gdLst>
                  <a:gd name="T0" fmla="*/ 0 w 8"/>
                  <a:gd name="T1" fmla="*/ 0 h 8"/>
                  <a:gd name="T2" fmla="*/ 0 w 8"/>
                  <a:gd name="T3" fmla="*/ 11 h 8"/>
                  <a:gd name="T4" fmla="*/ 11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0"/>
                    </a:lnTo>
                    <a:lnTo>
                      <a:pt x="0" y="0"/>
                    </a:lnTo>
                    <a:close/>
                  </a:path>
                </a:pathLst>
              </a:custGeom>
              <a:noFill/>
              <a:ln w="1270">
                <a:solidFill>
                  <a:schemeClr val="accent4"/>
                </a:solidFill>
                <a:round/>
                <a:headEnd/>
                <a:tailEnd/>
              </a:ln>
            </p:spPr>
            <p:txBody>
              <a:bodyPr/>
              <a:lstStyle/>
              <a:p>
                <a:endParaRPr lang="en-US" sz="1682"/>
              </a:p>
            </p:txBody>
          </p:sp>
          <p:sp>
            <p:nvSpPr>
              <p:cNvPr id="311" name="Line 337"/>
              <p:cNvSpPr>
                <a:spLocks noChangeShapeType="1"/>
              </p:cNvSpPr>
              <p:nvPr/>
            </p:nvSpPr>
            <p:spPr bwMode="auto">
              <a:xfrm>
                <a:off x="8773688" y="5363161"/>
                <a:ext cx="9094" cy="93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312" name="Line 338"/>
              <p:cNvSpPr>
                <a:spLocks noChangeShapeType="1"/>
              </p:cNvSpPr>
              <p:nvPr/>
            </p:nvSpPr>
            <p:spPr bwMode="auto">
              <a:xfrm flipV="1">
                <a:off x="6988831" y="5259025"/>
                <a:ext cx="1653"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313" name="Freeform 339"/>
              <p:cNvSpPr>
                <a:spLocks/>
              </p:cNvSpPr>
              <p:nvPr/>
            </p:nvSpPr>
            <p:spPr bwMode="auto">
              <a:xfrm>
                <a:off x="8847265" y="5538890"/>
                <a:ext cx="18188" cy="20455"/>
              </a:xfrm>
              <a:custGeom>
                <a:avLst/>
                <a:gdLst>
                  <a:gd name="T0" fmla="*/ 0 w 16"/>
                  <a:gd name="T1" fmla="*/ 11 h 16"/>
                  <a:gd name="T2" fmla="*/ 11 w 16"/>
                  <a:gd name="T3" fmla="*/ 22 h 16"/>
                  <a:gd name="T4" fmla="*/ 22 w 16"/>
                  <a:gd name="T5" fmla="*/ 11 h 16"/>
                  <a:gd name="T6" fmla="*/ 22 w 16"/>
                  <a:gd name="T7" fmla="*/ 0 h 16"/>
                  <a:gd name="T8" fmla="*/ 0 w 16"/>
                  <a:gd name="T9" fmla="*/ 0 h 16"/>
                  <a:gd name="T10" fmla="*/ 0 w 16"/>
                  <a:gd name="T11" fmla="*/ 11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8"/>
                    </a:moveTo>
                    <a:lnTo>
                      <a:pt x="8" y="16"/>
                    </a:lnTo>
                    <a:lnTo>
                      <a:pt x="16" y="8"/>
                    </a:lnTo>
                    <a:lnTo>
                      <a:pt x="16" y="0"/>
                    </a:lnTo>
                    <a:lnTo>
                      <a:pt x="0" y="0"/>
                    </a:lnTo>
                    <a:lnTo>
                      <a:pt x="0" y="8"/>
                    </a:lnTo>
                    <a:close/>
                  </a:path>
                </a:pathLst>
              </a:custGeom>
              <a:noFill/>
              <a:ln w="1270">
                <a:solidFill>
                  <a:schemeClr val="accent4"/>
                </a:solidFill>
                <a:round/>
                <a:headEnd/>
                <a:tailEnd/>
              </a:ln>
            </p:spPr>
            <p:txBody>
              <a:bodyPr/>
              <a:lstStyle/>
              <a:p>
                <a:endParaRPr lang="en-US" sz="1682"/>
              </a:p>
            </p:txBody>
          </p:sp>
          <p:sp>
            <p:nvSpPr>
              <p:cNvPr id="314" name="Freeform 340"/>
              <p:cNvSpPr>
                <a:spLocks/>
              </p:cNvSpPr>
              <p:nvPr/>
            </p:nvSpPr>
            <p:spPr bwMode="auto">
              <a:xfrm>
                <a:off x="8745580" y="5486822"/>
                <a:ext cx="64483" cy="31613"/>
              </a:xfrm>
              <a:custGeom>
                <a:avLst/>
                <a:gdLst>
                  <a:gd name="T0" fmla="*/ 0 w 56"/>
                  <a:gd name="T1" fmla="*/ 34 h 24"/>
                  <a:gd name="T2" fmla="*/ 22 w 56"/>
                  <a:gd name="T3" fmla="*/ 34 h 24"/>
                  <a:gd name="T4" fmla="*/ 33 w 56"/>
                  <a:gd name="T5" fmla="*/ 11 h 24"/>
                  <a:gd name="T6" fmla="*/ 78 w 56"/>
                  <a:gd name="T7" fmla="*/ 0 h 24"/>
                  <a:gd name="T8" fmla="*/ 33 w 56"/>
                  <a:gd name="T9" fmla="*/ 0 h 24"/>
                  <a:gd name="T10" fmla="*/ 11 w 56"/>
                  <a:gd name="T11" fmla="*/ 23 h 24"/>
                  <a:gd name="T12" fmla="*/ 0 w 56"/>
                  <a:gd name="T13" fmla="*/ 34 h 24"/>
                  <a:gd name="T14" fmla="*/ 0 60000 65536"/>
                  <a:gd name="T15" fmla="*/ 0 60000 65536"/>
                  <a:gd name="T16" fmla="*/ 0 60000 65536"/>
                  <a:gd name="T17" fmla="*/ 0 60000 65536"/>
                  <a:gd name="T18" fmla="*/ 0 60000 65536"/>
                  <a:gd name="T19" fmla="*/ 0 60000 65536"/>
                  <a:gd name="T20" fmla="*/ 0 60000 65536"/>
                  <a:gd name="T21" fmla="*/ 0 w 56"/>
                  <a:gd name="T22" fmla="*/ 0 h 24"/>
                  <a:gd name="T23" fmla="*/ 56 w 5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4">
                    <a:moveTo>
                      <a:pt x="0" y="24"/>
                    </a:moveTo>
                    <a:lnTo>
                      <a:pt x="16" y="24"/>
                    </a:lnTo>
                    <a:lnTo>
                      <a:pt x="24" y="8"/>
                    </a:lnTo>
                    <a:lnTo>
                      <a:pt x="56" y="0"/>
                    </a:lnTo>
                    <a:lnTo>
                      <a:pt x="24" y="0"/>
                    </a:lnTo>
                    <a:lnTo>
                      <a:pt x="8" y="16"/>
                    </a:lnTo>
                    <a:lnTo>
                      <a:pt x="0" y="24"/>
                    </a:lnTo>
                    <a:close/>
                  </a:path>
                </a:pathLst>
              </a:custGeom>
              <a:noFill/>
              <a:ln w="1270">
                <a:solidFill>
                  <a:schemeClr val="accent4"/>
                </a:solidFill>
                <a:round/>
                <a:headEnd/>
                <a:tailEnd/>
              </a:ln>
            </p:spPr>
            <p:txBody>
              <a:bodyPr/>
              <a:lstStyle/>
              <a:p>
                <a:endParaRPr lang="en-US" sz="1682"/>
              </a:p>
            </p:txBody>
          </p:sp>
          <p:sp>
            <p:nvSpPr>
              <p:cNvPr id="315" name="Freeform 341"/>
              <p:cNvSpPr>
                <a:spLocks/>
              </p:cNvSpPr>
              <p:nvPr/>
            </p:nvSpPr>
            <p:spPr bwMode="auto">
              <a:xfrm>
                <a:off x="5738027" y="4420362"/>
                <a:ext cx="19014" cy="10228"/>
              </a:xfrm>
              <a:custGeom>
                <a:avLst/>
                <a:gdLst>
                  <a:gd name="T0" fmla="*/ 0 w 16"/>
                  <a:gd name="T1" fmla="*/ 0 h 8"/>
                  <a:gd name="T2" fmla="*/ 12 w 16"/>
                  <a:gd name="T3" fmla="*/ 11 h 8"/>
                  <a:gd name="T4" fmla="*/ 23 w 16"/>
                  <a:gd name="T5" fmla="*/ 0 h 8"/>
                  <a:gd name="T6" fmla="*/ 0 w 16"/>
                  <a:gd name="T7" fmla="*/ 0 h 8"/>
                  <a:gd name="T8" fmla="*/ 0 60000 65536"/>
                  <a:gd name="T9" fmla="*/ 0 60000 65536"/>
                  <a:gd name="T10" fmla="*/ 0 60000 65536"/>
                  <a:gd name="T11" fmla="*/ 0 60000 65536"/>
                  <a:gd name="T12" fmla="*/ 0 w 16"/>
                  <a:gd name="T13" fmla="*/ 0 h 8"/>
                  <a:gd name="T14" fmla="*/ 16 w 16"/>
                  <a:gd name="T15" fmla="*/ 8 h 8"/>
                </a:gdLst>
                <a:ahLst/>
                <a:cxnLst>
                  <a:cxn ang="T8">
                    <a:pos x="T0" y="T1"/>
                  </a:cxn>
                  <a:cxn ang="T9">
                    <a:pos x="T2" y="T3"/>
                  </a:cxn>
                  <a:cxn ang="T10">
                    <a:pos x="T4" y="T5"/>
                  </a:cxn>
                  <a:cxn ang="T11">
                    <a:pos x="T6" y="T7"/>
                  </a:cxn>
                </a:cxnLst>
                <a:rect l="T12" t="T13" r="T14" b="T15"/>
                <a:pathLst>
                  <a:path w="16" h="8">
                    <a:moveTo>
                      <a:pt x="0" y="0"/>
                    </a:moveTo>
                    <a:lnTo>
                      <a:pt x="8" y="8"/>
                    </a:lnTo>
                    <a:lnTo>
                      <a:pt x="16" y="0"/>
                    </a:lnTo>
                    <a:lnTo>
                      <a:pt x="0" y="0"/>
                    </a:lnTo>
                    <a:close/>
                  </a:path>
                </a:pathLst>
              </a:custGeom>
              <a:noFill/>
              <a:ln w="1270">
                <a:solidFill>
                  <a:schemeClr val="accent4"/>
                </a:solidFill>
                <a:round/>
                <a:headEnd/>
                <a:tailEnd/>
              </a:ln>
            </p:spPr>
            <p:txBody>
              <a:bodyPr/>
              <a:lstStyle/>
              <a:p>
                <a:endParaRPr lang="en-US" sz="1682"/>
              </a:p>
            </p:txBody>
          </p:sp>
          <p:sp>
            <p:nvSpPr>
              <p:cNvPr id="316" name="Freeform 342"/>
              <p:cNvSpPr>
                <a:spLocks/>
              </p:cNvSpPr>
              <p:nvPr/>
            </p:nvSpPr>
            <p:spPr bwMode="auto">
              <a:xfrm>
                <a:off x="8644722" y="4244633"/>
                <a:ext cx="9094" cy="10228"/>
              </a:xfrm>
              <a:custGeom>
                <a:avLst/>
                <a:gdLst>
                  <a:gd name="T0" fmla="*/ 0 w 8"/>
                  <a:gd name="T1" fmla="*/ 11 h 8"/>
                  <a:gd name="T2" fmla="*/ 11 w 8"/>
                  <a:gd name="T3" fmla="*/ 11 h 8"/>
                  <a:gd name="T4" fmla="*/ 0 w 8"/>
                  <a:gd name="T5" fmla="*/ 0 h 8"/>
                  <a:gd name="T6" fmla="*/ 0 w 8"/>
                  <a:gd name="T7" fmla="*/ 1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8" y="8"/>
                    </a:lnTo>
                    <a:lnTo>
                      <a:pt x="0" y="0"/>
                    </a:lnTo>
                    <a:lnTo>
                      <a:pt x="0" y="8"/>
                    </a:lnTo>
                    <a:close/>
                  </a:path>
                </a:pathLst>
              </a:custGeom>
              <a:noFill/>
              <a:ln w="1270">
                <a:solidFill>
                  <a:schemeClr val="accent4"/>
                </a:solidFill>
                <a:round/>
                <a:headEnd/>
                <a:tailEnd/>
              </a:ln>
            </p:spPr>
            <p:txBody>
              <a:bodyPr/>
              <a:lstStyle/>
              <a:p>
                <a:endParaRPr lang="en-US" sz="1682"/>
              </a:p>
            </p:txBody>
          </p:sp>
          <p:sp>
            <p:nvSpPr>
              <p:cNvPr id="317" name="Freeform 343"/>
              <p:cNvSpPr>
                <a:spLocks/>
              </p:cNvSpPr>
              <p:nvPr/>
            </p:nvSpPr>
            <p:spPr bwMode="auto">
              <a:xfrm>
                <a:off x="7026033" y="4234406"/>
                <a:ext cx="18188" cy="10228"/>
              </a:xfrm>
              <a:custGeom>
                <a:avLst/>
                <a:gdLst>
                  <a:gd name="T0" fmla="*/ 0 w 16"/>
                  <a:gd name="T1" fmla="*/ 0 h 8"/>
                  <a:gd name="T2" fmla="*/ 0 w 16"/>
                  <a:gd name="T3" fmla="*/ 11 h 8"/>
                  <a:gd name="T4" fmla="*/ 11 w 16"/>
                  <a:gd name="T5" fmla="*/ 11 h 8"/>
                  <a:gd name="T6" fmla="*/ 22 w 16"/>
                  <a:gd name="T7" fmla="*/ 11 h 8"/>
                  <a:gd name="T8" fmla="*/ 11 w 16"/>
                  <a:gd name="T9" fmla="*/ 11 h 8"/>
                  <a:gd name="T10" fmla="*/ 22 w 16"/>
                  <a:gd name="T11" fmla="*/ 0 h 8"/>
                  <a:gd name="T12" fmla="*/ 0 w 16"/>
                  <a:gd name="T13" fmla="*/ 0 h 8"/>
                  <a:gd name="T14" fmla="*/ 0 60000 65536"/>
                  <a:gd name="T15" fmla="*/ 0 60000 65536"/>
                  <a:gd name="T16" fmla="*/ 0 60000 65536"/>
                  <a:gd name="T17" fmla="*/ 0 60000 65536"/>
                  <a:gd name="T18" fmla="*/ 0 60000 65536"/>
                  <a:gd name="T19" fmla="*/ 0 60000 65536"/>
                  <a:gd name="T20" fmla="*/ 0 60000 65536"/>
                  <a:gd name="T21" fmla="*/ 0 w 16"/>
                  <a:gd name="T22" fmla="*/ 0 h 8"/>
                  <a:gd name="T23" fmla="*/ 16 w 1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8">
                    <a:moveTo>
                      <a:pt x="0" y="0"/>
                    </a:moveTo>
                    <a:lnTo>
                      <a:pt x="0" y="8"/>
                    </a:lnTo>
                    <a:lnTo>
                      <a:pt x="8" y="8"/>
                    </a:lnTo>
                    <a:lnTo>
                      <a:pt x="16" y="8"/>
                    </a:lnTo>
                    <a:lnTo>
                      <a:pt x="8" y="8"/>
                    </a:lnTo>
                    <a:lnTo>
                      <a:pt x="16" y="0"/>
                    </a:lnTo>
                    <a:lnTo>
                      <a:pt x="0" y="0"/>
                    </a:lnTo>
                    <a:close/>
                  </a:path>
                </a:pathLst>
              </a:custGeom>
              <a:noFill/>
              <a:ln w="1270">
                <a:solidFill>
                  <a:schemeClr val="accent4"/>
                </a:solidFill>
                <a:round/>
                <a:headEnd/>
                <a:tailEnd/>
              </a:ln>
            </p:spPr>
            <p:txBody>
              <a:bodyPr/>
              <a:lstStyle/>
              <a:p>
                <a:endParaRPr lang="en-US" sz="1682"/>
              </a:p>
            </p:txBody>
          </p:sp>
          <p:sp>
            <p:nvSpPr>
              <p:cNvPr id="318" name="Line 344"/>
              <p:cNvSpPr>
                <a:spLocks noChangeShapeType="1"/>
              </p:cNvSpPr>
              <p:nvPr/>
            </p:nvSpPr>
            <p:spPr bwMode="auto">
              <a:xfrm flipV="1">
                <a:off x="7016939" y="4244633"/>
                <a:ext cx="827"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319" name="Line 345"/>
              <p:cNvSpPr>
                <a:spLocks noChangeShapeType="1"/>
              </p:cNvSpPr>
              <p:nvPr/>
            </p:nvSpPr>
            <p:spPr bwMode="auto">
              <a:xfrm>
                <a:off x="7026033" y="4265088"/>
                <a:ext cx="9094" cy="186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320" name="Freeform 346"/>
              <p:cNvSpPr>
                <a:spLocks/>
              </p:cNvSpPr>
              <p:nvPr/>
            </p:nvSpPr>
            <p:spPr bwMode="auto">
              <a:xfrm>
                <a:off x="7264951" y="5880119"/>
                <a:ext cx="27281" cy="41840"/>
              </a:xfrm>
              <a:custGeom>
                <a:avLst/>
                <a:gdLst>
                  <a:gd name="T0" fmla="*/ 33 w 24"/>
                  <a:gd name="T1" fmla="*/ 11 h 32"/>
                  <a:gd name="T2" fmla="*/ 33 w 24"/>
                  <a:gd name="T3" fmla="*/ 23 h 32"/>
                  <a:gd name="T4" fmla="*/ 11 w 24"/>
                  <a:gd name="T5" fmla="*/ 45 h 32"/>
                  <a:gd name="T6" fmla="*/ 0 w 24"/>
                  <a:gd name="T7" fmla="*/ 23 h 32"/>
                  <a:gd name="T8" fmla="*/ 22 w 24"/>
                  <a:gd name="T9" fmla="*/ 0 h 32"/>
                  <a:gd name="T10" fmla="*/ 33 w 24"/>
                  <a:gd name="T11" fmla="*/ 0 h 32"/>
                  <a:gd name="T12" fmla="*/ 33 w 24"/>
                  <a:gd name="T13" fmla="*/ 11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24" y="8"/>
                    </a:moveTo>
                    <a:lnTo>
                      <a:pt x="24" y="16"/>
                    </a:lnTo>
                    <a:lnTo>
                      <a:pt x="8" y="32"/>
                    </a:lnTo>
                    <a:lnTo>
                      <a:pt x="0" y="16"/>
                    </a:lnTo>
                    <a:lnTo>
                      <a:pt x="16" y="0"/>
                    </a:lnTo>
                    <a:lnTo>
                      <a:pt x="24" y="0"/>
                    </a:lnTo>
                    <a:lnTo>
                      <a:pt x="24" y="8"/>
                    </a:lnTo>
                    <a:close/>
                  </a:path>
                </a:pathLst>
              </a:custGeom>
              <a:solidFill>
                <a:schemeClr val="bg1"/>
              </a:solidFill>
              <a:ln w="1270">
                <a:solidFill>
                  <a:schemeClr val="accent4"/>
                </a:solidFill>
                <a:round/>
                <a:headEnd/>
                <a:tailEnd/>
              </a:ln>
            </p:spPr>
            <p:txBody>
              <a:bodyPr/>
              <a:lstStyle/>
              <a:p>
                <a:endParaRPr lang="en-US" sz="1682"/>
              </a:p>
            </p:txBody>
          </p:sp>
          <p:sp>
            <p:nvSpPr>
              <p:cNvPr id="321" name="Rectangle 347"/>
              <p:cNvSpPr>
                <a:spLocks noChangeArrowheads="1"/>
              </p:cNvSpPr>
              <p:nvPr/>
            </p:nvSpPr>
            <p:spPr bwMode="auto">
              <a:xfrm>
                <a:off x="8571145" y="4875955"/>
                <a:ext cx="9094" cy="10228"/>
              </a:xfrm>
              <a:prstGeom prst="rect">
                <a:avLst/>
              </a:prstGeom>
              <a:noFill/>
              <a:ln w="1270">
                <a:solidFill>
                  <a:schemeClr val="accent4"/>
                </a:solidFill>
                <a:miter lim="800000"/>
                <a:headEnd/>
                <a:tailEnd/>
              </a:ln>
            </p:spPr>
            <p:txBody>
              <a:bodyPr/>
              <a:lstStyle/>
              <a:p>
                <a:endParaRPr lang="en-US" sz="1682"/>
              </a:p>
            </p:txBody>
          </p:sp>
          <p:sp>
            <p:nvSpPr>
              <p:cNvPr id="322" name="Line 348"/>
              <p:cNvSpPr>
                <a:spLocks noChangeShapeType="1"/>
              </p:cNvSpPr>
              <p:nvPr/>
            </p:nvSpPr>
            <p:spPr bwMode="auto">
              <a:xfrm flipV="1">
                <a:off x="5766135" y="4627703"/>
                <a:ext cx="9094" cy="10228"/>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323" name="Line 349"/>
              <p:cNvSpPr>
                <a:spLocks noChangeShapeType="1"/>
              </p:cNvSpPr>
              <p:nvPr/>
            </p:nvSpPr>
            <p:spPr bwMode="auto">
              <a:xfrm>
                <a:off x="8571145" y="4886183"/>
                <a:ext cx="9094" cy="1860"/>
              </a:xfrm>
              <a:prstGeom prst="line">
                <a:avLst/>
              </a:prstGeom>
              <a:noFill/>
              <a:ln w="1270">
                <a:solidFill>
                  <a:schemeClr val="accent4"/>
                </a:solidFill>
                <a:round/>
                <a:headEnd/>
                <a:tailEnd/>
              </a:ln>
              <a:extLst>
                <a:ext uri="{909E8E84-426E-40DD-AFC4-6F175D3DCCD1}">
                  <a14:hiddenFill xmlns:a14="http://schemas.microsoft.com/office/drawing/2010/main">
                    <a:noFill/>
                  </a14:hiddenFill>
                </a:ext>
              </a:extLst>
            </p:spPr>
            <p:txBody>
              <a:bodyPr/>
              <a:lstStyle/>
              <a:p>
                <a:endParaRPr lang="en-US" sz="1682"/>
              </a:p>
            </p:txBody>
          </p:sp>
          <p:sp>
            <p:nvSpPr>
              <p:cNvPr id="324" name="Freeform 350"/>
              <p:cNvSpPr>
                <a:spLocks/>
              </p:cNvSpPr>
              <p:nvPr/>
            </p:nvSpPr>
            <p:spPr bwMode="auto">
              <a:xfrm>
                <a:off x="6740820" y="4244633"/>
                <a:ext cx="64483" cy="72523"/>
              </a:xfrm>
              <a:custGeom>
                <a:avLst/>
                <a:gdLst>
                  <a:gd name="T0" fmla="*/ 45 w 56"/>
                  <a:gd name="T1" fmla="*/ 11 h 56"/>
                  <a:gd name="T2" fmla="*/ 56 w 56"/>
                  <a:gd name="T3" fmla="*/ 22 h 56"/>
                  <a:gd name="T4" fmla="*/ 78 w 56"/>
                  <a:gd name="T5" fmla="*/ 22 h 56"/>
                  <a:gd name="T6" fmla="*/ 78 w 56"/>
                  <a:gd name="T7" fmla="*/ 45 h 56"/>
                  <a:gd name="T8" fmla="*/ 67 w 56"/>
                  <a:gd name="T9" fmla="*/ 67 h 56"/>
                  <a:gd name="T10" fmla="*/ 11 w 56"/>
                  <a:gd name="T11" fmla="*/ 78 h 56"/>
                  <a:gd name="T12" fmla="*/ 0 w 56"/>
                  <a:gd name="T13" fmla="*/ 67 h 56"/>
                  <a:gd name="T14" fmla="*/ 11 w 56"/>
                  <a:gd name="T15" fmla="*/ 67 h 56"/>
                  <a:gd name="T16" fmla="*/ 33 w 56"/>
                  <a:gd name="T17" fmla="*/ 45 h 56"/>
                  <a:gd name="T18" fmla="*/ 11 w 56"/>
                  <a:gd name="T19" fmla="*/ 33 h 56"/>
                  <a:gd name="T20" fmla="*/ 22 w 56"/>
                  <a:gd name="T21" fmla="*/ 33 h 56"/>
                  <a:gd name="T22" fmla="*/ 11 w 56"/>
                  <a:gd name="T23" fmla="*/ 22 h 56"/>
                  <a:gd name="T24" fmla="*/ 22 w 56"/>
                  <a:gd name="T25" fmla="*/ 22 h 56"/>
                  <a:gd name="T26" fmla="*/ 33 w 56"/>
                  <a:gd name="T27" fmla="*/ 22 h 56"/>
                  <a:gd name="T28" fmla="*/ 45 w 56"/>
                  <a:gd name="T29" fmla="*/ 11 h 56"/>
                  <a:gd name="T30" fmla="*/ 33 w 56"/>
                  <a:gd name="T31" fmla="*/ 11 h 56"/>
                  <a:gd name="T32" fmla="*/ 45 w 56"/>
                  <a:gd name="T33" fmla="*/ 0 h 56"/>
                  <a:gd name="T34" fmla="*/ 56 w 56"/>
                  <a:gd name="T35" fmla="*/ 0 h 56"/>
                  <a:gd name="T36" fmla="*/ 45 w 56"/>
                  <a:gd name="T37" fmla="*/ 11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56"/>
                  <a:gd name="T59" fmla="*/ 56 w 56"/>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56">
                    <a:moveTo>
                      <a:pt x="32" y="8"/>
                    </a:moveTo>
                    <a:lnTo>
                      <a:pt x="40" y="16"/>
                    </a:lnTo>
                    <a:lnTo>
                      <a:pt x="56" y="16"/>
                    </a:lnTo>
                    <a:lnTo>
                      <a:pt x="56" y="32"/>
                    </a:lnTo>
                    <a:lnTo>
                      <a:pt x="48" y="48"/>
                    </a:lnTo>
                    <a:lnTo>
                      <a:pt x="8" y="56"/>
                    </a:lnTo>
                    <a:lnTo>
                      <a:pt x="0" y="48"/>
                    </a:lnTo>
                    <a:lnTo>
                      <a:pt x="8" y="48"/>
                    </a:lnTo>
                    <a:lnTo>
                      <a:pt x="24" y="32"/>
                    </a:lnTo>
                    <a:lnTo>
                      <a:pt x="8" y="24"/>
                    </a:lnTo>
                    <a:lnTo>
                      <a:pt x="16" y="24"/>
                    </a:lnTo>
                    <a:lnTo>
                      <a:pt x="8" y="16"/>
                    </a:lnTo>
                    <a:lnTo>
                      <a:pt x="16" y="16"/>
                    </a:lnTo>
                    <a:lnTo>
                      <a:pt x="24" y="16"/>
                    </a:lnTo>
                    <a:lnTo>
                      <a:pt x="32" y="8"/>
                    </a:lnTo>
                    <a:lnTo>
                      <a:pt x="24" y="8"/>
                    </a:lnTo>
                    <a:lnTo>
                      <a:pt x="32" y="0"/>
                    </a:lnTo>
                    <a:lnTo>
                      <a:pt x="40" y="0"/>
                    </a:lnTo>
                    <a:lnTo>
                      <a:pt x="32" y="8"/>
                    </a:lnTo>
                    <a:close/>
                  </a:path>
                </a:pathLst>
              </a:custGeom>
              <a:noFill/>
              <a:ln w="1270">
                <a:solidFill>
                  <a:schemeClr val="accent4"/>
                </a:solidFill>
                <a:round/>
                <a:headEnd/>
                <a:tailEnd/>
              </a:ln>
            </p:spPr>
            <p:txBody>
              <a:bodyPr/>
              <a:lstStyle/>
              <a:p>
                <a:endParaRPr lang="en-US" sz="1682"/>
              </a:p>
            </p:txBody>
          </p:sp>
          <p:sp>
            <p:nvSpPr>
              <p:cNvPr id="325" name="Freeform 351"/>
              <p:cNvSpPr>
                <a:spLocks/>
              </p:cNvSpPr>
              <p:nvPr/>
            </p:nvSpPr>
            <p:spPr bwMode="auto">
              <a:xfrm>
                <a:off x="6925175" y="4275316"/>
                <a:ext cx="54563" cy="52068"/>
              </a:xfrm>
              <a:custGeom>
                <a:avLst/>
                <a:gdLst>
                  <a:gd name="T0" fmla="*/ 0 w 48"/>
                  <a:gd name="T1" fmla="*/ 45 h 40"/>
                  <a:gd name="T2" fmla="*/ 22 w 48"/>
                  <a:gd name="T3" fmla="*/ 11 h 40"/>
                  <a:gd name="T4" fmla="*/ 22 w 48"/>
                  <a:gd name="T5" fmla="*/ 22 h 40"/>
                  <a:gd name="T6" fmla="*/ 33 w 48"/>
                  <a:gd name="T7" fmla="*/ 22 h 40"/>
                  <a:gd name="T8" fmla="*/ 44 w 48"/>
                  <a:gd name="T9" fmla="*/ 22 h 40"/>
                  <a:gd name="T10" fmla="*/ 33 w 48"/>
                  <a:gd name="T11" fmla="*/ 11 h 40"/>
                  <a:gd name="T12" fmla="*/ 66 w 48"/>
                  <a:gd name="T13" fmla="*/ 0 h 40"/>
                  <a:gd name="T14" fmla="*/ 55 w 48"/>
                  <a:gd name="T15" fmla="*/ 22 h 40"/>
                  <a:gd name="T16" fmla="*/ 44 w 48"/>
                  <a:gd name="T17" fmla="*/ 34 h 40"/>
                  <a:gd name="T18" fmla="*/ 44 w 48"/>
                  <a:gd name="T19" fmla="*/ 56 h 40"/>
                  <a:gd name="T20" fmla="*/ 22 w 48"/>
                  <a:gd name="T21" fmla="*/ 45 h 40"/>
                  <a:gd name="T22" fmla="*/ 0 w 48"/>
                  <a:gd name="T23" fmla="*/ 4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0"/>
                  <a:gd name="T38" fmla="*/ 48 w 4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0">
                    <a:moveTo>
                      <a:pt x="0" y="32"/>
                    </a:moveTo>
                    <a:lnTo>
                      <a:pt x="16" y="8"/>
                    </a:lnTo>
                    <a:lnTo>
                      <a:pt x="16" y="16"/>
                    </a:lnTo>
                    <a:lnTo>
                      <a:pt x="24" y="16"/>
                    </a:lnTo>
                    <a:lnTo>
                      <a:pt x="32" y="16"/>
                    </a:lnTo>
                    <a:lnTo>
                      <a:pt x="24" y="8"/>
                    </a:lnTo>
                    <a:lnTo>
                      <a:pt x="48" y="0"/>
                    </a:lnTo>
                    <a:lnTo>
                      <a:pt x="40" y="16"/>
                    </a:lnTo>
                    <a:lnTo>
                      <a:pt x="32" y="24"/>
                    </a:lnTo>
                    <a:lnTo>
                      <a:pt x="32" y="40"/>
                    </a:lnTo>
                    <a:lnTo>
                      <a:pt x="16" y="32"/>
                    </a:lnTo>
                    <a:lnTo>
                      <a:pt x="0" y="32"/>
                    </a:lnTo>
                    <a:close/>
                  </a:path>
                </a:pathLst>
              </a:custGeom>
              <a:noFill/>
              <a:ln w="1270">
                <a:solidFill>
                  <a:schemeClr val="accent4"/>
                </a:solidFill>
                <a:round/>
                <a:headEnd/>
                <a:tailEnd/>
              </a:ln>
            </p:spPr>
            <p:txBody>
              <a:bodyPr/>
              <a:lstStyle/>
              <a:p>
                <a:endParaRPr lang="en-US" sz="1682"/>
              </a:p>
            </p:txBody>
          </p:sp>
          <p:sp>
            <p:nvSpPr>
              <p:cNvPr id="326" name="Freeform 352"/>
              <p:cNvSpPr>
                <a:spLocks/>
              </p:cNvSpPr>
              <p:nvPr/>
            </p:nvSpPr>
            <p:spPr bwMode="auto">
              <a:xfrm>
                <a:off x="7099610" y="4347839"/>
                <a:ext cx="73577" cy="41840"/>
              </a:xfrm>
              <a:custGeom>
                <a:avLst/>
                <a:gdLst>
                  <a:gd name="T0" fmla="*/ 0 w 64"/>
                  <a:gd name="T1" fmla="*/ 23 h 32"/>
                  <a:gd name="T2" fmla="*/ 11 w 64"/>
                  <a:gd name="T3" fmla="*/ 34 h 32"/>
                  <a:gd name="T4" fmla="*/ 33 w 64"/>
                  <a:gd name="T5" fmla="*/ 45 h 32"/>
                  <a:gd name="T6" fmla="*/ 67 w 64"/>
                  <a:gd name="T7" fmla="*/ 23 h 32"/>
                  <a:gd name="T8" fmla="*/ 89 w 64"/>
                  <a:gd name="T9" fmla="*/ 23 h 32"/>
                  <a:gd name="T10" fmla="*/ 89 w 64"/>
                  <a:gd name="T11" fmla="*/ 11 h 32"/>
                  <a:gd name="T12" fmla="*/ 78 w 64"/>
                  <a:gd name="T13" fmla="*/ 11 h 32"/>
                  <a:gd name="T14" fmla="*/ 56 w 64"/>
                  <a:gd name="T15" fmla="*/ 11 h 32"/>
                  <a:gd name="T16" fmla="*/ 22 w 64"/>
                  <a:gd name="T17" fmla="*/ 0 h 32"/>
                  <a:gd name="T18" fmla="*/ 0 w 64"/>
                  <a:gd name="T19" fmla="*/ 23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2"/>
                  <a:gd name="T32" fmla="*/ 64 w 64"/>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2">
                    <a:moveTo>
                      <a:pt x="0" y="16"/>
                    </a:moveTo>
                    <a:lnTo>
                      <a:pt x="8" y="24"/>
                    </a:lnTo>
                    <a:lnTo>
                      <a:pt x="24" y="32"/>
                    </a:lnTo>
                    <a:lnTo>
                      <a:pt x="48" y="16"/>
                    </a:lnTo>
                    <a:lnTo>
                      <a:pt x="64" y="16"/>
                    </a:lnTo>
                    <a:lnTo>
                      <a:pt x="64" y="8"/>
                    </a:lnTo>
                    <a:lnTo>
                      <a:pt x="56" y="8"/>
                    </a:lnTo>
                    <a:lnTo>
                      <a:pt x="40" y="8"/>
                    </a:lnTo>
                    <a:lnTo>
                      <a:pt x="16" y="0"/>
                    </a:lnTo>
                    <a:lnTo>
                      <a:pt x="0" y="16"/>
                    </a:lnTo>
                    <a:close/>
                  </a:path>
                </a:pathLst>
              </a:custGeom>
              <a:noFill/>
              <a:ln w="1270">
                <a:solidFill>
                  <a:schemeClr val="accent4"/>
                </a:solidFill>
                <a:round/>
                <a:headEnd/>
                <a:tailEnd/>
              </a:ln>
            </p:spPr>
            <p:txBody>
              <a:bodyPr/>
              <a:lstStyle/>
              <a:p>
                <a:endParaRPr lang="en-US" sz="1682"/>
              </a:p>
            </p:txBody>
          </p:sp>
          <p:sp>
            <p:nvSpPr>
              <p:cNvPr id="327" name="Freeform 353"/>
              <p:cNvSpPr>
                <a:spLocks/>
              </p:cNvSpPr>
              <p:nvPr/>
            </p:nvSpPr>
            <p:spPr bwMode="auto">
              <a:xfrm>
                <a:off x="7035127" y="4317156"/>
                <a:ext cx="82671" cy="52068"/>
              </a:xfrm>
              <a:custGeom>
                <a:avLst/>
                <a:gdLst>
                  <a:gd name="T0" fmla="*/ 100 w 72"/>
                  <a:gd name="T1" fmla="*/ 34 h 40"/>
                  <a:gd name="T2" fmla="*/ 78 w 72"/>
                  <a:gd name="T3" fmla="*/ 22 h 40"/>
                  <a:gd name="T4" fmla="*/ 67 w 72"/>
                  <a:gd name="T5" fmla="*/ 11 h 40"/>
                  <a:gd name="T6" fmla="*/ 44 w 72"/>
                  <a:gd name="T7" fmla="*/ 11 h 40"/>
                  <a:gd name="T8" fmla="*/ 44 w 72"/>
                  <a:gd name="T9" fmla="*/ 0 h 40"/>
                  <a:gd name="T10" fmla="*/ 0 w 72"/>
                  <a:gd name="T11" fmla="*/ 22 h 40"/>
                  <a:gd name="T12" fmla="*/ 11 w 72"/>
                  <a:gd name="T13" fmla="*/ 34 h 40"/>
                  <a:gd name="T14" fmla="*/ 33 w 72"/>
                  <a:gd name="T15" fmla="*/ 56 h 40"/>
                  <a:gd name="T16" fmla="*/ 44 w 72"/>
                  <a:gd name="T17" fmla="*/ 56 h 40"/>
                  <a:gd name="T18" fmla="*/ 56 w 72"/>
                  <a:gd name="T19" fmla="*/ 45 h 40"/>
                  <a:gd name="T20" fmla="*/ 78 w 72"/>
                  <a:gd name="T21" fmla="*/ 56 h 40"/>
                  <a:gd name="T22" fmla="*/ 100 w 72"/>
                  <a:gd name="T23" fmla="*/ 34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72" y="24"/>
                    </a:moveTo>
                    <a:lnTo>
                      <a:pt x="56" y="16"/>
                    </a:lnTo>
                    <a:lnTo>
                      <a:pt x="48" y="8"/>
                    </a:lnTo>
                    <a:lnTo>
                      <a:pt x="32" y="8"/>
                    </a:lnTo>
                    <a:lnTo>
                      <a:pt x="32" y="0"/>
                    </a:lnTo>
                    <a:lnTo>
                      <a:pt x="0" y="16"/>
                    </a:lnTo>
                    <a:lnTo>
                      <a:pt x="8" y="24"/>
                    </a:lnTo>
                    <a:lnTo>
                      <a:pt x="24" y="40"/>
                    </a:lnTo>
                    <a:lnTo>
                      <a:pt x="32" y="40"/>
                    </a:lnTo>
                    <a:lnTo>
                      <a:pt x="40" y="32"/>
                    </a:lnTo>
                    <a:lnTo>
                      <a:pt x="56" y="40"/>
                    </a:lnTo>
                    <a:lnTo>
                      <a:pt x="72" y="24"/>
                    </a:lnTo>
                    <a:close/>
                  </a:path>
                </a:pathLst>
              </a:custGeom>
              <a:noFill/>
              <a:ln w="1270">
                <a:solidFill>
                  <a:schemeClr val="accent4"/>
                </a:solidFill>
                <a:round/>
                <a:headEnd/>
                <a:tailEnd/>
              </a:ln>
            </p:spPr>
            <p:txBody>
              <a:bodyPr/>
              <a:lstStyle/>
              <a:p>
                <a:endParaRPr lang="en-US" sz="1682"/>
              </a:p>
            </p:txBody>
          </p:sp>
          <p:sp>
            <p:nvSpPr>
              <p:cNvPr id="328" name="Freeform 355"/>
              <p:cNvSpPr>
                <a:spLocks/>
              </p:cNvSpPr>
              <p:nvPr/>
            </p:nvSpPr>
            <p:spPr bwMode="auto">
              <a:xfrm>
                <a:off x="9268884" y="6073514"/>
                <a:ext cx="117392" cy="129240"/>
              </a:xfrm>
              <a:custGeom>
                <a:avLst/>
                <a:gdLst>
                  <a:gd name="T0" fmla="*/ 111 w 138"/>
                  <a:gd name="T1" fmla="*/ 2 h 135"/>
                  <a:gd name="T2" fmla="*/ 102 w 138"/>
                  <a:gd name="T3" fmla="*/ 6 h 135"/>
                  <a:gd name="T4" fmla="*/ 102 w 138"/>
                  <a:gd name="T5" fmla="*/ 18 h 135"/>
                  <a:gd name="T6" fmla="*/ 94 w 138"/>
                  <a:gd name="T7" fmla="*/ 31 h 135"/>
                  <a:gd name="T8" fmla="*/ 86 w 138"/>
                  <a:gd name="T9" fmla="*/ 40 h 135"/>
                  <a:gd name="T10" fmla="*/ 75 w 138"/>
                  <a:gd name="T11" fmla="*/ 53 h 135"/>
                  <a:gd name="T12" fmla="*/ 66 w 138"/>
                  <a:gd name="T13" fmla="*/ 62 h 135"/>
                  <a:gd name="T14" fmla="*/ 56 w 138"/>
                  <a:gd name="T15" fmla="*/ 73 h 135"/>
                  <a:gd name="T16" fmla="*/ 41 w 138"/>
                  <a:gd name="T17" fmla="*/ 76 h 135"/>
                  <a:gd name="T18" fmla="*/ 31 w 138"/>
                  <a:gd name="T19" fmla="*/ 79 h 135"/>
                  <a:gd name="T20" fmla="*/ 23 w 138"/>
                  <a:gd name="T21" fmla="*/ 90 h 135"/>
                  <a:gd name="T22" fmla="*/ 15 w 138"/>
                  <a:gd name="T23" fmla="*/ 99 h 135"/>
                  <a:gd name="T24" fmla="*/ 6 w 138"/>
                  <a:gd name="T25" fmla="*/ 114 h 135"/>
                  <a:gd name="T26" fmla="*/ 0 w 138"/>
                  <a:gd name="T27" fmla="*/ 124 h 135"/>
                  <a:gd name="T28" fmla="*/ 6 w 138"/>
                  <a:gd name="T29" fmla="*/ 136 h 135"/>
                  <a:gd name="T30" fmla="*/ 25 w 138"/>
                  <a:gd name="T31" fmla="*/ 129 h 135"/>
                  <a:gd name="T32" fmla="*/ 29 w 138"/>
                  <a:gd name="T33" fmla="*/ 139 h 135"/>
                  <a:gd name="T34" fmla="*/ 44 w 138"/>
                  <a:gd name="T35" fmla="*/ 139 h 135"/>
                  <a:gd name="T36" fmla="*/ 62 w 138"/>
                  <a:gd name="T37" fmla="*/ 139 h 135"/>
                  <a:gd name="T38" fmla="*/ 74 w 138"/>
                  <a:gd name="T39" fmla="*/ 124 h 135"/>
                  <a:gd name="T40" fmla="*/ 77 w 138"/>
                  <a:gd name="T41" fmla="*/ 113 h 135"/>
                  <a:gd name="T42" fmla="*/ 83 w 138"/>
                  <a:gd name="T43" fmla="*/ 101 h 135"/>
                  <a:gd name="T44" fmla="*/ 83 w 138"/>
                  <a:gd name="T45" fmla="*/ 90 h 135"/>
                  <a:gd name="T46" fmla="*/ 96 w 138"/>
                  <a:gd name="T47" fmla="*/ 83 h 135"/>
                  <a:gd name="T48" fmla="*/ 100 w 138"/>
                  <a:gd name="T49" fmla="*/ 77 h 135"/>
                  <a:gd name="T50" fmla="*/ 117 w 138"/>
                  <a:gd name="T51" fmla="*/ 82 h 135"/>
                  <a:gd name="T52" fmla="*/ 127 w 138"/>
                  <a:gd name="T53" fmla="*/ 77 h 135"/>
                  <a:gd name="T54" fmla="*/ 121 w 138"/>
                  <a:gd name="T55" fmla="*/ 68 h 135"/>
                  <a:gd name="T56" fmla="*/ 112 w 138"/>
                  <a:gd name="T57" fmla="*/ 62 h 135"/>
                  <a:gd name="T58" fmla="*/ 123 w 138"/>
                  <a:gd name="T59" fmla="*/ 58 h 135"/>
                  <a:gd name="T60" fmla="*/ 127 w 138"/>
                  <a:gd name="T61" fmla="*/ 48 h 135"/>
                  <a:gd name="T62" fmla="*/ 142 w 138"/>
                  <a:gd name="T63" fmla="*/ 36 h 135"/>
                  <a:gd name="T64" fmla="*/ 134 w 138"/>
                  <a:gd name="T65" fmla="*/ 30 h 135"/>
                  <a:gd name="T66" fmla="*/ 130 w 138"/>
                  <a:gd name="T67" fmla="*/ 22 h 135"/>
                  <a:gd name="T68" fmla="*/ 140 w 138"/>
                  <a:gd name="T69" fmla="*/ 18 h 135"/>
                  <a:gd name="T70" fmla="*/ 134 w 138"/>
                  <a:gd name="T71" fmla="*/ 11 h 135"/>
                  <a:gd name="T72" fmla="*/ 121 w 138"/>
                  <a:gd name="T73" fmla="*/ 15 h 135"/>
                  <a:gd name="T74" fmla="*/ 118 w 138"/>
                  <a:gd name="T75" fmla="*/ 6 h 135"/>
                  <a:gd name="T76" fmla="*/ 111 w 138"/>
                  <a:gd name="T77" fmla="*/ 6 h 135"/>
                  <a:gd name="T78" fmla="*/ 111 w 138"/>
                  <a:gd name="T79" fmla="*/ 0 h 1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
                  <a:gd name="T121" fmla="*/ 0 h 135"/>
                  <a:gd name="T122" fmla="*/ 138 w 138"/>
                  <a:gd name="T123" fmla="*/ 135 h 1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 h="135">
                    <a:moveTo>
                      <a:pt x="108" y="2"/>
                    </a:moveTo>
                    <a:lnTo>
                      <a:pt x="99" y="6"/>
                    </a:lnTo>
                    <a:lnTo>
                      <a:pt x="99" y="17"/>
                    </a:lnTo>
                    <a:lnTo>
                      <a:pt x="91" y="30"/>
                    </a:lnTo>
                    <a:lnTo>
                      <a:pt x="84" y="39"/>
                    </a:lnTo>
                    <a:lnTo>
                      <a:pt x="73" y="51"/>
                    </a:lnTo>
                    <a:lnTo>
                      <a:pt x="64" y="60"/>
                    </a:lnTo>
                    <a:lnTo>
                      <a:pt x="54" y="71"/>
                    </a:lnTo>
                    <a:lnTo>
                      <a:pt x="40" y="74"/>
                    </a:lnTo>
                    <a:lnTo>
                      <a:pt x="30" y="77"/>
                    </a:lnTo>
                    <a:lnTo>
                      <a:pt x="22" y="87"/>
                    </a:lnTo>
                    <a:lnTo>
                      <a:pt x="15" y="96"/>
                    </a:lnTo>
                    <a:lnTo>
                      <a:pt x="6" y="111"/>
                    </a:lnTo>
                    <a:lnTo>
                      <a:pt x="0" y="120"/>
                    </a:lnTo>
                    <a:lnTo>
                      <a:pt x="6" y="132"/>
                    </a:lnTo>
                    <a:lnTo>
                      <a:pt x="24" y="125"/>
                    </a:lnTo>
                    <a:lnTo>
                      <a:pt x="28" y="135"/>
                    </a:lnTo>
                    <a:lnTo>
                      <a:pt x="43" y="135"/>
                    </a:lnTo>
                    <a:lnTo>
                      <a:pt x="60" y="135"/>
                    </a:lnTo>
                    <a:lnTo>
                      <a:pt x="72" y="120"/>
                    </a:lnTo>
                    <a:lnTo>
                      <a:pt x="75" y="110"/>
                    </a:lnTo>
                    <a:lnTo>
                      <a:pt x="81" y="98"/>
                    </a:lnTo>
                    <a:lnTo>
                      <a:pt x="81" y="87"/>
                    </a:lnTo>
                    <a:lnTo>
                      <a:pt x="93" y="81"/>
                    </a:lnTo>
                    <a:lnTo>
                      <a:pt x="97" y="75"/>
                    </a:lnTo>
                    <a:lnTo>
                      <a:pt x="114" y="80"/>
                    </a:lnTo>
                    <a:lnTo>
                      <a:pt x="123" y="75"/>
                    </a:lnTo>
                    <a:lnTo>
                      <a:pt x="118" y="66"/>
                    </a:lnTo>
                    <a:lnTo>
                      <a:pt x="109" y="60"/>
                    </a:lnTo>
                    <a:lnTo>
                      <a:pt x="120" y="56"/>
                    </a:lnTo>
                    <a:lnTo>
                      <a:pt x="123" y="47"/>
                    </a:lnTo>
                    <a:lnTo>
                      <a:pt x="138" y="35"/>
                    </a:lnTo>
                    <a:lnTo>
                      <a:pt x="130" y="29"/>
                    </a:lnTo>
                    <a:lnTo>
                      <a:pt x="126" y="21"/>
                    </a:lnTo>
                    <a:lnTo>
                      <a:pt x="136" y="17"/>
                    </a:lnTo>
                    <a:lnTo>
                      <a:pt x="130" y="11"/>
                    </a:lnTo>
                    <a:lnTo>
                      <a:pt x="118" y="15"/>
                    </a:lnTo>
                    <a:lnTo>
                      <a:pt x="115" y="6"/>
                    </a:lnTo>
                    <a:lnTo>
                      <a:pt x="108" y="6"/>
                    </a:lnTo>
                    <a:lnTo>
                      <a:pt x="108" y="0"/>
                    </a:lnTo>
                  </a:path>
                </a:pathLst>
              </a:custGeom>
              <a:noFill/>
              <a:ln w="1270">
                <a:solidFill>
                  <a:schemeClr val="accent4"/>
                </a:solidFill>
                <a:round/>
                <a:headEnd/>
                <a:tailEnd/>
              </a:ln>
            </p:spPr>
            <p:txBody>
              <a:bodyPr/>
              <a:lstStyle/>
              <a:p>
                <a:endParaRPr lang="en-US" sz="1682"/>
              </a:p>
            </p:txBody>
          </p:sp>
          <p:sp>
            <p:nvSpPr>
              <p:cNvPr id="329" name="Freeform 356"/>
              <p:cNvSpPr>
                <a:spLocks/>
              </p:cNvSpPr>
              <p:nvPr/>
            </p:nvSpPr>
            <p:spPr bwMode="auto">
              <a:xfrm>
                <a:off x="9354035" y="5963800"/>
                <a:ext cx="89284" cy="147835"/>
              </a:xfrm>
              <a:custGeom>
                <a:avLst/>
                <a:gdLst>
                  <a:gd name="T0" fmla="*/ 5 w 314"/>
                  <a:gd name="T1" fmla="*/ 3 h 463"/>
                  <a:gd name="T2" fmla="*/ 1 w 314"/>
                  <a:gd name="T3" fmla="*/ 9 h 463"/>
                  <a:gd name="T4" fmla="*/ 8 w 314"/>
                  <a:gd name="T5" fmla="*/ 15 h 463"/>
                  <a:gd name="T6" fmla="*/ 12 w 314"/>
                  <a:gd name="T7" fmla="*/ 24 h 463"/>
                  <a:gd name="T8" fmla="*/ 21 w 314"/>
                  <a:gd name="T9" fmla="*/ 32 h 463"/>
                  <a:gd name="T10" fmla="*/ 26 w 314"/>
                  <a:gd name="T11" fmla="*/ 44 h 463"/>
                  <a:gd name="T12" fmla="*/ 30 w 314"/>
                  <a:gd name="T13" fmla="*/ 54 h 463"/>
                  <a:gd name="T14" fmla="*/ 34 w 314"/>
                  <a:gd name="T15" fmla="*/ 64 h 463"/>
                  <a:gd name="T16" fmla="*/ 40 w 314"/>
                  <a:gd name="T17" fmla="*/ 67 h 463"/>
                  <a:gd name="T18" fmla="*/ 39 w 314"/>
                  <a:gd name="T19" fmla="*/ 85 h 463"/>
                  <a:gd name="T20" fmla="*/ 34 w 314"/>
                  <a:gd name="T21" fmla="*/ 94 h 463"/>
                  <a:gd name="T22" fmla="*/ 25 w 314"/>
                  <a:gd name="T23" fmla="*/ 99 h 463"/>
                  <a:gd name="T24" fmla="*/ 25 w 314"/>
                  <a:gd name="T25" fmla="*/ 108 h 463"/>
                  <a:gd name="T26" fmla="*/ 30 w 314"/>
                  <a:gd name="T27" fmla="*/ 116 h 463"/>
                  <a:gd name="T28" fmla="*/ 39 w 314"/>
                  <a:gd name="T29" fmla="*/ 120 h 463"/>
                  <a:gd name="T30" fmla="*/ 44 w 314"/>
                  <a:gd name="T31" fmla="*/ 124 h 463"/>
                  <a:gd name="T32" fmla="*/ 46 w 314"/>
                  <a:gd name="T33" fmla="*/ 134 h 463"/>
                  <a:gd name="T34" fmla="*/ 42 w 314"/>
                  <a:gd name="T35" fmla="*/ 141 h 463"/>
                  <a:gd name="T36" fmla="*/ 41 w 314"/>
                  <a:gd name="T37" fmla="*/ 149 h 463"/>
                  <a:gd name="T38" fmla="*/ 51 w 314"/>
                  <a:gd name="T39" fmla="*/ 159 h 463"/>
                  <a:gd name="T40" fmla="*/ 58 w 314"/>
                  <a:gd name="T41" fmla="*/ 150 h 463"/>
                  <a:gd name="T42" fmla="*/ 64 w 314"/>
                  <a:gd name="T43" fmla="*/ 143 h 463"/>
                  <a:gd name="T44" fmla="*/ 69 w 314"/>
                  <a:gd name="T45" fmla="*/ 133 h 463"/>
                  <a:gd name="T46" fmla="*/ 77 w 314"/>
                  <a:gd name="T47" fmla="*/ 127 h 463"/>
                  <a:gd name="T48" fmla="*/ 80 w 314"/>
                  <a:gd name="T49" fmla="*/ 120 h 463"/>
                  <a:gd name="T50" fmla="*/ 82 w 314"/>
                  <a:gd name="T51" fmla="*/ 107 h 463"/>
                  <a:gd name="T52" fmla="*/ 87 w 314"/>
                  <a:gd name="T53" fmla="*/ 101 h 463"/>
                  <a:gd name="T54" fmla="*/ 98 w 314"/>
                  <a:gd name="T55" fmla="*/ 99 h 463"/>
                  <a:gd name="T56" fmla="*/ 99 w 314"/>
                  <a:gd name="T57" fmla="*/ 91 h 463"/>
                  <a:gd name="T58" fmla="*/ 104 w 314"/>
                  <a:gd name="T59" fmla="*/ 86 h 463"/>
                  <a:gd name="T60" fmla="*/ 108 w 314"/>
                  <a:gd name="T61" fmla="*/ 76 h 463"/>
                  <a:gd name="T62" fmla="*/ 105 w 314"/>
                  <a:gd name="T63" fmla="*/ 67 h 463"/>
                  <a:gd name="T64" fmla="*/ 97 w 314"/>
                  <a:gd name="T65" fmla="*/ 68 h 463"/>
                  <a:gd name="T66" fmla="*/ 89 w 314"/>
                  <a:gd name="T67" fmla="*/ 72 h 463"/>
                  <a:gd name="T68" fmla="*/ 80 w 314"/>
                  <a:gd name="T69" fmla="*/ 76 h 463"/>
                  <a:gd name="T70" fmla="*/ 73 w 314"/>
                  <a:gd name="T71" fmla="*/ 72 h 463"/>
                  <a:gd name="T72" fmla="*/ 65 w 314"/>
                  <a:gd name="T73" fmla="*/ 68 h 463"/>
                  <a:gd name="T74" fmla="*/ 61 w 314"/>
                  <a:gd name="T75" fmla="*/ 62 h 463"/>
                  <a:gd name="T76" fmla="*/ 61 w 314"/>
                  <a:gd name="T77" fmla="*/ 48 h 463"/>
                  <a:gd name="T78" fmla="*/ 55 w 314"/>
                  <a:gd name="T79" fmla="*/ 37 h 463"/>
                  <a:gd name="T80" fmla="*/ 51 w 314"/>
                  <a:gd name="T81" fmla="*/ 39 h 463"/>
                  <a:gd name="T82" fmla="*/ 51 w 314"/>
                  <a:gd name="T83" fmla="*/ 54 h 463"/>
                  <a:gd name="T84" fmla="*/ 48 w 314"/>
                  <a:gd name="T85" fmla="*/ 55 h 463"/>
                  <a:gd name="T86" fmla="*/ 44 w 314"/>
                  <a:gd name="T87" fmla="*/ 44 h 463"/>
                  <a:gd name="T88" fmla="*/ 41 w 314"/>
                  <a:gd name="T89" fmla="*/ 40 h 463"/>
                  <a:gd name="T90" fmla="*/ 38 w 314"/>
                  <a:gd name="T91" fmla="*/ 31 h 463"/>
                  <a:gd name="T92" fmla="*/ 31 w 314"/>
                  <a:gd name="T93" fmla="*/ 25 h 463"/>
                  <a:gd name="T94" fmla="*/ 26 w 314"/>
                  <a:gd name="T95" fmla="*/ 20 h 463"/>
                  <a:gd name="T96" fmla="*/ 20 w 314"/>
                  <a:gd name="T97" fmla="*/ 17 h 463"/>
                  <a:gd name="T98" fmla="*/ 17 w 314"/>
                  <a:gd name="T99" fmla="*/ 11 h 463"/>
                  <a:gd name="T100" fmla="*/ 8 w 314"/>
                  <a:gd name="T101" fmla="*/ 3 h 4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4"/>
                  <a:gd name="T154" fmla="*/ 0 h 463"/>
                  <a:gd name="T155" fmla="*/ 314 w 314"/>
                  <a:gd name="T156" fmla="*/ 463 h 4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4" h="463">
                    <a:moveTo>
                      <a:pt x="17" y="0"/>
                    </a:moveTo>
                    <a:lnTo>
                      <a:pt x="15" y="10"/>
                    </a:lnTo>
                    <a:lnTo>
                      <a:pt x="0" y="15"/>
                    </a:lnTo>
                    <a:lnTo>
                      <a:pt x="2" y="25"/>
                    </a:lnTo>
                    <a:lnTo>
                      <a:pt x="15" y="30"/>
                    </a:lnTo>
                    <a:lnTo>
                      <a:pt x="24" y="45"/>
                    </a:lnTo>
                    <a:lnTo>
                      <a:pt x="24" y="57"/>
                    </a:lnTo>
                    <a:lnTo>
                      <a:pt x="36" y="69"/>
                    </a:lnTo>
                    <a:lnTo>
                      <a:pt x="47" y="85"/>
                    </a:lnTo>
                    <a:lnTo>
                      <a:pt x="62" y="94"/>
                    </a:lnTo>
                    <a:lnTo>
                      <a:pt x="74" y="112"/>
                    </a:lnTo>
                    <a:lnTo>
                      <a:pt x="77" y="127"/>
                    </a:lnTo>
                    <a:lnTo>
                      <a:pt x="83" y="142"/>
                    </a:lnTo>
                    <a:lnTo>
                      <a:pt x="87" y="156"/>
                    </a:lnTo>
                    <a:lnTo>
                      <a:pt x="92" y="172"/>
                    </a:lnTo>
                    <a:lnTo>
                      <a:pt x="98" y="187"/>
                    </a:lnTo>
                    <a:lnTo>
                      <a:pt x="105" y="196"/>
                    </a:lnTo>
                    <a:lnTo>
                      <a:pt x="116" y="196"/>
                    </a:lnTo>
                    <a:lnTo>
                      <a:pt x="123" y="237"/>
                    </a:lnTo>
                    <a:lnTo>
                      <a:pt x="114" y="247"/>
                    </a:lnTo>
                    <a:lnTo>
                      <a:pt x="101" y="243"/>
                    </a:lnTo>
                    <a:lnTo>
                      <a:pt x="99" y="273"/>
                    </a:lnTo>
                    <a:lnTo>
                      <a:pt x="92" y="282"/>
                    </a:lnTo>
                    <a:lnTo>
                      <a:pt x="74" y="289"/>
                    </a:lnTo>
                    <a:lnTo>
                      <a:pt x="66" y="298"/>
                    </a:lnTo>
                    <a:lnTo>
                      <a:pt x="74" y="315"/>
                    </a:lnTo>
                    <a:lnTo>
                      <a:pt x="81" y="327"/>
                    </a:lnTo>
                    <a:lnTo>
                      <a:pt x="86" y="337"/>
                    </a:lnTo>
                    <a:lnTo>
                      <a:pt x="95" y="348"/>
                    </a:lnTo>
                    <a:lnTo>
                      <a:pt x="114" y="348"/>
                    </a:lnTo>
                    <a:lnTo>
                      <a:pt x="129" y="349"/>
                    </a:lnTo>
                    <a:lnTo>
                      <a:pt x="129" y="360"/>
                    </a:lnTo>
                    <a:lnTo>
                      <a:pt x="132" y="373"/>
                    </a:lnTo>
                    <a:lnTo>
                      <a:pt x="134" y="391"/>
                    </a:lnTo>
                    <a:lnTo>
                      <a:pt x="129" y="400"/>
                    </a:lnTo>
                    <a:lnTo>
                      <a:pt x="123" y="412"/>
                    </a:lnTo>
                    <a:lnTo>
                      <a:pt x="119" y="421"/>
                    </a:lnTo>
                    <a:lnTo>
                      <a:pt x="119" y="433"/>
                    </a:lnTo>
                    <a:lnTo>
                      <a:pt x="138" y="448"/>
                    </a:lnTo>
                    <a:lnTo>
                      <a:pt x="147" y="463"/>
                    </a:lnTo>
                    <a:lnTo>
                      <a:pt x="162" y="450"/>
                    </a:lnTo>
                    <a:lnTo>
                      <a:pt x="168" y="438"/>
                    </a:lnTo>
                    <a:lnTo>
                      <a:pt x="171" y="427"/>
                    </a:lnTo>
                    <a:lnTo>
                      <a:pt x="185" y="417"/>
                    </a:lnTo>
                    <a:lnTo>
                      <a:pt x="194" y="402"/>
                    </a:lnTo>
                    <a:lnTo>
                      <a:pt x="201" y="387"/>
                    </a:lnTo>
                    <a:lnTo>
                      <a:pt x="215" y="388"/>
                    </a:lnTo>
                    <a:lnTo>
                      <a:pt x="224" y="370"/>
                    </a:lnTo>
                    <a:lnTo>
                      <a:pt x="233" y="363"/>
                    </a:lnTo>
                    <a:lnTo>
                      <a:pt x="233" y="348"/>
                    </a:lnTo>
                    <a:lnTo>
                      <a:pt x="239" y="337"/>
                    </a:lnTo>
                    <a:lnTo>
                      <a:pt x="239" y="312"/>
                    </a:lnTo>
                    <a:lnTo>
                      <a:pt x="245" y="304"/>
                    </a:lnTo>
                    <a:lnTo>
                      <a:pt x="252" y="295"/>
                    </a:lnTo>
                    <a:lnTo>
                      <a:pt x="272" y="297"/>
                    </a:lnTo>
                    <a:lnTo>
                      <a:pt x="284" y="288"/>
                    </a:lnTo>
                    <a:lnTo>
                      <a:pt x="293" y="283"/>
                    </a:lnTo>
                    <a:lnTo>
                      <a:pt x="288" y="265"/>
                    </a:lnTo>
                    <a:lnTo>
                      <a:pt x="303" y="265"/>
                    </a:lnTo>
                    <a:lnTo>
                      <a:pt x="303" y="249"/>
                    </a:lnTo>
                    <a:lnTo>
                      <a:pt x="303" y="226"/>
                    </a:lnTo>
                    <a:lnTo>
                      <a:pt x="314" y="220"/>
                    </a:lnTo>
                    <a:lnTo>
                      <a:pt x="314" y="205"/>
                    </a:lnTo>
                    <a:lnTo>
                      <a:pt x="305" y="196"/>
                    </a:lnTo>
                    <a:lnTo>
                      <a:pt x="290" y="189"/>
                    </a:lnTo>
                    <a:lnTo>
                      <a:pt x="282" y="198"/>
                    </a:lnTo>
                    <a:lnTo>
                      <a:pt x="269" y="202"/>
                    </a:lnTo>
                    <a:lnTo>
                      <a:pt x="260" y="210"/>
                    </a:lnTo>
                    <a:lnTo>
                      <a:pt x="251" y="214"/>
                    </a:lnTo>
                    <a:lnTo>
                      <a:pt x="233" y="220"/>
                    </a:lnTo>
                    <a:lnTo>
                      <a:pt x="224" y="211"/>
                    </a:lnTo>
                    <a:lnTo>
                      <a:pt x="213" y="211"/>
                    </a:lnTo>
                    <a:lnTo>
                      <a:pt x="209" y="199"/>
                    </a:lnTo>
                    <a:lnTo>
                      <a:pt x="189" y="199"/>
                    </a:lnTo>
                    <a:lnTo>
                      <a:pt x="185" y="187"/>
                    </a:lnTo>
                    <a:lnTo>
                      <a:pt x="177" y="181"/>
                    </a:lnTo>
                    <a:lnTo>
                      <a:pt x="177" y="159"/>
                    </a:lnTo>
                    <a:lnTo>
                      <a:pt x="177" y="139"/>
                    </a:lnTo>
                    <a:lnTo>
                      <a:pt x="168" y="117"/>
                    </a:lnTo>
                    <a:lnTo>
                      <a:pt x="161" y="109"/>
                    </a:lnTo>
                    <a:lnTo>
                      <a:pt x="153" y="102"/>
                    </a:lnTo>
                    <a:lnTo>
                      <a:pt x="147" y="114"/>
                    </a:lnTo>
                    <a:lnTo>
                      <a:pt x="149" y="133"/>
                    </a:lnTo>
                    <a:lnTo>
                      <a:pt x="149" y="157"/>
                    </a:lnTo>
                    <a:lnTo>
                      <a:pt x="149" y="169"/>
                    </a:lnTo>
                    <a:lnTo>
                      <a:pt x="141" y="159"/>
                    </a:lnTo>
                    <a:lnTo>
                      <a:pt x="132" y="148"/>
                    </a:lnTo>
                    <a:lnTo>
                      <a:pt x="129" y="129"/>
                    </a:lnTo>
                    <a:lnTo>
                      <a:pt x="129" y="118"/>
                    </a:lnTo>
                    <a:lnTo>
                      <a:pt x="119" y="117"/>
                    </a:lnTo>
                    <a:lnTo>
                      <a:pt x="117" y="106"/>
                    </a:lnTo>
                    <a:lnTo>
                      <a:pt x="110" y="90"/>
                    </a:lnTo>
                    <a:lnTo>
                      <a:pt x="101" y="81"/>
                    </a:lnTo>
                    <a:lnTo>
                      <a:pt x="90" y="72"/>
                    </a:lnTo>
                    <a:lnTo>
                      <a:pt x="84" y="63"/>
                    </a:lnTo>
                    <a:lnTo>
                      <a:pt x="75" y="57"/>
                    </a:lnTo>
                    <a:lnTo>
                      <a:pt x="68" y="49"/>
                    </a:lnTo>
                    <a:lnTo>
                      <a:pt x="57" y="49"/>
                    </a:lnTo>
                    <a:lnTo>
                      <a:pt x="62" y="40"/>
                    </a:lnTo>
                    <a:lnTo>
                      <a:pt x="48" y="31"/>
                    </a:lnTo>
                    <a:lnTo>
                      <a:pt x="36" y="19"/>
                    </a:lnTo>
                    <a:lnTo>
                      <a:pt x="24" y="9"/>
                    </a:lnTo>
                    <a:lnTo>
                      <a:pt x="17" y="0"/>
                    </a:lnTo>
                    <a:close/>
                  </a:path>
                </a:pathLst>
              </a:custGeom>
              <a:noFill/>
              <a:ln w="1270">
                <a:solidFill>
                  <a:schemeClr val="accent4"/>
                </a:solidFill>
                <a:round/>
                <a:headEnd/>
                <a:tailEnd/>
              </a:ln>
            </p:spPr>
            <p:txBody>
              <a:bodyPr/>
              <a:lstStyle/>
              <a:p>
                <a:endParaRPr lang="en-US" sz="1682"/>
              </a:p>
            </p:txBody>
          </p:sp>
        </p:grpSp>
        <p:cxnSp>
          <p:nvCxnSpPr>
            <p:cNvPr id="13" name="Straight Connector 12"/>
            <p:cNvCxnSpPr>
              <a:endCxn id="20" idx="23"/>
            </p:cNvCxnSpPr>
            <p:nvPr/>
          </p:nvCxnSpPr>
          <p:spPr>
            <a:xfrm flipV="1">
              <a:off x="7243349" y="3765652"/>
              <a:ext cx="243950" cy="35339"/>
            </a:xfrm>
            <a:prstGeom prst="line">
              <a:avLst/>
            </a:prstGeom>
            <a:ln w="127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75" name="Oval 374"/>
          <p:cNvSpPr/>
          <p:nvPr/>
        </p:nvSpPr>
        <p:spPr>
          <a:xfrm>
            <a:off x="2029569" y="2647264"/>
            <a:ext cx="105271" cy="102563"/>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78" b="1" dirty="0"/>
          </a:p>
        </p:txBody>
      </p:sp>
      <p:sp>
        <p:nvSpPr>
          <p:cNvPr id="377" name="Oval 376"/>
          <p:cNvSpPr/>
          <p:nvPr/>
        </p:nvSpPr>
        <p:spPr>
          <a:xfrm>
            <a:off x="2225147" y="3838618"/>
            <a:ext cx="105271" cy="102563"/>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78" b="1" dirty="0"/>
          </a:p>
        </p:txBody>
      </p:sp>
      <p:sp>
        <p:nvSpPr>
          <p:cNvPr id="378" name="Oval 377"/>
          <p:cNvSpPr/>
          <p:nvPr/>
        </p:nvSpPr>
        <p:spPr>
          <a:xfrm>
            <a:off x="1437955" y="3675499"/>
            <a:ext cx="105271" cy="102563"/>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78" b="1" dirty="0"/>
          </a:p>
        </p:txBody>
      </p:sp>
      <p:sp>
        <p:nvSpPr>
          <p:cNvPr id="379" name="Oval 378"/>
          <p:cNvSpPr/>
          <p:nvPr/>
        </p:nvSpPr>
        <p:spPr>
          <a:xfrm>
            <a:off x="3484147" y="2168401"/>
            <a:ext cx="105271" cy="116857"/>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78" b="1" dirty="0"/>
          </a:p>
        </p:txBody>
      </p:sp>
      <p:sp>
        <p:nvSpPr>
          <p:cNvPr id="380" name="ZoneTexte 358"/>
          <p:cNvSpPr txBox="1"/>
          <p:nvPr/>
        </p:nvSpPr>
        <p:spPr>
          <a:xfrm>
            <a:off x="3579133" y="2132890"/>
            <a:ext cx="738816" cy="351122"/>
          </a:xfrm>
          <a:prstGeom prst="rect">
            <a:avLst/>
          </a:prstGeom>
          <a:noFill/>
        </p:spPr>
        <p:txBody>
          <a:bodyPr wrap="square" rtlCol="0">
            <a:spAutoFit/>
          </a:bodyPr>
          <a:lstStyle/>
          <a:p>
            <a:pPr fontAlgn="base">
              <a:spcBef>
                <a:spcPct val="0"/>
              </a:spcBef>
              <a:spcAft>
                <a:spcPct val="0"/>
              </a:spcAft>
            </a:pPr>
            <a:r>
              <a:rPr lang="en-US" sz="841" dirty="0">
                <a:solidFill>
                  <a:schemeClr val="accent1"/>
                </a:solidFill>
              </a:rPr>
              <a:t>Office or Presence</a:t>
            </a:r>
          </a:p>
        </p:txBody>
      </p:sp>
      <p:sp>
        <p:nvSpPr>
          <p:cNvPr id="390" name="TextBox 389"/>
          <p:cNvSpPr txBox="1"/>
          <p:nvPr/>
        </p:nvSpPr>
        <p:spPr>
          <a:xfrm>
            <a:off x="271496" y="4285427"/>
            <a:ext cx="4231246" cy="1422534"/>
          </a:xfrm>
          <a:prstGeom prst="rect">
            <a:avLst/>
          </a:prstGeom>
          <a:noFill/>
        </p:spPr>
        <p:txBody>
          <a:bodyPr wrap="square" lIns="0" tIns="44337" rIns="0" bIns="44337" rtlCol="0">
            <a:spAutoFit/>
          </a:bodyPr>
          <a:lstStyle/>
          <a:p>
            <a:pPr marL="240306" indent="-240306" defTabSz="829745">
              <a:spcAft>
                <a:spcPts val="544"/>
              </a:spcAft>
              <a:buFont typeface="Arial" panose="020B0604020202020204" pitchFamily="34" charset="0"/>
              <a:buChar char="•"/>
              <a:defRPr/>
            </a:pPr>
            <a:r>
              <a:rPr lang="en-US" sz="1178" b="1" dirty="0" smtClean="0">
                <a:solidFill>
                  <a:schemeClr val="tx1"/>
                </a:solidFill>
                <a:latin typeface="Arial" pitchFamily="34" charset="0"/>
                <a:cs typeface="Arial" pitchFamily="34" charset="0"/>
              </a:rPr>
              <a:t>Commercial approach – </a:t>
            </a:r>
            <a:r>
              <a:rPr lang="en-US" sz="1178" dirty="0" smtClean="0">
                <a:solidFill>
                  <a:schemeClr val="tx1"/>
                </a:solidFill>
                <a:latin typeface="Arial" pitchFamily="34" charset="0"/>
                <a:cs typeface="Arial" pitchFamily="34" charset="0"/>
              </a:rPr>
              <a:t>We operate relations with 5 out of the top 10 telecom operators in the world through about 30 countries and develop global product portfolio in Big Data</a:t>
            </a:r>
          </a:p>
          <a:p>
            <a:pPr marL="240306" indent="-240306" defTabSz="829745">
              <a:spcAft>
                <a:spcPts val="544"/>
              </a:spcAft>
              <a:buFont typeface="Arial" panose="020B0604020202020204" pitchFamily="34" charset="0"/>
              <a:buChar char="•"/>
              <a:defRPr/>
            </a:pPr>
            <a:r>
              <a:rPr lang="en-US" sz="1178" b="1" dirty="0" smtClean="0">
                <a:solidFill>
                  <a:schemeClr val="tx1"/>
                </a:solidFill>
                <a:latin typeface="Arial" pitchFamily="34" charset="0"/>
                <a:cs typeface="Arial" pitchFamily="34" charset="0"/>
              </a:rPr>
              <a:t>Social approach – </a:t>
            </a:r>
            <a:r>
              <a:rPr lang="en-US" sz="1178" dirty="0">
                <a:solidFill>
                  <a:schemeClr val="tx1"/>
                </a:solidFill>
                <a:latin typeface="Arial" pitchFamily="34" charset="0"/>
                <a:cs typeface="Arial" pitchFamily="34" charset="0"/>
              </a:rPr>
              <a:t>We work with the </a:t>
            </a:r>
            <a:r>
              <a:rPr lang="en-US" sz="1178" dirty="0" smtClean="0">
                <a:solidFill>
                  <a:schemeClr val="tx1"/>
                </a:solidFill>
                <a:latin typeface="Arial" pitchFamily="34" charset="0"/>
                <a:cs typeface="Arial" pitchFamily="34" charset="0"/>
              </a:rPr>
              <a:t>largest and most innovative </a:t>
            </a:r>
            <a:r>
              <a:rPr lang="en-US" sz="1178" dirty="0">
                <a:solidFill>
                  <a:schemeClr val="tx1"/>
                </a:solidFill>
                <a:latin typeface="Arial" pitchFamily="34" charset="0"/>
                <a:cs typeface="Arial" pitchFamily="34" charset="0"/>
              </a:rPr>
              <a:t>donors in the </a:t>
            </a:r>
            <a:r>
              <a:rPr lang="en-US" sz="1178" dirty="0" smtClean="0">
                <a:solidFill>
                  <a:schemeClr val="tx1"/>
                </a:solidFill>
                <a:latin typeface="Arial" pitchFamily="34" charset="0"/>
                <a:cs typeface="Arial" pitchFamily="34" charset="0"/>
              </a:rPr>
              <a:t>world and have </a:t>
            </a:r>
            <a:r>
              <a:rPr lang="en-US" sz="1178" dirty="0">
                <a:solidFill>
                  <a:schemeClr val="tx1"/>
                </a:solidFill>
                <a:latin typeface="Arial" pitchFamily="34" charset="0"/>
                <a:cs typeface="Arial" pitchFamily="34" charset="0"/>
              </a:rPr>
              <a:t>secured </a:t>
            </a:r>
            <a:r>
              <a:rPr lang="en-US" sz="1178" dirty="0" smtClean="0">
                <a:solidFill>
                  <a:schemeClr val="tx1"/>
                </a:solidFill>
                <a:latin typeface="Arial" pitchFamily="34" charset="0"/>
                <a:cs typeface="Arial" pitchFamily="34" charset="0"/>
              </a:rPr>
              <a:t>access </a:t>
            </a:r>
            <a:r>
              <a:rPr lang="en-US" sz="1178" dirty="0">
                <a:solidFill>
                  <a:schemeClr val="tx1"/>
                </a:solidFill>
                <a:latin typeface="Arial" pitchFamily="34" charset="0"/>
                <a:cs typeface="Arial" pitchFamily="34" charset="0"/>
              </a:rPr>
              <a:t>to telecom data in 22 emerging countries, mostly in </a:t>
            </a:r>
            <a:r>
              <a:rPr lang="en-US" sz="1178" dirty="0" smtClean="0">
                <a:solidFill>
                  <a:schemeClr val="tx1"/>
                </a:solidFill>
                <a:latin typeface="Arial" pitchFamily="34" charset="0"/>
                <a:cs typeface="Arial" pitchFamily="34" charset="0"/>
              </a:rPr>
              <a:t>data-poor environments</a:t>
            </a:r>
          </a:p>
        </p:txBody>
      </p:sp>
      <p:cxnSp>
        <p:nvCxnSpPr>
          <p:cNvPr id="396" name="Straight Connector 395"/>
          <p:cNvCxnSpPr/>
          <p:nvPr/>
        </p:nvCxnSpPr>
        <p:spPr>
          <a:xfrm>
            <a:off x="335408" y="1989556"/>
            <a:ext cx="4167334" cy="95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91" name="ZoneTexte 365"/>
          <p:cNvSpPr txBox="1"/>
          <p:nvPr/>
        </p:nvSpPr>
        <p:spPr>
          <a:xfrm>
            <a:off x="4878491" y="1123466"/>
            <a:ext cx="3308926" cy="610039"/>
          </a:xfrm>
          <a:prstGeom prst="rect">
            <a:avLst/>
          </a:prstGeom>
          <a:noFill/>
        </p:spPr>
        <p:txBody>
          <a:bodyPr wrap="square" rtlCol="0">
            <a:spAutoFit/>
          </a:bodyPr>
          <a:lstStyle/>
          <a:p>
            <a:pPr fontAlgn="base">
              <a:spcBef>
                <a:spcPct val="0"/>
              </a:spcBef>
              <a:spcAft>
                <a:spcPct val="0"/>
              </a:spcAft>
            </a:pPr>
            <a:r>
              <a:rPr lang="en-US" sz="1682" b="1" dirty="0"/>
              <a:t>Trusted by 5 of the largest global telecom operators</a:t>
            </a:r>
          </a:p>
        </p:txBody>
      </p:sp>
      <p:pic>
        <p:nvPicPr>
          <p:cNvPr id="5" name="Picture 2" descr="http://www.redinnova.com/wp-content/uploads/2011/03/telefonica-vivo-logo.pn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167611" y="2833656"/>
            <a:ext cx="1118418" cy="6338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357" descr="mtn-logo-small.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60585" y="2184401"/>
            <a:ext cx="635790" cy="570919"/>
          </a:xfrm>
          <a:prstGeom prst="rect">
            <a:avLst/>
          </a:prstGeom>
          <a:ln>
            <a:solidFill>
              <a:srgbClr val="D9D9D9"/>
            </a:solidFill>
          </a:ln>
        </p:spPr>
      </p:pic>
      <p:pic>
        <p:nvPicPr>
          <p:cNvPr id="381" name="Picture 38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71095" y="2151956"/>
            <a:ext cx="851080" cy="648076"/>
          </a:xfrm>
          <a:prstGeom prst="rect">
            <a:avLst/>
          </a:prstGeom>
        </p:spPr>
      </p:pic>
      <p:pic>
        <p:nvPicPr>
          <p:cNvPr id="389" name="Picture 12" descr="https://encrypted-tbn2.google.com/images?q=tbn:ANd9GcRva4Kf_9kwF9CX8z_pmG2f2UMi-Jr03NetnJvqQZxQbywWOi-i"/>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53351" y="2952864"/>
            <a:ext cx="1221027" cy="4461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6" descr="http://www.seeklogo.com/images/D/Digicel__Trinidad_-logo-9B12E58BE1-seeklogo.com.g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60585" y="3506759"/>
            <a:ext cx="635790" cy="683112"/>
          </a:xfrm>
          <a:prstGeom prst="rect">
            <a:avLst/>
          </a:prstGeom>
          <a:noFill/>
          <a:extLst>
            <a:ext uri="{909E8E84-426E-40DD-AFC4-6F175D3DCCD1}">
              <a14:hiddenFill xmlns:a14="http://schemas.microsoft.com/office/drawing/2010/main">
                <a:solidFill>
                  <a:srgbClr val="FFFFFF"/>
                </a:solidFill>
              </a14:hiddenFill>
            </a:ext>
          </a:extLst>
        </p:spPr>
      </p:pic>
      <p:pic>
        <p:nvPicPr>
          <p:cNvPr id="392" name="Picture 26" descr="http://www.goodibox.com/Images/vodacom-red-white-logo.aspx"/>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47360" y="2947471"/>
            <a:ext cx="795758" cy="499004"/>
          </a:xfrm>
          <a:prstGeom prst="rect">
            <a:avLst/>
          </a:prstGeom>
          <a:noFill/>
          <a:extLst>
            <a:ext uri="{909E8E84-426E-40DD-AFC4-6F175D3DCCD1}">
              <a14:hiddenFill xmlns:a14="http://schemas.microsoft.com/office/drawing/2010/main">
                <a:solidFill>
                  <a:srgbClr val="FFFFFF"/>
                </a:solidFill>
              </a14:hiddenFill>
            </a:ext>
          </a:extLst>
        </p:spPr>
      </p:pic>
      <p:pic>
        <p:nvPicPr>
          <p:cNvPr id="382" name="Picture 2" descr="http://www.logostage.com/logos/Oi.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523930" y="3588093"/>
            <a:ext cx="545408" cy="542410"/>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4" descr="https://webmail.ifc.org/inotes5/IFC_Logo_Eng_7469_Horz.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982551" y="5638754"/>
            <a:ext cx="2230780" cy="722938"/>
          </a:xfrm>
          <a:prstGeom prst="rect">
            <a:avLst/>
          </a:prstGeom>
          <a:noFill/>
          <a:extLst>
            <a:ext uri="{909E8E84-426E-40DD-AFC4-6F175D3DCCD1}">
              <a14:hiddenFill xmlns:a14="http://schemas.microsoft.com/office/drawing/2010/main">
                <a:solidFill>
                  <a:srgbClr val="FFFFFF"/>
                </a:solidFill>
              </a14:hiddenFill>
            </a:ext>
          </a:extLst>
        </p:spPr>
      </p:pic>
      <p:pic>
        <p:nvPicPr>
          <p:cNvPr id="393" name="Picture 2" descr="http://t1.gstatic.com/images?q=tbn:ANd9GcTpWBCN4JVxzsDKKjuC37300XVynuNFsPbZY92tMzqOVcloCxQW"/>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130297" y="5081577"/>
            <a:ext cx="677195" cy="553394"/>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4" descr="http://t1.gstatic.com/images?q=tbn:ANd9GcSyMf8xeFIPfBgAkK7dvGjfGNseDE1nChqWm2oO56pzUnkoeYs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503879" y="5090506"/>
            <a:ext cx="535538" cy="535538"/>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4" descr="http://topnews.net.nz/data/bill-and-melinda-gates-foundation.jp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l="14442" t="27826" r="14669" b="33229"/>
          <a:stretch/>
        </p:blipFill>
        <p:spPr bwMode="auto">
          <a:xfrm>
            <a:off x="6106062" y="5162779"/>
            <a:ext cx="1104638" cy="390991"/>
          </a:xfrm>
          <a:prstGeom prst="rect">
            <a:avLst/>
          </a:prstGeom>
          <a:noFill/>
          <a:extLst>
            <a:ext uri="{909E8E84-426E-40DD-AFC4-6F175D3DCCD1}">
              <a14:hiddenFill xmlns:a14="http://schemas.microsoft.com/office/drawing/2010/main">
                <a:solidFill>
                  <a:srgbClr val="FFFFFF"/>
                </a:solidFill>
              </a14:hiddenFill>
            </a:ext>
          </a:extLst>
        </p:spPr>
      </p:pic>
      <p:sp>
        <p:nvSpPr>
          <p:cNvPr id="398" name="ZoneTexte 365"/>
          <p:cNvSpPr txBox="1"/>
          <p:nvPr/>
        </p:nvSpPr>
        <p:spPr>
          <a:xfrm>
            <a:off x="4935864" y="4366445"/>
            <a:ext cx="3308926" cy="351186"/>
          </a:xfrm>
          <a:prstGeom prst="rect">
            <a:avLst/>
          </a:prstGeom>
          <a:noFill/>
        </p:spPr>
        <p:txBody>
          <a:bodyPr wrap="square" rtlCol="0">
            <a:spAutoFit/>
          </a:bodyPr>
          <a:lstStyle/>
          <a:p>
            <a:pPr defTabSz="768980" fontAlgn="base">
              <a:spcBef>
                <a:spcPct val="0"/>
              </a:spcBef>
              <a:spcAft>
                <a:spcPct val="0"/>
              </a:spcAft>
            </a:pPr>
            <a:r>
              <a:rPr lang="en-US" sz="1682" b="1" dirty="0">
                <a:latin typeface="Arial" charset="0"/>
                <a:cs typeface="Arial" charset="0"/>
              </a:rPr>
              <a:t>… and the largest donors</a:t>
            </a:r>
          </a:p>
        </p:txBody>
      </p:sp>
      <p:pic>
        <p:nvPicPr>
          <p:cNvPr id="400" name="Picture 2" descr="http://www.financialtechnologyafrica.com/app-data/image-files/2014-03-26_mastercard-foundation.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075225" y="5776707"/>
            <a:ext cx="852288" cy="557171"/>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http://www.nextel.com.br/NextelWebSite/app_themes/nextel/img/og_image.png"/>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2431" y="3409723"/>
            <a:ext cx="887033" cy="887033"/>
          </a:xfrm>
          <a:prstGeom prst="rect">
            <a:avLst/>
          </a:prstGeom>
          <a:noFill/>
          <a:extLst>
            <a:ext uri="{909E8E84-426E-40DD-AFC4-6F175D3DCCD1}">
              <a14:hiddenFill xmlns:a14="http://schemas.microsoft.com/office/drawing/2010/main">
                <a:solidFill>
                  <a:srgbClr val="FFFFFF"/>
                </a:solidFill>
              </a14:hiddenFill>
            </a:ext>
          </a:extLst>
        </p:spPr>
      </p:pic>
      <p:sp>
        <p:nvSpPr>
          <p:cNvPr id="403" name="Oval 402"/>
          <p:cNvSpPr/>
          <p:nvPr/>
        </p:nvSpPr>
        <p:spPr>
          <a:xfrm>
            <a:off x="3181629" y="3174695"/>
            <a:ext cx="105271" cy="102563"/>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78" b="1" dirty="0"/>
          </a:p>
        </p:txBody>
      </p:sp>
      <p:cxnSp>
        <p:nvCxnSpPr>
          <p:cNvPr id="402" name="Straight Connector 401"/>
          <p:cNvCxnSpPr/>
          <p:nvPr/>
        </p:nvCxnSpPr>
        <p:spPr>
          <a:xfrm>
            <a:off x="4878491" y="1989556"/>
            <a:ext cx="4167334" cy="95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4878491" y="4917815"/>
            <a:ext cx="4167334" cy="95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405" name="Picture 404"/>
          <p:cNvPicPr>
            <a:picLocks noChangeAspect="1"/>
          </p:cNvPicPr>
          <p:nvPr/>
        </p:nvPicPr>
        <p:blipFill>
          <a:blip r:embed="rId19"/>
          <a:stretch>
            <a:fillRect/>
          </a:stretch>
        </p:blipFill>
        <p:spPr>
          <a:xfrm>
            <a:off x="8194479" y="5724042"/>
            <a:ext cx="575944" cy="506093"/>
          </a:xfrm>
          <a:prstGeom prst="rect">
            <a:avLst/>
          </a:prstGeom>
        </p:spPr>
      </p:pic>
    </p:spTree>
    <p:extLst>
      <p:ext uri="{BB962C8B-B14F-4D97-AF65-F5344CB8AC3E}">
        <p14:creationId xmlns:p14="http://schemas.microsoft.com/office/powerpoint/2010/main" val="2409958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473" y="250405"/>
          <a:ext cx="1472" cy="1472"/>
        </p:xfrm>
        <a:graphic>
          <a:graphicData uri="http://schemas.openxmlformats.org/presentationml/2006/ole">
            <mc:AlternateContent xmlns:mc="http://schemas.openxmlformats.org/markup-compatibility/2006">
              <mc:Choice xmlns:v="urn:schemas-microsoft-com:vml" Requires="v">
                <p:oleObj spid="_x0000_s17431"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473" y="250405"/>
                        <a:ext cx="1472" cy="1472"/>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8545078" y="8708507"/>
            <a:ext cx="324825" cy="182176"/>
          </a:xfrm>
        </p:spPr>
        <p:txBody>
          <a:bodyPr/>
          <a:lstStyle/>
          <a:p>
            <a:pPr defTabSz="829674"/>
            <a:fld id="{FCEE2C88-6C8F-484D-AF69-578F576B1F44}" type="slidenum">
              <a:rPr lang="en-US" smtClean="0">
                <a:solidFill>
                  <a:srgbClr val="FFFFFF">
                    <a:lumMod val="50000"/>
                  </a:srgbClr>
                </a:solidFill>
              </a:rPr>
              <a:pPr defTabSz="829674"/>
              <a:t>4</a:t>
            </a:fld>
            <a:endParaRPr lang="en-US" dirty="0">
              <a:solidFill>
                <a:srgbClr val="FFFFFF">
                  <a:lumMod val="50000"/>
                </a:srgbClr>
              </a:solidFill>
            </a:endParaRPr>
          </a:p>
        </p:txBody>
      </p:sp>
      <p:sp>
        <p:nvSpPr>
          <p:cNvPr id="2" name="Rectangle 1"/>
          <p:cNvSpPr/>
          <p:nvPr/>
        </p:nvSpPr>
        <p:spPr>
          <a:xfrm>
            <a:off x="2945" y="550718"/>
            <a:ext cx="1098491" cy="405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4"/>
          </p:nvPr>
        </p:nvSpPr>
        <p:spPr>
          <a:xfrm>
            <a:off x="490223" y="96311"/>
            <a:ext cx="8217268" cy="2343218"/>
          </a:xfrm>
        </p:spPr>
        <p:txBody>
          <a:bodyPr anchor="ctr">
            <a:noAutofit/>
          </a:bodyPr>
          <a:lstStyle/>
          <a:p>
            <a:r>
              <a:rPr lang="en-US" b="1" dirty="0" smtClean="0">
                <a:solidFill>
                  <a:schemeClr val="tx1"/>
                </a:solidFill>
              </a:rPr>
              <a:t>The situation</a:t>
            </a:r>
          </a:p>
          <a:p>
            <a:r>
              <a:rPr lang="en-US" dirty="0" smtClean="0">
                <a:solidFill>
                  <a:schemeClr val="tx1"/>
                </a:solidFill>
              </a:rPr>
              <a:t>Society doesn’t fully capture the benefits from the increasing availability of data and the gains of digitalization</a:t>
            </a:r>
            <a:endParaRPr lang="en-US" dirty="0">
              <a:solidFill>
                <a:schemeClr val="tx1"/>
              </a:solidFill>
            </a:endParaRPr>
          </a:p>
        </p:txBody>
      </p:sp>
      <p:sp>
        <p:nvSpPr>
          <p:cNvPr id="9" name="Text Placeholder 3"/>
          <p:cNvSpPr>
            <a:spLocks noGrp="1"/>
          </p:cNvSpPr>
          <p:nvPr>
            <p:ph type="body" sz="quarter" idx="14"/>
          </p:nvPr>
        </p:nvSpPr>
        <p:spPr>
          <a:xfrm>
            <a:off x="490223" y="2056779"/>
            <a:ext cx="8217268" cy="2343218"/>
          </a:xfrm>
        </p:spPr>
        <p:txBody>
          <a:bodyPr anchor="ctr">
            <a:noAutofit/>
          </a:bodyPr>
          <a:lstStyle/>
          <a:p>
            <a:r>
              <a:rPr lang="en-US" b="1" dirty="0" smtClean="0">
                <a:solidFill>
                  <a:schemeClr val="tx1"/>
                </a:solidFill>
              </a:rPr>
              <a:t>The complication</a:t>
            </a:r>
          </a:p>
          <a:p>
            <a:r>
              <a:rPr lang="en-US" dirty="0">
                <a:solidFill>
                  <a:schemeClr val="tx1"/>
                </a:solidFill>
              </a:rPr>
              <a:t>M</a:t>
            </a:r>
            <a:r>
              <a:rPr lang="en-US" dirty="0" smtClean="0">
                <a:solidFill>
                  <a:schemeClr val="tx1"/>
                </a:solidFill>
              </a:rPr>
              <a:t>any countries </a:t>
            </a:r>
            <a:r>
              <a:rPr lang="en-US" dirty="0">
                <a:solidFill>
                  <a:schemeClr val="tx1"/>
                </a:solidFill>
              </a:rPr>
              <a:t>face a tremendous and harmful lack of </a:t>
            </a:r>
            <a:r>
              <a:rPr lang="en-US" dirty="0" smtClean="0">
                <a:solidFill>
                  <a:schemeClr val="tx1"/>
                </a:solidFill>
              </a:rPr>
              <a:t>public data, while (</a:t>
            </a:r>
            <a:r>
              <a:rPr lang="en-US" dirty="0" err="1" smtClean="0">
                <a:solidFill>
                  <a:schemeClr val="tx1"/>
                </a:solidFill>
              </a:rPr>
              <a:t>i</a:t>
            </a:r>
            <a:r>
              <a:rPr lang="en-US" dirty="0" smtClean="0">
                <a:solidFill>
                  <a:schemeClr val="tx1"/>
                </a:solidFill>
              </a:rPr>
              <a:t>) large amount of data remain behind firewalls of private corporations, (ii) private sector lacks incentives to build the infrastructures required to fully leverage existing data, (iii) current approach focuses on use cases and does not prioritize key blocks to reach scale</a:t>
            </a:r>
            <a:endParaRPr lang="en-US" dirty="0">
              <a:solidFill>
                <a:schemeClr val="tx1"/>
              </a:solidFill>
            </a:endParaRPr>
          </a:p>
          <a:p>
            <a:endParaRPr lang="en-US" b="1" dirty="0">
              <a:solidFill>
                <a:schemeClr val="tx1"/>
              </a:solidFill>
            </a:endParaRPr>
          </a:p>
        </p:txBody>
      </p:sp>
      <p:sp>
        <p:nvSpPr>
          <p:cNvPr id="10" name="Text Placeholder 3"/>
          <p:cNvSpPr>
            <a:spLocks noGrp="1"/>
          </p:cNvSpPr>
          <p:nvPr>
            <p:ph type="body" sz="quarter" idx="14"/>
          </p:nvPr>
        </p:nvSpPr>
        <p:spPr>
          <a:xfrm>
            <a:off x="490223" y="4090200"/>
            <a:ext cx="8217268" cy="2343218"/>
          </a:xfrm>
        </p:spPr>
        <p:txBody>
          <a:bodyPr anchor="ctr">
            <a:noAutofit/>
          </a:bodyPr>
          <a:lstStyle/>
          <a:p>
            <a:r>
              <a:rPr lang="en-US" b="1" dirty="0" smtClean="0">
                <a:solidFill>
                  <a:schemeClr val="tx1"/>
                </a:solidFill>
              </a:rPr>
              <a:t>A solution</a:t>
            </a:r>
          </a:p>
          <a:p>
            <a:r>
              <a:rPr lang="en-US" b="1" dirty="0" smtClean="0">
                <a:solidFill>
                  <a:schemeClr val="tx1"/>
                </a:solidFill>
              </a:rPr>
              <a:t>Identify a disruptive approach to foster and accelerate developments leveraging the private sector and reach scale to primarily address social questions. </a:t>
            </a:r>
            <a:r>
              <a:rPr lang="en-US" b="1" u="sng" dirty="0" smtClean="0">
                <a:solidFill>
                  <a:schemeClr val="tx1"/>
                </a:solidFill>
              </a:rPr>
              <a:t>Long term, we need to develop ecosystems of algorithms, data and technical skills </a:t>
            </a:r>
            <a:endParaRPr lang="en-US" b="1" u="sng" dirty="0">
              <a:solidFill>
                <a:schemeClr val="tx1"/>
              </a:solidFill>
            </a:endParaRPr>
          </a:p>
        </p:txBody>
      </p:sp>
    </p:spTree>
    <p:extLst>
      <p:ext uri="{BB962C8B-B14F-4D97-AF65-F5344CB8AC3E}">
        <p14:creationId xmlns:p14="http://schemas.microsoft.com/office/powerpoint/2010/main" val="3707620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00352" y="250269"/>
          <a:ext cx="1335" cy="1335"/>
        </p:xfrm>
        <a:graphic>
          <a:graphicData uri="http://schemas.openxmlformats.org/presentationml/2006/ole">
            <mc:AlternateContent xmlns:mc="http://schemas.openxmlformats.org/markup-compatibility/2006">
              <mc:Choice xmlns:v="urn:schemas-microsoft-com:vml" Requires="v">
                <p:oleObj spid="_x0000_s20504" name="think-cell Slide" r:id="rId5" imgW="444" imgH="443" progId="TCLayout.ActiveDocument.1">
                  <p:embed/>
                </p:oleObj>
              </mc:Choice>
              <mc:Fallback>
                <p:oleObj name="think-cell Slide" r:id="rId5" imgW="444" imgH="443" progId="TCLayout.ActiveDocument.1">
                  <p:embed/>
                  <p:pic>
                    <p:nvPicPr>
                      <p:cNvPr id="0" name=""/>
                      <p:cNvPicPr/>
                      <p:nvPr/>
                    </p:nvPicPr>
                    <p:blipFill>
                      <a:blip r:embed="rId6"/>
                      <a:stretch>
                        <a:fillRect/>
                      </a:stretch>
                    </p:blipFill>
                    <p:spPr>
                      <a:xfrm>
                        <a:off x="100352" y="250269"/>
                        <a:ext cx="1335" cy="1335"/>
                      </a:xfrm>
                      <a:prstGeom prst="rect">
                        <a:avLst/>
                      </a:prstGeom>
                    </p:spPr>
                  </p:pic>
                </p:oleObj>
              </mc:Fallback>
            </mc:AlternateContent>
          </a:graphicData>
        </a:graphic>
      </p:graphicFrame>
      <p:sp>
        <p:nvSpPr>
          <p:cNvPr id="5" name="Slide Number Placeholder 4"/>
          <p:cNvSpPr>
            <a:spLocks noGrp="1"/>
          </p:cNvSpPr>
          <p:nvPr>
            <p:ph type="sldNum" sz="quarter" idx="11"/>
          </p:nvPr>
        </p:nvSpPr>
        <p:spPr/>
        <p:txBody>
          <a:bodyPr/>
          <a:lstStyle/>
          <a:p>
            <a:pPr>
              <a:defRPr/>
            </a:pPr>
            <a:fld id="{AC6209E7-F422-4833-A3EF-1014CF7B7B34}" type="slidenum">
              <a:rPr lang="fr-BE" smtClean="0"/>
              <a:pPr>
                <a:defRPr/>
              </a:pPr>
              <a:t>5</a:t>
            </a:fld>
            <a:endParaRPr lang="fr-BE"/>
          </a:p>
        </p:txBody>
      </p:sp>
      <p:sp>
        <p:nvSpPr>
          <p:cNvPr id="3" name="Title 2"/>
          <p:cNvSpPr>
            <a:spLocks noGrp="1"/>
          </p:cNvSpPr>
          <p:nvPr>
            <p:ph type="title"/>
          </p:nvPr>
        </p:nvSpPr>
        <p:spPr>
          <a:xfrm>
            <a:off x="255910" y="183987"/>
            <a:ext cx="8844831" cy="778098"/>
          </a:xfrm>
        </p:spPr>
        <p:txBody>
          <a:bodyPr/>
          <a:lstStyle/>
          <a:p>
            <a:r>
              <a:rPr lang="en-US" sz="2018" dirty="0" smtClean="0">
                <a:solidFill>
                  <a:schemeClr val="tx1"/>
                </a:solidFill>
              </a:rPr>
              <a:t>Innovate with data providers and co-create a global market for social products</a:t>
            </a:r>
            <a:endParaRPr lang="en-US" sz="2018" i="1" dirty="0">
              <a:solidFill>
                <a:schemeClr val="tx1"/>
              </a:solidFill>
            </a:endParaRPr>
          </a:p>
        </p:txBody>
      </p:sp>
      <p:sp>
        <p:nvSpPr>
          <p:cNvPr id="26" name="Flowchart: Magnetic Disk 25"/>
          <p:cNvSpPr/>
          <p:nvPr/>
        </p:nvSpPr>
        <p:spPr>
          <a:xfrm>
            <a:off x="1574097" y="2211813"/>
            <a:ext cx="1392802" cy="1451717"/>
          </a:xfrm>
          <a:prstGeom prst="flowChartMagneticDisk">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82" dirty="0">
              <a:solidFill>
                <a:schemeClr val="tx1"/>
              </a:solidFill>
            </a:endParaRPr>
          </a:p>
        </p:txBody>
      </p:sp>
      <p:sp>
        <p:nvSpPr>
          <p:cNvPr id="27" name="Flowchart: Magnetic Disk 26"/>
          <p:cNvSpPr/>
          <p:nvPr/>
        </p:nvSpPr>
        <p:spPr>
          <a:xfrm>
            <a:off x="673864" y="2816602"/>
            <a:ext cx="1392802" cy="1451717"/>
          </a:xfrm>
          <a:prstGeom prst="flowChartMagneticDisk">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82" dirty="0">
              <a:solidFill>
                <a:schemeClr val="tx1"/>
              </a:solidFill>
            </a:endParaRPr>
          </a:p>
        </p:txBody>
      </p:sp>
      <p:sp>
        <p:nvSpPr>
          <p:cNvPr id="28" name="Flowchart: Magnetic Disk 27"/>
          <p:cNvSpPr/>
          <p:nvPr/>
        </p:nvSpPr>
        <p:spPr>
          <a:xfrm>
            <a:off x="2537896" y="2601870"/>
            <a:ext cx="1392802" cy="1810747"/>
          </a:xfrm>
          <a:prstGeom prst="flowChartMagneticDisk">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82" dirty="0">
              <a:solidFill>
                <a:schemeClr val="tx1"/>
              </a:solidFill>
            </a:endParaRPr>
          </a:p>
        </p:txBody>
      </p:sp>
      <p:sp>
        <p:nvSpPr>
          <p:cNvPr id="30" name="Flowchart: Magnetic Disk 29"/>
          <p:cNvSpPr/>
          <p:nvPr/>
        </p:nvSpPr>
        <p:spPr>
          <a:xfrm>
            <a:off x="1020590" y="3235619"/>
            <a:ext cx="2674719" cy="2426726"/>
          </a:xfrm>
          <a:prstGeom prst="flowChartMagneticDisk">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82" dirty="0">
              <a:solidFill>
                <a:schemeClr val="tx1"/>
              </a:solidFill>
            </a:endParaRPr>
          </a:p>
        </p:txBody>
      </p:sp>
      <p:sp>
        <p:nvSpPr>
          <p:cNvPr id="31" name="Rectangle 30"/>
          <p:cNvSpPr/>
          <p:nvPr/>
        </p:nvSpPr>
        <p:spPr>
          <a:xfrm>
            <a:off x="1328295" y="3448693"/>
            <a:ext cx="2052986" cy="36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46" b="1" dirty="0">
                <a:solidFill>
                  <a:schemeClr val="tx1"/>
                </a:solidFill>
              </a:rPr>
              <a:t>Telecom </a:t>
            </a:r>
            <a:br>
              <a:rPr lang="en-US" sz="1346" b="1" dirty="0">
                <a:solidFill>
                  <a:schemeClr val="tx1"/>
                </a:solidFill>
              </a:rPr>
            </a:br>
            <a:r>
              <a:rPr lang="en-US" sz="1346" b="1" dirty="0">
                <a:solidFill>
                  <a:schemeClr val="tx1"/>
                </a:solidFill>
              </a:rPr>
              <a:t>Big Data</a:t>
            </a:r>
          </a:p>
        </p:txBody>
      </p:sp>
      <p:sp>
        <p:nvSpPr>
          <p:cNvPr id="32" name="Rounded Rectangle 31"/>
          <p:cNvSpPr/>
          <p:nvPr/>
        </p:nvSpPr>
        <p:spPr>
          <a:xfrm>
            <a:off x="1149004" y="4118697"/>
            <a:ext cx="2417891" cy="131342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251311" indent="-251311">
              <a:buFont typeface="Arial" panose="020B0604020202020204" pitchFamily="34" charset="0"/>
              <a:buChar char="•"/>
            </a:pPr>
            <a:r>
              <a:rPr lang="en-US" sz="1346" dirty="0">
                <a:solidFill>
                  <a:schemeClr val="tx1"/>
                </a:solidFill>
                <a:latin typeface="+mj-lt"/>
              </a:rPr>
              <a:t>Call Detail Records</a:t>
            </a:r>
          </a:p>
          <a:p>
            <a:pPr marL="251311" indent="-251311">
              <a:buFont typeface="Arial" panose="020B0604020202020204" pitchFamily="34" charset="0"/>
              <a:buChar char="•"/>
            </a:pPr>
            <a:r>
              <a:rPr lang="en-US" sz="1346" dirty="0">
                <a:solidFill>
                  <a:schemeClr val="tx1"/>
                </a:solidFill>
                <a:latin typeface="+mj-lt"/>
                <a:cs typeface="Arial" panose="020B0604020202020204" pitchFamily="34" charset="0"/>
              </a:rPr>
              <a:t>Data / URL logs</a:t>
            </a:r>
          </a:p>
          <a:p>
            <a:pPr marL="251311" indent="-251311">
              <a:buFont typeface="Arial" panose="020B0604020202020204" pitchFamily="34" charset="0"/>
              <a:buChar char="•"/>
            </a:pPr>
            <a:r>
              <a:rPr lang="en-US" sz="1346" dirty="0">
                <a:solidFill>
                  <a:schemeClr val="tx1"/>
                </a:solidFill>
                <a:latin typeface="+mj-lt"/>
                <a:cs typeface="Arial" panose="020B0604020202020204" pitchFamily="34" charset="0"/>
              </a:rPr>
              <a:t>Signaling data</a:t>
            </a:r>
          </a:p>
          <a:p>
            <a:pPr marL="251311" indent="-251311">
              <a:buFont typeface="Arial" panose="020B0604020202020204" pitchFamily="34" charset="0"/>
              <a:buChar char="•"/>
            </a:pPr>
            <a:r>
              <a:rPr lang="en-US" sz="1346" dirty="0">
                <a:solidFill>
                  <a:schemeClr val="tx1"/>
                </a:solidFill>
                <a:latin typeface="+mj-lt"/>
                <a:cs typeface="Arial" panose="020B0604020202020204" pitchFamily="34" charset="0"/>
              </a:rPr>
              <a:t>Network counters</a:t>
            </a:r>
          </a:p>
          <a:p>
            <a:pPr marL="251311" indent="-251311">
              <a:buFont typeface="Arial" panose="020B0604020202020204" pitchFamily="34" charset="0"/>
              <a:buChar char="•"/>
            </a:pPr>
            <a:r>
              <a:rPr lang="en-US" sz="1346" dirty="0">
                <a:solidFill>
                  <a:schemeClr val="tx1"/>
                </a:solidFill>
                <a:latin typeface="+mj-lt"/>
                <a:cs typeface="Arial" panose="020B0604020202020204" pitchFamily="34" charset="0"/>
              </a:rPr>
              <a:t>Call center data</a:t>
            </a:r>
          </a:p>
          <a:p>
            <a:pPr marL="251311" indent="-251311">
              <a:buFont typeface="Arial" panose="020B0604020202020204" pitchFamily="34" charset="0"/>
              <a:buChar char="•"/>
            </a:pPr>
            <a:r>
              <a:rPr lang="en-US" sz="1346" dirty="0">
                <a:solidFill>
                  <a:schemeClr val="tx1"/>
                </a:solidFill>
                <a:latin typeface="+mj-lt"/>
                <a:cs typeface="Arial" panose="020B0604020202020204" pitchFamily="34" charset="0"/>
              </a:rPr>
              <a:t>Handsets data</a:t>
            </a:r>
          </a:p>
        </p:txBody>
      </p:sp>
      <p:sp>
        <p:nvSpPr>
          <p:cNvPr id="2" name="Isosceles Triangle 1"/>
          <p:cNvSpPr/>
          <p:nvPr/>
        </p:nvSpPr>
        <p:spPr>
          <a:xfrm rot="5400000">
            <a:off x="2638501" y="3758999"/>
            <a:ext cx="3182789" cy="1974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8" b="1" dirty="0"/>
          </a:p>
        </p:txBody>
      </p:sp>
      <p:pic>
        <p:nvPicPr>
          <p:cNvPr id="98315" name="Picture 11" descr="http://www.wri.org/sites/default/files/styles/large/public/CPSZS71UwAAa5NN.jpg?itok=QPuzoHk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628" y="1309791"/>
            <a:ext cx="2472300" cy="198114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659870" y="2300362"/>
            <a:ext cx="1176008" cy="36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46" b="1" dirty="0">
                <a:solidFill>
                  <a:schemeClr val="tx1"/>
                </a:solidFill>
              </a:rPr>
              <a:t>Satellite Big Data</a:t>
            </a:r>
          </a:p>
        </p:txBody>
      </p:sp>
      <p:sp>
        <p:nvSpPr>
          <p:cNvPr id="15" name="Rectangle 14"/>
          <p:cNvSpPr/>
          <p:nvPr/>
        </p:nvSpPr>
        <p:spPr>
          <a:xfrm>
            <a:off x="4446397" y="2236472"/>
            <a:ext cx="1551872" cy="36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46" dirty="0">
                <a:solidFill>
                  <a:schemeClr val="tx1"/>
                </a:solidFill>
              </a:rPr>
              <a:t>Support the work on Sustainable Development Goals in </a:t>
            </a:r>
            <a:r>
              <a:rPr lang="en-US" sz="1346" b="1" dirty="0">
                <a:solidFill>
                  <a:schemeClr val="tx1"/>
                </a:solidFill>
              </a:rPr>
              <a:t>emerging countries</a:t>
            </a:r>
          </a:p>
        </p:txBody>
      </p:sp>
      <p:pic>
        <p:nvPicPr>
          <p:cNvPr id="16" name="Picture 2" descr="See original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269" y="5002888"/>
            <a:ext cx="2162713" cy="9480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See original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7628" y="3889492"/>
            <a:ext cx="2245889" cy="98888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446397" y="4844356"/>
            <a:ext cx="1551872" cy="36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46" dirty="0">
                <a:solidFill>
                  <a:schemeClr val="tx1"/>
                </a:solidFill>
              </a:rPr>
              <a:t>Support the </a:t>
            </a:r>
            <a:r>
              <a:rPr lang="en-US" sz="1346" dirty="0" smtClean="0">
                <a:solidFill>
                  <a:schemeClr val="tx1"/>
                </a:solidFill>
              </a:rPr>
              <a:t>mobility and </a:t>
            </a:r>
            <a:r>
              <a:rPr lang="en-US" sz="1346" dirty="0">
                <a:solidFill>
                  <a:schemeClr val="tx1"/>
                </a:solidFill>
              </a:rPr>
              <a:t>social inclusion strategy in </a:t>
            </a:r>
            <a:r>
              <a:rPr lang="en-US" sz="1346" b="1" dirty="0">
                <a:solidFill>
                  <a:schemeClr val="tx1"/>
                </a:solidFill>
              </a:rPr>
              <a:t>Western Europe</a:t>
            </a:r>
          </a:p>
        </p:txBody>
      </p:sp>
    </p:spTree>
    <p:extLst>
      <p:ext uri="{BB962C8B-B14F-4D97-AF65-F5344CB8AC3E}">
        <p14:creationId xmlns:p14="http://schemas.microsoft.com/office/powerpoint/2010/main" val="556860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473" y="250405"/>
          <a:ext cx="1472" cy="1472"/>
        </p:xfrm>
        <a:graphic>
          <a:graphicData uri="http://schemas.openxmlformats.org/presentationml/2006/ole">
            <mc:AlternateContent xmlns:mc="http://schemas.openxmlformats.org/markup-compatibility/2006">
              <mc:Choice xmlns:v="urn:schemas-microsoft-com:vml" Requires="v">
                <p:oleObj spid="_x0000_s29710" name="think-cell Slide" r:id="rId4" imgW="540" imgH="541" progId="TCLayout.ActiveDocument.1">
                  <p:embed/>
                </p:oleObj>
              </mc:Choice>
              <mc:Fallback>
                <p:oleObj name="think-cell Slide" r:id="rId4" imgW="540" imgH="541" progId="TCLayout.ActiveDocument.1">
                  <p:embed/>
                  <p:pic>
                    <p:nvPicPr>
                      <p:cNvPr id="0" name=""/>
                      <p:cNvPicPr/>
                      <p:nvPr/>
                    </p:nvPicPr>
                    <p:blipFill>
                      <a:blip r:embed="rId5"/>
                      <a:stretch>
                        <a:fillRect/>
                      </a:stretch>
                    </p:blipFill>
                    <p:spPr>
                      <a:xfrm>
                        <a:off x="1473" y="250405"/>
                        <a:ext cx="1472" cy="1472"/>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8545078" y="8708507"/>
            <a:ext cx="324825" cy="182176"/>
          </a:xfrm>
        </p:spPr>
        <p:txBody>
          <a:bodyPr/>
          <a:lstStyle/>
          <a:p>
            <a:pPr defTabSz="829674"/>
            <a:fld id="{FCEE2C88-6C8F-484D-AF69-578F576B1F44}" type="slidenum">
              <a:rPr lang="en-US" smtClean="0">
                <a:solidFill>
                  <a:srgbClr val="FFFFFF">
                    <a:lumMod val="50000"/>
                  </a:srgbClr>
                </a:solidFill>
              </a:rPr>
              <a:pPr defTabSz="829674"/>
              <a:t>6</a:t>
            </a:fld>
            <a:endParaRPr lang="en-US" dirty="0">
              <a:solidFill>
                <a:srgbClr val="FFFFFF">
                  <a:lumMod val="50000"/>
                </a:srgbClr>
              </a:solidFill>
            </a:endParaRPr>
          </a:p>
        </p:txBody>
      </p:sp>
      <p:sp>
        <p:nvSpPr>
          <p:cNvPr id="8" name="Rectangle 7"/>
          <p:cNvSpPr/>
          <p:nvPr/>
        </p:nvSpPr>
        <p:spPr>
          <a:xfrm>
            <a:off x="401214" y="5054367"/>
            <a:ext cx="5188412" cy="7405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11" name="Rectangle 10"/>
          <p:cNvSpPr/>
          <p:nvPr/>
        </p:nvSpPr>
        <p:spPr>
          <a:xfrm>
            <a:off x="5635219" y="5054367"/>
            <a:ext cx="3255294" cy="7405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12" name="Rectangle 11"/>
          <p:cNvSpPr/>
          <p:nvPr/>
        </p:nvSpPr>
        <p:spPr>
          <a:xfrm>
            <a:off x="1878409" y="4498140"/>
            <a:ext cx="7012106" cy="49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14" name="Rectangle 13"/>
          <p:cNvSpPr/>
          <p:nvPr/>
        </p:nvSpPr>
        <p:spPr>
          <a:xfrm>
            <a:off x="1878409" y="3923671"/>
            <a:ext cx="7012103" cy="492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15" name="Rectangle 14"/>
          <p:cNvSpPr/>
          <p:nvPr/>
        </p:nvSpPr>
        <p:spPr>
          <a:xfrm>
            <a:off x="1878408" y="3340089"/>
            <a:ext cx="7012104" cy="49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18" name="Rectangle 17"/>
          <p:cNvSpPr/>
          <p:nvPr/>
        </p:nvSpPr>
        <p:spPr>
          <a:xfrm>
            <a:off x="1878408" y="2737227"/>
            <a:ext cx="7012107" cy="49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20" name="TextBox 19"/>
          <p:cNvSpPr txBox="1"/>
          <p:nvPr/>
        </p:nvSpPr>
        <p:spPr>
          <a:xfrm>
            <a:off x="490223" y="5109859"/>
            <a:ext cx="5099402" cy="691536"/>
          </a:xfrm>
          <a:prstGeom prst="rect">
            <a:avLst/>
          </a:prstGeom>
          <a:noFill/>
        </p:spPr>
        <p:txBody>
          <a:bodyPr wrap="square" lIns="0" rIns="84802" rtlCol="0" anchor="t">
            <a:spAutoFit/>
          </a:bodyPr>
          <a:lstStyle/>
          <a:p>
            <a:r>
              <a:rPr lang="en-US" sz="1298" dirty="0"/>
              <a:t>Telecom data, including CDRs, recharges, mobile money logs, mobile internet logs, network data such as BTS and utilization of the network</a:t>
            </a:r>
          </a:p>
        </p:txBody>
      </p:sp>
      <p:sp>
        <p:nvSpPr>
          <p:cNvPr id="21" name="TextBox 20"/>
          <p:cNvSpPr txBox="1"/>
          <p:nvPr/>
        </p:nvSpPr>
        <p:spPr>
          <a:xfrm>
            <a:off x="5705991" y="5109858"/>
            <a:ext cx="3065981" cy="691536"/>
          </a:xfrm>
          <a:prstGeom prst="rect">
            <a:avLst/>
          </a:prstGeom>
          <a:noFill/>
        </p:spPr>
        <p:txBody>
          <a:bodyPr wrap="square" lIns="0" rIns="84802" rtlCol="0" anchor="t">
            <a:spAutoFit/>
          </a:bodyPr>
          <a:lstStyle/>
          <a:p>
            <a:r>
              <a:rPr lang="en-US" sz="1298" dirty="0"/>
              <a:t>Third parties data sources, including satellite data, public health data, survey data, national statistics</a:t>
            </a:r>
          </a:p>
        </p:txBody>
      </p:sp>
      <p:sp>
        <p:nvSpPr>
          <p:cNvPr id="22" name="TextBox 21"/>
          <p:cNvSpPr txBox="1"/>
          <p:nvPr/>
        </p:nvSpPr>
        <p:spPr>
          <a:xfrm>
            <a:off x="1967418" y="4535396"/>
            <a:ext cx="6740073" cy="491801"/>
          </a:xfrm>
          <a:prstGeom prst="rect">
            <a:avLst/>
          </a:prstGeom>
          <a:noFill/>
        </p:spPr>
        <p:txBody>
          <a:bodyPr wrap="square" lIns="0" rIns="84802" rtlCol="0" anchor="t">
            <a:spAutoFit/>
          </a:bodyPr>
          <a:lstStyle/>
          <a:p>
            <a:r>
              <a:rPr lang="en-US" sz="1298" dirty="0"/>
              <a:t>Data platform, including connectors and data checkers to standardize formats and ensure data quality</a:t>
            </a:r>
          </a:p>
        </p:txBody>
      </p:sp>
      <p:sp>
        <p:nvSpPr>
          <p:cNvPr id="23" name="TextBox 22"/>
          <p:cNvSpPr txBox="1"/>
          <p:nvPr/>
        </p:nvSpPr>
        <p:spPr>
          <a:xfrm>
            <a:off x="1967418" y="4033877"/>
            <a:ext cx="6740073" cy="292068"/>
          </a:xfrm>
          <a:prstGeom prst="rect">
            <a:avLst/>
          </a:prstGeom>
          <a:noFill/>
        </p:spPr>
        <p:txBody>
          <a:bodyPr wrap="square" lIns="0" rIns="84802" rtlCol="0" anchor="t">
            <a:spAutoFit/>
          </a:bodyPr>
          <a:lstStyle/>
          <a:p>
            <a:r>
              <a:rPr lang="en-US" sz="1298" dirty="0"/>
              <a:t>Platform of aggregates and First layer of aggregations, including standard aggregations</a:t>
            </a:r>
          </a:p>
        </p:txBody>
      </p:sp>
      <p:sp>
        <p:nvSpPr>
          <p:cNvPr id="24" name="TextBox 23"/>
          <p:cNvSpPr txBox="1"/>
          <p:nvPr/>
        </p:nvSpPr>
        <p:spPr>
          <a:xfrm>
            <a:off x="1967418" y="3441176"/>
            <a:ext cx="6065960" cy="292068"/>
          </a:xfrm>
          <a:prstGeom prst="rect">
            <a:avLst/>
          </a:prstGeom>
          <a:noFill/>
        </p:spPr>
        <p:txBody>
          <a:bodyPr wrap="square" lIns="0" rIns="84802" rtlCol="0" anchor="t">
            <a:spAutoFit/>
          </a:bodyPr>
          <a:lstStyle/>
          <a:p>
            <a:r>
              <a:rPr lang="en-US" sz="1298" dirty="0"/>
              <a:t>Advanced algorithms</a:t>
            </a:r>
          </a:p>
        </p:txBody>
      </p:sp>
      <p:sp>
        <p:nvSpPr>
          <p:cNvPr id="28" name="TextBox 27"/>
          <p:cNvSpPr txBox="1"/>
          <p:nvPr/>
        </p:nvSpPr>
        <p:spPr>
          <a:xfrm>
            <a:off x="1967417" y="2848475"/>
            <a:ext cx="5938299" cy="292068"/>
          </a:xfrm>
          <a:prstGeom prst="rect">
            <a:avLst/>
          </a:prstGeom>
          <a:noFill/>
        </p:spPr>
        <p:txBody>
          <a:bodyPr wrap="square" lIns="0" rIns="84802" rtlCol="0" anchor="t">
            <a:spAutoFit/>
          </a:bodyPr>
          <a:lstStyle/>
          <a:p>
            <a:r>
              <a:rPr lang="en-US" sz="1298" dirty="0"/>
              <a:t>Visualization tools and integration / implementation within end-users systems</a:t>
            </a:r>
          </a:p>
        </p:txBody>
      </p:sp>
      <p:sp>
        <p:nvSpPr>
          <p:cNvPr id="29" name="Rectangle 28"/>
          <p:cNvSpPr/>
          <p:nvPr/>
        </p:nvSpPr>
        <p:spPr>
          <a:xfrm>
            <a:off x="1878408" y="2162763"/>
            <a:ext cx="7012107" cy="49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30" name="TextBox 29"/>
          <p:cNvSpPr txBox="1"/>
          <p:nvPr/>
        </p:nvSpPr>
        <p:spPr>
          <a:xfrm>
            <a:off x="1967418" y="2283129"/>
            <a:ext cx="3968709" cy="292068"/>
          </a:xfrm>
          <a:prstGeom prst="rect">
            <a:avLst/>
          </a:prstGeom>
          <a:noFill/>
        </p:spPr>
        <p:txBody>
          <a:bodyPr wrap="square" lIns="0" rIns="84802" rtlCol="0" anchor="t">
            <a:spAutoFit/>
          </a:bodyPr>
          <a:lstStyle/>
          <a:p>
            <a:r>
              <a:rPr lang="en-US" sz="1298" dirty="0"/>
              <a:t>Training tools and capacity building within end-users</a:t>
            </a:r>
          </a:p>
        </p:txBody>
      </p:sp>
      <p:sp>
        <p:nvSpPr>
          <p:cNvPr id="31" name="Rectangle 30"/>
          <p:cNvSpPr/>
          <p:nvPr/>
        </p:nvSpPr>
        <p:spPr>
          <a:xfrm>
            <a:off x="401214" y="2171879"/>
            <a:ext cx="1395126" cy="28186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8" dirty="0"/>
              <a:t>&lt;</a:t>
            </a:r>
          </a:p>
        </p:txBody>
      </p:sp>
      <p:sp>
        <p:nvSpPr>
          <p:cNvPr id="32" name="TextBox 31"/>
          <p:cNvSpPr txBox="1"/>
          <p:nvPr/>
        </p:nvSpPr>
        <p:spPr>
          <a:xfrm>
            <a:off x="584557" y="2948157"/>
            <a:ext cx="1056770" cy="1290738"/>
          </a:xfrm>
          <a:prstGeom prst="rect">
            <a:avLst/>
          </a:prstGeom>
          <a:noFill/>
        </p:spPr>
        <p:txBody>
          <a:bodyPr wrap="square" lIns="0" rIns="84802" rtlCol="0" anchor="t">
            <a:spAutoFit/>
          </a:bodyPr>
          <a:lstStyle/>
          <a:p>
            <a:r>
              <a:rPr lang="en-US" sz="1298" dirty="0" err="1"/>
              <a:t>Data-for-Good@RIA</a:t>
            </a:r>
            <a:r>
              <a:rPr lang="en-US" sz="1298" dirty="0"/>
              <a:t> has been developing tools across all levels </a:t>
            </a:r>
          </a:p>
        </p:txBody>
      </p:sp>
      <p:sp>
        <p:nvSpPr>
          <p:cNvPr id="25" name="Text Placeholder 1"/>
          <p:cNvSpPr>
            <a:spLocks noGrp="1"/>
          </p:cNvSpPr>
          <p:nvPr>
            <p:ph type="body" sz="quarter" idx="14"/>
          </p:nvPr>
        </p:nvSpPr>
        <p:spPr>
          <a:xfrm>
            <a:off x="386313" y="455665"/>
            <a:ext cx="8217269" cy="287323"/>
          </a:xfrm>
        </p:spPr>
        <p:txBody>
          <a:bodyPr>
            <a:noAutofit/>
          </a:bodyPr>
          <a:lstStyle/>
          <a:p>
            <a:r>
              <a:rPr lang="en-US" sz="2020" dirty="0" smtClean="0">
                <a:solidFill>
                  <a:srgbClr val="000000"/>
                </a:solidFill>
              </a:rPr>
              <a:t>The goal is to create tools but the value chain is complex</a:t>
            </a:r>
            <a:endParaRPr lang="en-US" sz="2020" b="1" dirty="0">
              <a:solidFill>
                <a:srgbClr val="000000"/>
              </a:solidFill>
            </a:endParaRPr>
          </a:p>
        </p:txBody>
      </p:sp>
    </p:spTree>
    <p:extLst>
      <p:ext uri="{BB962C8B-B14F-4D97-AF65-F5344CB8AC3E}">
        <p14:creationId xmlns:p14="http://schemas.microsoft.com/office/powerpoint/2010/main" val="2003759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7" name="Object 386" hidden="1"/>
          <p:cNvGraphicFramePr>
            <a:graphicFrameLocks noChangeAspect="1"/>
          </p:cNvGraphicFramePr>
          <p:nvPr>
            <p:custDataLst>
              <p:tags r:id="rId2"/>
            </p:custDataLst>
            <p:extLst/>
          </p:nvPr>
        </p:nvGraphicFramePr>
        <p:xfrm>
          <a:off x="100457" y="318924"/>
          <a:ext cx="1439" cy="1439"/>
        </p:xfrm>
        <a:graphic>
          <a:graphicData uri="http://schemas.openxmlformats.org/presentationml/2006/ole">
            <mc:AlternateContent xmlns:mc="http://schemas.openxmlformats.org/markup-compatibility/2006">
              <mc:Choice xmlns:v="urn:schemas-microsoft-com:vml" Requires="v">
                <p:oleObj spid="_x0000_s3994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00457" y="318924"/>
                        <a:ext cx="1439" cy="1439"/>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p>
            <a:pPr>
              <a:defRPr/>
            </a:pPr>
            <a:fld id="{AC6209E7-F422-4833-A3EF-1014CF7B7B34}" type="slidenum">
              <a:rPr lang="fr-BE" smtClean="0"/>
              <a:pPr>
                <a:defRPr/>
              </a:pPr>
              <a:t>7</a:t>
            </a:fld>
            <a:endParaRPr lang="fr-BE"/>
          </a:p>
        </p:txBody>
      </p:sp>
      <p:sp>
        <p:nvSpPr>
          <p:cNvPr id="390" name="TextBox 389"/>
          <p:cNvSpPr txBox="1"/>
          <p:nvPr/>
        </p:nvSpPr>
        <p:spPr>
          <a:xfrm>
            <a:off x="1892477" y="2633272"/>
            <a:ext cx="5110995" cy="705093"/>
          </a:xfrm>
          <a:prstGeom prst="rect">
            <a:avLst/>
          </a:prstGeom>
          <a:noFill/>
        </p:spPr>
        <p:txBody>
          <a:bodyPr wrap="square" lIns="0" tIns="44337" rIns="0" bIns="44337" rtlCol="0">
            <a:spAutoFit/>
          </a:bodyPr>
          <a:lstStyle/>
          <a:p>
            <a:pPr algn="ctr" defTabSz="829745">
              <a:spcAft>
                <a:spcPts val="544"/>
              </a:spcAft>
              <a:defRPr/>
            </a:pPr>
            <a:r>
              <a:rPr lang="en-US" sz="4000" b="1" dirty="0" smtClean="0">
                <a:solidFill>
                  <a:schemeClr val="tx1"/>
                </a:solidFill>
                <a:latin typeface="Arial" pitchFamily="34" charset="0"/>
                <a:cs typeface="Arial" pitchFamily="34" charset="0"/>
              </a:rPr>
              <a:t>What can be done?</a:t>
            </a:r>
            <a:endParaRPr lang="en-US" sz="4000" dirty="0" smtClean="0">
              <a:solidFill>
                <a:schemeClr val="tx1"/>
              </a:solidFill>
              <a:latin typeface="Arial" pitchFamily="34" charset="0"/>
              <a:cs typeface="Arial" pitchFamily="34" charset="0"/>
            </a:endParaRPr>
          </a:p>
        </p:txBody>
      </p:sp>
      <p:sp>
        <p:nvSpPr>
          <p:cNvPr id="5" name="TextBox 4"/>
          <p:cNvSpPr txBox="1"/>
          <p:nvPr/>
        </p:nvSpPr>
        <p:spPr>
          <a:xfrm>
            <a:off x="655959" y="1001900"/>
            <a:ext cx="5110995" cy="458872"/>
          </a:xfrm>
          <a:prstGeom prst="rect">
            <a:avLst/>
          </a:prstGeom>
          <a:noFill/>
        </p:spPr>
        <p:txBody>
          <a:bodyPr wrap="square" lIns="0" tIns="44337" rIns="0" bIns="44337" rtlCol="0">
            <a:spAutoFit/>
          </a:bodyPr>
          <a:lstStyle/>
          <a:p>
            <a:pPr defTabSz="829745">
              <a:spcAft>
                <a:spcPts val="544"/>
              </a:spcAft>
              <a:defRPr/>
            </a:pPr>
            <a:r>
              <a:rPr lang="en-US" sz="2400" b="1" dirty="0" smtClean="0">
                <a:solidFill>
                  <a:schemeClr val="tx1"/>
                </a:solidFill>
                <a:latin typeface="Arial" pitchFamily="34" charset="0"/>
                <a:cs typeface="Arial" pitchFamily="34" charset="0"/>
              </a:rPr>
              <a:t>Public health</a:t>
            </a:r>
            <a:endParaRPr lang="en-US" sz="2400" dirty="0" smtClean="0">
              <a:solidFill>
                <a:schemeClr val="tx1"/>
              </a:solidFill>
              <a:latin typeface="Arial" pitchFamily="34" charset="0"/>
              <a:cs typeface="Arial" pitchFamily="34" charset="0"/>
            </a:endParaRPr>
          </a:p>
        </p:txBody>
      </p:sp>
      <p:sp>
        <p:nvSpPr>
          <p:cNvPr id="6" name="TextBox 5"/>
          <p:cNvSpPr txBox="1"/>
          <p:nvPr/>
        </p:nvSpPr>
        <p:spPr>
          <a:xfrm>
            <a:off x="5535943" y="739091"/>
            <a:ext cx="3063986" cy="1197536"/>
          </a:xfrm>
          <a:prstGeom prst="rect">
            <a:avLst/>
          </a:prstGeom>
          <a:noFill/>
        </p:spPr>
        <p:txBody>
          <a:bodyPr wrap="square" lIns="0" tIns="44337" rIns="0" bIns="44337" rtlCol="0">
            <a:spAutoFit/>
          </a:bodyPr>
          <a:lstStyle/>
          <a:p>
            <a:pPr defTabSz="829745">
              <a:spcAft>
                <a:spcPts val="544"/>
              </a:spcAft>
              <a:defRPr/>
            </a:pPr>
            <a:r>
              <a:rPr lang="en-US" sz="2400" b="1" dirty="0" smtClean="0">
                <a:solidFill>
                  <a:schemeClr val="tx1"/>
                </a:solidFill>
                <a:latin typeface="Arial" pitchFamily="34" charset="0"/>
                <a:cs typeface="Arial" pitchFamily="34" charset="0"/>
              </a:rPr>
              <a:t>Smart cities – Urban planning and transportation</a:t>
            </a:r>
            <a:endParaRPr lang="en-US" sz="2400" dirty="0" smtClean="0">
              <a:solidFill>
                <a:schemeClr val="tx1"/>
              </a:solidFill>
              <a:latin typeface="Arial" pitchFamily="34" charset="0"/>
              <a:cs typeface="Arial" pitchFamily="34" charset="0"/>
            </a:endParaRPr>
          </a:p>
        </p:txBody>
      </p:sp>
      <p:sp>
        <p:nvSpPr>
          <p:cNvPr id="7" name="TextBox 6"/>
          <p:cNvSpPr txBox="1"/>
          <p:nvPr/>
        </p:nvSpPr>
        <p:spPr>
          <a:xfrm>
            <a:off x="2890005" y="4420508"/>
            <a:ext cx="5110995" cy="458872"/>
          </a:xfrm>
          <a:prstGeom prst="rect">
            <a:avLst/>
          </a:prstGeom>
          <a:noFill/>
        </p:spPr>
        <p:txBody>
          <a:bodyPr wrap="square" lIns="0" tIns="44337" rIns="0" bIns="44337" rtlCol="0">
            <a:spAutoFit/>
          </a:bodyPr>
          <a:lstStyle/>
          <a:p>
            <a:pPr defTabSz="829745">
              <a:spcAft>
                <a:spcPts val="544"/>
              </a:spcAft>
              <a:defRPr/>
            </a:pPr>
            <a:r>
              <a:rPr lang="en-US" sz="2400" b="1" dirty="0" smtClean="0">
                <a:solidFill>
                  <a:schemeClr val="tx1"/>
                </a:solidFill>
                <a:latin typeface="Arial" pitchFamily="34" charset="0"/>
                <a:cs typeface="Arial" pitchFamily="34" charset="0"/>
              </a:rPr>
              <a:t>Poverty mapping</a:t>
            </a:r>
            <a:endParaRPr lang="en-US" sz="2400" dirty="0" smtClean="0">
              <a:solidFill>
                <a:schemeClr val="tx1"/>
              </a:solidFill>
              <a:latin typeface="Arial" pitchFamily="34" charset="0"/>
              <a:cs typeface="Arial" pitchFamily="34" charset="0"/>
            </a:endParaRPr>
          </a:p>
        </p:txBody>
      </p:sp>
      <p:sp>
        <p:nvSpPr>
          <p:cNvPr id="8" name="TextBox 7"/>
          <p:cNvSpPr txBox="1"/>
          <p:nvPr/>
        </p:nvSpPr>
        <p:spPr>
          <a:xfrm>
            <a:off x="5560470" y="5398062"/>
            <a:ext cx="2835386" cy="458872"/>
          </a:xfrm>
          <a:prstGeom prst="rect">
            <a:avLst/>
          </a:prstGeom>
          <a:noFill/>
        </p:spPr>
        <p:txBody>
          <a:bodyPr wrap="square" lIns="0" tIns="44337" rIns="0" bIns="44337" rtlCol="0">
            <a:spAutoFit/>
          </a:bodyPr>
          <a:lstStyle/>
          <a:p>
            <a:pPr defTabSz="829745">
              <a:spcAft>
                <a:spcPts val="544"/>
              </a:spcAft>
              <a:defRPr/>
            </a:pPr>
            <a:r>
              <a:rPr lang="en-US" sz="2400" b="1" dirty="0" smtClean="0">
                <a:solidFill>
                  <a:schemeClr val="tx1"/>
                </a:solidFill>
                <a:latin typeface="Arial" pitchFamily="34" charset="0"/>
                <a:cs typeface="Arial" pitchFamily="34" charset="0"/>
              </a:rPr>
              <a:t>Gender</a:t>
            </a:r>
            <a:endParaRPr lang="en-US" sz="2400" dirty="0" smtClean="0">
              <a:solidFill>
                <a:schemeClr val="tx1"/>
              </a:solidFill>
              <a:latin typeface="Arial" pitchFamily="34" charset="0"/>
              <a:cs typeface="Arial" pitchFamily="34" charset="0"/>
            </a:endParaRPr>
          </a:p>
        </p:txBody>
      </p:sp>
      <p:sp>
        <p:nvSpPr>
          <p:cNvPr id="9" name="TextBox 8"/>
          <p:cNvSpPr txBox="1"/>
          <p:nvPr/>
        </p:nvSpPr>
        <p:spPr>
          <a:xfrm>
            <a:off x="449475" y="5075135"/>
            <a:ext cx="5110995" cy="458872"/>
          </a:xfrm>
          <a:prstGeom prst="rect">
            <a:avLst/>
          </a:prstGeom>
          <a:noFill/>
        </p:spPr>
        <p:txBody>
          <a:bodyPr wrap="square" lIns="0" tIns="44337" rIns="0" bIns="44337" rtlCol="0">
            <a:spAutoFit/>
          </a:bodyPr>
          <a:lstStyle/>
          <a:p>
            <a:pPr defTabSz="829745">
              <a:spcAft>
                <a:spcPts val="544"/>
              </a:spcAft>
              <a:defRPr/>
            </a:pPr>
            <a:r>
              <a:rPr lang="en-US" sz="2400" b="1" dirty="0" smtClean="0">
                <a:solidFill>
                  <a:schemeClr val="tx1"/>
                </a:solidFill>
                <a:latin typeface="Arial" pitchFamily="34" charset="0"/>
                <a:cs typeface="Arial" pitchFamily="34" charset="0"/>
              </a:rPr>
              <a:t>SDGs</a:t>
            </a:r>
            <a:endParaRPr lang="en-US" sz="24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78021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AC6209E7-F422-4833-A3EF-1014CF7B7B34}" type="slidenum">
              <a:rPr lang="fr-BE" smtClean="0"/>
              <a:pPr>
                <a:defRPr/>
              </a:pPr>
              <a:t>8</a:t>
            </a:fld>
            <a:endParaRPr lang="fr-BE"/>
          </a:p>
        </p:txBody>
      </p:sp>
      <p:pic>
        <p:nvPicPr>
          <p:cNvPr id="4" name="Picture 3"/>
          <p:cNvPicPr>
            <a:picLocks noChangeAspect="1"/>
          </p:cNvPicPr>
          <p:nvPr/>
        </p:nvPicPr>
        <p:blipFill>
          <a:blip r:embed="rId2"/>
          <a:stretch>
            <a:fillRect/>
          </a:stretch>
        </p:blipFill>
        <p:spPr>
          <a:xfrm>
            <a:off x="798002" y="1207898"/>
            <a:ext cx="7445385" cy="5044877"/>
          </a:xfrm>
          <a:prstGeom prst="rect">
            <a:avLst/>
          </a:prstGeom>
        </p:spPr>
      </p:pic>
      <p:sp>
        <p:nvSpPr>
          <p:cNvPr id="6" name="Shape 121"/>
          <p:cNvSpPr txBox="1">
            <a:spLocks noGrp="1"/>
          </p:cNvSpPr>
          <p:nvPr>
            <p:ph type="title"/>
          </p:nvPr>
        </p:nvSpPr>
        <p:spPr>
          <a:xfrm>
            <a:off x="144828" y="299997"/>
            <a:ext cx="8825400" cy="467700"/>
          </a:xfrm>
          <a:prstGeom prst="rect">
            <a:avLst/>
          </a:prstGeom>
        </p:spPr>
        <p:txBody>
          <a:bodyPr lIns="91425" tIns="91425" rIns="91425" bIns="91425" anchor="ctr" anchorCtr="0">
            <a:noAutofit/>
          </a:bodyPr>
          <a:lstStyle/>
          <a:p>
            <a:pPr lvl="0">
              <a:spcBef>
                <a:spcPts val="0"/>
              </a:spcBef>
              <a:buNone/>
            </a:pPr>
            <a:r>
              <a:rPr lang="en-US" sz="2020" dirty="0" smtClean="0">
                <a:solidFill>
                  <a:srgbClr val="000000"/>
                </a:solidFill>
              </a:rPr>
              <a:t>Public health – Prioritizing the work</a:t>
            </a:r>
            <a:br>
              <a:rPr lang="en-US" sz="2020" dirty="0" smtClean="0">
                <a:solidFill>
                  <a:srgbClr val="000000"/>
                </a:solidFill>
              </a:rPr>
            </a:br>
            <a:r>
              <a:rPr lang="en-US" sz="1800" dirty="0" smtClean="0">
                <a:solidFill>
                  <a:srgbClr val="000000"/>
                </a:solidFill>
              </a:rPr>
              <a:t>Example from Malaria</a:t>
            </a:r>
            <a:endParaRPr lang="en" sz="1800" dirty="0">
              <a:solidFill>
                <a:srgbClr val="000000"/>
              </a:solidFill>
            </a:endParaRPr>
          </a:p>
        </p:txBody>
      </p:sp>
    </p:spTree>
    <p:extLst>
      <p:ext uri="{BB962C8B-B14F-4D97-AF65-F5344CB8AC3E}">
        <p14:creationId xmlns:p14="http://schemas.microsoft.com/office/powerpoint/2010/main" val="362910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AC6209E7-F422-4833-A3EF-1014CF7B7B34}" type="slidenum">
              <a:rPr lang="fr-BE" smtClean="0"/>
              <a:pPr>
                <a:defRPr/>
              </a:pPr>
              <a:t>9</a:t>
            </a:fld>
            <a:endParaRPr lang="fr-BE"/>
          </a:p>
        </p:txBody>
      </p:sp>
      <p:sp>
        <p:nvSpPr>
          <p:cNvPr id="6" name="Shape 121"/>
          <p:cNvSpPr txBox="1">
            <a:spLocks noGrp="1"/>
          </p:cNvSpPr>
          <p:nvPr>
            <p:ph type="title"/>
          </p:nvPr>
        </p:nvSpPr>
        <p:spPr>
          <a:xfrm>
            <a:off x="144828" y="299997"/>
            <a:ext cx="8825400" cy="467700"/>
          </a:xfrm>
          <a:prstGeom prst="rect">
            <a:avLst/>
          </a:prstGeom>
        </p:spPr>
        <p:txBody>
          <a:bodyPr lIns="91425" tIns="91425" rIns="91425" bIns="91425" anchor="ctr" anchorCtr="0">
            <a:noAutofit/>
          </a:bodyPr>
          <a:lstStyle/>
          <a:p>
            <a:pPr lvl="0">
              <a:spcBef>
                <a:spcPts val="0"/>
              </a:spcBef>
              <a:buNone/>
            </a:pPr>
            <a:r>
              <a:rPr lang="en-US" sz="2020" dirty="0" smtClean="0">
                <a:solidFill>
                  <a:srgbClr val="000000"/>
                </a:solidFill>
              </a:rPr>
              <a:t>Mobility – Traffic flows</a:t>
            </a:r>
            <a:endParaRPr lang="en" sz="1800" dirty="0">
              <a:solidFill>
                <a:srgbClr val="000000"/>
              </a:solidFill>
            </a:endParaRPr>
          </a:p>
        </p:txBody>
      </p:sp>
      <p:pic>
        <p:nvPicPr>
          <p:cNvPr id="8" name="Picture 7"/>
          <p:cNvPicPr>
            <a:picLocks noChangeAspect="1"/>
          </p:cNvPicPr>
          <p:nvPr/>
        </p:nvPicPr>
        <p:blipFill>
          <a:blip r:embed="rId2"/>
          <a:stretch>
            <a:fillRect/>
          </a:stretch>
        </p:blipFill>
        <p:spPr>
          <a:xfrm>
            <a:off x="144828" y="974447"/>
            <a:ext cx="4585332" cy="3280884"/>
          </a:xfrm>
          <a:prstGeom prst="rect">
            <a:avLst/>
          </a:prstGeom>
        </p:spPr>
      </p:pic>
      <p:pic>
        <p:nvPicPr>
          <p:cNvPr id="7" name="Picture 6"/>
          <p:cNvPicPr>
            <a:picLocks noChangeAspect="1"/>
          </p:cNvPicPr>
          <p:nvPr/>
        </p:nvPicPr>
        <p:blipFill>
          <a:blip r:embed="rId3"/>
          <a:stretch>
            <a:fillRect/>
          </a:stretch>
        </p:blipFill>
        <p:spPr>
          <a:xfrm>
            <a:off x="4364182" y="3497741"/>
            <a:ext cx="4606046" cy="3280884"/>
          </a:xfrm>
          <a:prstGeom prst="rect">
            <a:avLst/>
          </a:prstGeom>
        </p:spPr>
      </p:pic>
    </p:spTree>
    <p:extLst>
      <p:ext uri="{BB962C8B-B14F-4D97-AF65-F5344CB8AC3E}">
        <p14:creationId xmlns:p14="http://schemas.microsoft.com/office/powerpoint/2010/main" val="29944794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IA_template_2016">
  <a:themeElements>
    <a:clrScheme name="Personnalisée 4">
      <a:dk1>
        <a:srgbClr val="3C3C3B"/>
      </a:dk1>
      <a:lt1>
        <a:srgbClr val="FFFFFF"/>
      </a:lt1>
      <a:dk2>
        <a:srgbClr val="3C3C3B"/>
      </a:dk2>
      <a:lt2>
        <a:srgbClr val="A8A8A7"/>
      </a:lt2>
      <a:accent1>
        <a:srgbClr val="A6A6A6"/>
      </a:accent1>
      <a:accent2>
        <a:srgbClr val="7E7E7E"/>
      </a:accent2>
      <a:accent3>
        <a:srgbClr val="595959"/>
      </a:accent3>
      <a:accent4>
        <a:srgbClr val="404040"/>
      </a:accent4>
      <a:accent5>
        <a:srgbClr val="262626"/>
      </a:accent5>
      <a:accent6>
        <a:srgbClr val="F39400"/>
      </a:accent6>
      <a:hlink>
        <a:srgbClr val="F394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3666</TotalTime>
  <Words>1836</Words>
  <Application>Microsoft Office PowerPoint</Application>
  <PresentationFormat>Custom</PresentationFormat>
  <Paragraphs>248</Paragraphs>
  <Slides>22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RIA_template_2016</vt:lpstr>
      <vt:lpstr>think-cell Slide</vt:lpstr>
      <vt:lpstr>How to capture the value from Big Data to address social questions?</vt:lpstr>
      <vt:lpstr>PowerPoint Presentation</vt:lpstr>
      <vt:lpstr>Born in Africa and leveraging a young and entrepreneurial approach</vt:lpstr>
      <vt:lpstr>PowerPoint Presentation</vt:lpstr>
      <vt:lpstr>Innovate with data providers and co-create a global market for social products</vt:lpstr>
      <vt:lpstr>PowerPoint Presentation</vt:lpstr>
      <vt:lpstr>PowerPoint Presentation</vt:lpstr>
      <vt:lpstr>Public health – Prioritizing the work Example from Malaria</vt:lpstr>
      <vt:lpstr>Mobility – Traffic flows</vt:lpstr>
      <vt:lpstr>Mobility – Optimization of traffic</vt:lpstr>
      <vt:lpstr>SDGs – Monitor SDGs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Board: &lt;Your product name&gt;</dc:title>
  <dc:creator>Frederic Pivetta</dc:creator>
  <cp:lastModifiedBy>RANJAN Rajiv</cp:lastModifiedBy>
  <cp:revision>334</cp:revision>
  <dcterms:modified xsi:type="dcterms:W3CDTF">2016-10-09T11:03:37Z</dcterms:modified>
</cp:coreProperties>
</file>