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1.xml" ContentType="application/vnd.openxmlformats-officedocument.drawingml.chartshapes+xml"/>
  <Override PartName="/ppt/presentation.xml" ContentType="application/vnd.openxmlformats-officedocument.presentationml.presentation.main+xml"/>
  <Override PartName="/ppt/slides/slide3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charts/chart5.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charts/chart1.xml" ContentType="application/vnd.openxmlformats-officedocument.drawingml.chart+xml"/>
  <Override PartName="/ppt/charts/chart2.xml" ContentType="application/vnd.openxmlformats-officedocument.drawingml.chart+xml"/>
  <Override PartName="/ppt/theme/theme1.xml" ContentType="application/vnd.openxmlformats-officedocument.theme+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rts/style2.xml" ContentType="application/vnd.ms-office.chartstyle+xml"/>
  <Override PartName="/ppt/charts/colors2.xml" ContentType="application/vnd.ms-office.chartcolorstyle+xml"/>
  <Override PartName="/ppt/charts/style5.xml" ContentType="application/vnd.ms-office.chartstyle+xml"/>
  <Override PartName="/ppt/charts/style4.xml" ContentType="application/vnd.ms-office.chartstyle+xml"/>
  <Override PartName="/ppt/charts/colors4.xml" ContentType="application/vnd.ms-office.chartcolorstyle+xml"/>
  <Override PartName="/ppt/charts/style3.xml" ContentType="application/vnd.ms-office.chartstyle+xml"/>
  <Override PartName="/ppt/charts/colors3.xml" ContentType="application/vnd.ms-office.chartcolorstyle+xml"/>
  <Override PartName="/ppt/charts/colors5.xml" ContentType="application/vnd.ms-office.chartcolorstyle+xml"/>
  <Override PartName="/ppt/charts/colors10.xml" ContentType="application/vnd.ms-office.chartcolorstyle+xml"/>
  <Override PartName="/ppt/charts/style10.xml" ContentType="application/vnd.ms-office.chartstyle+xml"/>
  <Override PartName="/ppt/charts/chartEx1.xml" ContentType="application/vnd.ms-office.chartex+xml"/>
  <Override PartName="/ppt/charts/colors1.xml" ContentType="application/vnd.ms-office.chartcolorstyle+xml"/>
  <Override PartName="/ppt/charts/style1.xml" ContentType="application/vnd.ms-office.chart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1"/>
  </p:notesMasterIdLst>
  <p:sldIdLst>
    <p:sldId id="317" r:id="rId3"/>
    <p:sldId id="318" r:id="rId4"/>
    <p:sldId id="309" r:id="rId5"/>
    <p:sldId id="310" r:id="rId6"/>
    <p:sldId id="311" r:id="rId7"/>
    <p:sldId id="308" r:id="rId8"/>
    <p:sldId id="258" r:id="rId9"/>
    <p:sldId id="259" r:id="rId10"/>
    <p:sldId id="260" r:id="rId11"/>
    <p:sldId id="287" r:id="rId12"/>
    <p:sldId id="288" r:id="rId13"/>
    <p:sldId id="267" r:id="rId14"/>
    <p:sldId id="269" r:id="rId15"/>
    <p:sldId id="305" r:id="rId16"/>
    <p:sldId id="263" r:id="rId17"/>
    <p:sldId id="289" r:id="rId18"/>
    <p:sldId id="290" r:id="rId19"/>
    <p:sldId id="291" r:id="rId20"/>
    <p:sldId id="292" r:id="rId21"/>
    <p:sldId id="278" r:id="rId22"/>
    <p:sldId id="280" r:id="rId23"/>
    <p:sldId id="281" r:id="rId24"/>
    <p:sldId id="296" r:id="rId25"/>
    <p:sldId id="293" r:id="rId26"/>
    <p:sldId id="294" r:id="rId27"/>
    <p:sldId id="297" r:id="rId28"/>
    <p:sldId id="285" r:id="rId29"/>
    <p:sldId id="303" r:id="rId30"/>
    <p:sldId id="282" r:id="rId31"/>
    <p:sldId id="298" r:id="rId32"/>
    <p:sldId id="300" r:id="rId33"/>
    <p:sldId id="314" r:id="rId34"/>
    <p:sldId id="315" r:id="rId35"/>
    <p:sldId id="316" r:id="rId36"/>
    <p:sldId id="299" r:id="rId37"/>
    <p:sldId id="313" r:id="rId38"/>
    <p:sldId id="301" r:id="rId39"/>
    <p:sldId id="30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7384" autoAdjust="0"/>
  </p:normalViewPr>
  <p:slideViewPr>
    <p:cSldViewPr snapToGrid="0">
      <p:cViewPr varScale="1">
        <p:scale>
          <a:sx n="117" d="100"/>
          <a:sy n="117" d="100"/>
        </p:scale>
        <p:origin x="-342"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oleObject" Target="Book2"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oleObject" Target="Book1" TargetMode="Externa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4.xml"/><Relationship Id="rId1" Type="http://schemas.openxmlformats.org/officeDocument/2006/relationships/oleObject" Target="Book1" TargetMode="Externa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2.xlsx"/></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25154288146415E-2"/>
          <c:y val="0.10798647930470008"/>
          <c:w val="0.92439106192806986"/>
          <c:h val="0.68429436560401291"/>
        </c:manualLayout>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Pt>
            <c:idx val="5"/>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1-DA6F-4076-AC1B-2F3E8963BD5B}"/>
              </c:ext>
            </c:extLst>
          </c:dPt>
          <c:dPt>
            <c:idx val="6"/>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3-DA6F-4076-AC1B-2F3E8963BD5B}"/>
              </c:ext>
            </c:extLst>
          </c:dPt>
          <c:dPt>
            <c:idx val="7"/>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5-DA6F-4076-AC1B-2F3E8963BD5B}"/>
              </c:ext>
            </c:extLst>
          </c:dPt>
          <c:dPt>
            <c:idx val="8"/>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7-DA6F-4076-AC1B-2F3E8963BD5B}"/>
              </c:ext>
            </c:extLst>
          </c:dPt>
          <c:dPt>
            <c:idx val="9"/>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9-DA6F-4076-AC1B-2F3E8963BD5B}"/>
              </c:ext>
            </c:extLst>
          </c:dPt>
          <c:dPt>
            <c:idx val="10"/>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B-DA6F-4076-AC1B-2F3E8963BD5B}"/>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D-DA6F-4076-AC1B-2F3E8963BD5B}"/>
              </c:ext>
            </c:extLst>
          </c:dPt>
          <c:dPt>
            <c:idx val="12"/>
            <c:invertIfNegative val="0"/>
            <c:bubble3D val="0"/>
            <c:spPr>
              <a:solidFill>
                <a:srgbClr val="FF9900"/>
              </a:solidFill>
              <a:ln>
                <a:noFill/>
              </a:ln>
              <a:effectLst/>
            </c:spPr>
            <c:extLst xmlns:c16r2="http://schemas.microsoft.com/office/drawing/2015/06/chart">
              <c:ext xmlns:c16="http://schemas.microsoft.com/office/drawing/2014/chart" uri="{C3380CC4-5D6E-409C-BE32-E72D297353CC}">
                <c16:uniqueId val="{0000000F-DA6F-4076-AC1B-2F3E8963BD5B}"/>
              </c:ext>
            </c:extLst>
          </c:dPt>
          <c:dPt>
            <c:idx val="13"/>
            <c:invertIfNegative val="0"/>
            <c:bubble3D val="0"/>
            <c:spPr>
              <a:solidFill>
                <a:srgbClr val="FF9900"/>
              </a:solidFill>
              <a:ln>
                <a:noFill/>
              </a:ln>
              <a:effectLst/>
            </c:spPr>
            <c:extLst xmlns:c16r2="http://schemas.microsoft.com/office/drawing/2015/06/chart">
              <c:ext xmlns:c16="http://schemas.microsoft.com/office/drawing/2014/chart" uri="{C3380CC4-5D6E-409C-BE32-E72D297353CC}">
                <c16:uniqueId val="{00000011-DA6F-4076-AC1B-2F3E8963BD5B}"/>
              </c:ext>
            </c:extLst>
          </c:dPt>
          <c:dPt>
            <c:idx val="14"/>
            <c:invertIfNegative val="0"/>
            <c:bubble3D val="0"/>
            <c:spPr>
              <a:solidFill>
                <a:srgbClr val="FF9900"/>
              </a:solidFill>
              <a:ln>
                <a:noFill/>
              </a:ln>
              <a:effectLst/>
            </c:spPr>
            <c:extLst xmlns:c16r2="http://schemas.microsoft.com/office/drawing/2015/06/chart">
              <c:ext xmlns:c16="http://schemas.microsoft.com/office/drawing/2014/chart" uri="{C3380CC4-5D6E-409C-BE32-E72D297353CC}">
                <c16:uniqueId val="{00000013-DA6F-4076-AC1B-2F3E8963BD5B}"/>
              </c:ext>
            </c:extLst>
          </c:dPt>
          <c:dPt>
            <c:idx val="15"/>
            <c:invertIfNegative val="0"/>
            <c:bubble3D val="0"/>
            <c:spPr>
              <a:solidFill>
                <a:srgbClr val="FF9900"/>
              </a:solidFill>
              <a:ln>
                <a:noFill/>
              </a:ln>
              <a:effectLst/>
            </c:spPr>
            <c:extLst xmlns:c16r2="http://schemas.microsoft.com/office/drawing/2015/06/chart">
              <c:ext xmlns:c16="http://schemas.microsoft.com/office/drawing/2014/chart" uri="{C3380CC4-5D6E-409C-BE32-E72D297353CC}">
                <c16:uniqueId val="{00000015-DA6F-4076-AC1B-2F3E8963BD5B}"/>
              </c:ext>
            </c:extLst>
          </c:dPt>
          <c:dPt>
            <c:idx val="16"/>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17-DA6F-4076-AC1B-2F3E8963BD5B}"/>
              </c:ext>
            </c:extLst>
          </c:dPt>
          <c:dPt>
            <c:idx val="17"/>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19-DA6F-4076-AC1B-2F3E8963BD5B}"/>
              </c:ext>
            </c:extLst>
          </c:dPt>
          <c:dPt>
            <c:idx val="18"/>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1B-DA6F-4076-AC1B-2F3E8963BD5B}"/>
              </c:ext>
            </c:extLst>
          </c:dPt>
          <c:dPt>
            <c:idx val="19"/>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1D-DA6F-4076-AC1B-2F3E8963BD5B}"/>
              </c:ext>
            </c:extLst>
          </c:dPt>
          <c:dPt>
            <c:idx val="2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1F-DA6F-4076-AC1B-2F3E8963BD5B}"/>
              </c:ext>
            </c:extLst>
          </c:dPt>
          <c:dPt>
            <c:idx val="2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21-DA6F-4076-AC1B-2F3E8963BD5B}"/>
              </c:ext>
            </c:extLst>
          </c:dPt>
          <c:dLbls>
            <c:numFmt formatCode="#,##0.0" sourceLinked="0"/>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Bahrain</c:v>
                </c:pt>
                <c:pt idx="1">
                  <c:v>Oman</c:v>
                </c:pt>
                <c:pt idx="2">
                  <c:v>Morocco</c:v>
                </c:pt>
                <c:pt idx="3">
                  <c:v>Qatar</c:v>
                </c:pt>
                <c:pt idx="4">
                  <c:v>UAE</c:v>
                </c:pt>
                <c:pt idx="5">
                  <c:v>Algeria</c:v>
                </c:pt>
                <c:pt idx="6">
                  <c:v>Saudi Arabia</c:v>
                </c:pt>
                <c:pt idx="7">
                  <c:v>Lebanon</c:v>
                </c:pt>
                <c:pt idx="8">
                  <c:v>Tunisia</c:v>
                </c:pt>
                <c:pt idx="9">
                  <c:v>Egypt</c:v>
                </c:pt>
                <c:pt idx="10">
                  <c:v>Kuwait</c:v>
                </c:pt>
                <c:pt idx="11">
                  <c:v>Jordan</c:v>
                </c:pt>
                <c:pt idx="12">
                  <c:v>Palestine</c:v>
                </c:pt>
                <c:pt idx="13">
                  <c:v>Comoros</c:v>
                </c:pt>
                <c:pt idx="14">
                  <c:v>Djibouti</c:v>
                </c:pt>
                <c:pt idx="15">
                  <c:v>Iraq</c:v>
                </c:pt>
                <c:pt idx="16">
                  <c:v>Mauritania</c:v>
                </c:pt>
                <c:pt idx="17">
                  <c:v>Libya</c:v>
                </c:pt>
                <c:pt idx="18">
                  <c:v>Sudan</c:v>
                </c:pt>
                <c:pt idx="19">
                  <c:v>Syria</c:v>
                </c:pt>
                <c:pt idx="20">
                  <c:v>Yemen</c:v>
                </c:pt>
                <c:pt idx="21">
                  <c:v>Somalia</c:v>
                </c:pt>
              </c:strCache>
            </c:strRef>
          </c:cat>
          <c:val>
            <c:numRef>
              <c:f>Sheet1!$B$2:$B$23</c:f>
              <c:numCache>
                <c:formatCode>General</c:formatCode>
                <c:ptCount val="22"/>
                <c:pt idx="0">
                  <c:v>77.8</c:v>
                </c:pt>
                <c:pt idx="1">
                  <c:v>74.599999999999994</c:v>
                </c:pt>
                <c:pt idx="2">
                  <c:v>73.5</c:v>
                </c:pt>
                <c:pt idx="3">
                  <c:v>73.2</c:v>
                </c:pt>
                <c:pt idx="4">
                  <c:v>70.8</c:v>
                </c:pt>
                <c:pt idx="5">
                  <c:v>69.900000000000006</c:v>
                </c:pt>
                <c:pt idx="6">
                  <c:v>69.8</c:v>
                </c:pt>
                <c:pt idx="7">
                  <c:v>68.2</c:v>
                </c:pt>
                <c:pt idx="8">
                  <c:v>68</c:v>
                </c:pt>
                <c:pt idx="9">
                  <c:v>67.599999999999994</c:v>
                </c:pt>
                <c:pt idx="10">
                  <c:v>67.3</c:v>
                </c:pt>
                <c:pt idx="11">
                  <c:v>65.7</c:v>
                </c:pt>
                <c:pt idx="12">
                  <c:v>58.9</c:v>
                </c:pt>
                <c:pt idx="13">
                  <c:v>57.6</c:v>
                </c:pt>
                <c:pt idx="14">
                  <c:v>55.5</c:v>
                </c:pt>
                <c:pt idx="15">
                  <c:v>55.3</c:v>
                </c:pt>
                <c:pt idx="16">
                  <c:v>51.8</c:v>
                </c:pt>
                <c:pt idx="17">
                  <c:v>45</c:v>
                </c:pt>
                <c:pt idx="18">
                  <c:v>42.4</c:v>
                </c:pt>
                <c:pt idx="19">
                  <c:v>41.6</c:v>
                </c:pt>
                <c:pt idx="20">
                  <c:v>37.799999999999997</c:v>
                </c:pt>
                <c:pt idx="21">
                  <c:v>29.3</c:v>
                </c:pt>
              </c:numCache>
            </c:numRef>
          </c:val>
          <c:extLst xmlns:c16r2="http://schemas.microsoft.com/office/drawing/2015/06/chart">
            <c:ext xmlns:c16="http://schemas.microsoft.com/office/drawing/2014/chart" uri="{C3380CC4-5D6E-409C-BE32-E72D297353CC}">
              <c16:uniqueId val="{00000022-DA6F-4076-AC1B-2F3E8963BD5B}"/>
            </c:ext>
          </c:extLst>
        </c:ser>
        <c:dLbls>
          <c:dLblPos val="outEnd"/>
          <c:showLegendKey val="0"/>
          <c:showVal val="1"/>
          <c:showCatName val="0"/>
          <c:showSerName val="0"/>
          <c:showPercent val="0"/>
          <c:showBubbleSize val="0"/>
        </c:dLbls>
        <c:gapWidth val="100"/>
        <c:overlap val="54"/>
        <c:axId val="112816128"/>
        <c:axId val="109506496"/>
      </c:barChart>
      <c:catAx>
        <c:axId val="11281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09506496"/>
        <c:crosses val="autoZero"/>
        <c:auto val="1"/>
        <c:lblAlgn val="ctr"/>
        <c:lblOffset val="100"/>
        <c:noMultiLvlLbl val="0"/>
      </c:catAx>
      <c:valAx>
        <c:axId val="109506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2816128"/>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PDCI vs </a:t>
            </a:r>
            <a:r>
              <a:rPr lang="en-US" sz="2800" dirty="0" smtClean="0"/>
              <a:t>HDI selected Countries</a:t>
            </a:r>
            <a:endParaRPr lang="en-US" sz="2800" dirty="0"/>
          </a:p>
        </c:rich>
      </c:tx>
      <c:overlay val="0"/>
      <c:spPr>
        <a:noFill/>
        <a:ln>
          <a:noFill/>
        </a:ln>
        <a:effectLst/>
      </c:spPr>
    </c:title>
    <c:autoTitleDeleted val="0"/>
    <c:plotArea>
      <c:layout>
        <c:manualLayout>
          <c:layoutTarget val="inner"/>
          <c:xMode val="edge"/>
          <c:yMode val="edge"/>
          <c:x val="7.6460704304674471E-2"/>
          <c:y val="0.14191242318898928"/>
          <c:w val="0.90498329029721492"/>
          <c:h val="0.46297844775302788"/>
        </c:manualLayout>
      </c:layout>
      <c:lineChart>
        <c:grouping val="standard"/>
        <c:varyColors val="0"/>
        <c:ser>
          <c:idx val="0"/>
          <c:order val="0"/>
          <c:tx>
            <c:strRef>
              <c:f>Sheet1!$B$1</c:f>
              <c:strCache>
                <c:ptCount val="1"/>
                <c:pt idx="0">
                  <c:v>PDCI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Sheet1!$A$2:$A$12</c:f>
              <c:strCache>
                <c:ptCount val="11"/>
                <c:pt idx="0">
                  <c:v>UAE</c:v>
                </c:pt>
                <c:pt idx="1">
                  <c:v>Saudi Arabia</c:v>
                </c:pt>
                <c:pt idx="2">
                  <c:v>Kuwait</c:v>
                </c:pt>
                <c:pt idx="3">
                  <c:v>Qatar</c:v>
                </c:pt>
                <c:pt idx="4">
                  <c:v>Oman</c:v>
                </c:pt>
                <c:pt idx="5">
                  <c:v>Lebanon</c:v>
                </c:pt>
                <c:pt idx="6">
                  <c:v>Bahrain</c:v>
                </c:pt>
                <c:pt idx="7">
                  <c:v>Algeria</c:v>
                </c:pt>
                <c:pt idx="8">
                  <c:v>Tunisia</c:v>
                </c:pt>
                <c:pt idx="9">
                  <c:v>Egypt</c:v>
                </c:pt>
                <c:pt idx="10">
                  <c:v>Morocco</c:v>
                </c:pt>
              </c:strCache>
            </c:strRef>
          </c:cat>
          <c:val>
            <c:numRef>
              <c:f>Sheet1!$B$2:$B$12</c:f>
              <c:numCache>
                <c:formatCode>General</c:formatCode>
                <c:ptCount val="11"/>
                <c:pt idx="0">
                  <c:v>70.8</c:v>
                </c:pt>
                <c:pt idx="1">
                  <c:v>69.8</c:v>
                </c:pt>
                <c:pt idx="2">
                  <c:v>67.3</c:v>
                </c:pt>
                <c:pt idx="3">
                  <c:v>73.2</c:v>
                </c:pt>
                <c:pt idx="4">
                  <c:v>74.599999999999994</c:v>
                </c:pt>
                <c:pt idx="5">
                  <c:v>68.2</c:v>
                </c:pt>
                <c:pt idx="6">
                  <c:v>77.8</c:v>
                </c:pt>
                <c:pt idx="7">
                  <c:v>69.900000000000006</c:v>
                </c:pt>
                <c:pt idx="8">
                  <c:v>68</c:v>
                </c:pt>
                <c:pt idx="9">
                  <c:v>67.599999999999994</c:v>
                </c:pt>
                <c:pt idx="10">
                  <c:v>73.5</c:v>
                </c:pt>
              </c:numCache>
            </c:numRef>
          </c:val>
          <c:smooth val="0"/>
          <c:extLst xmlns:c16r2="http://schemas.microsoft.com/office/drawing/2015/06/chart">
            <c:ext xmlns:c16="http://schemas.microsoft.com/office/drawing/2014/chart" uri="{C3380CC4-5D6E-409C-BE32-E72D297353CC}">
              <c16:uniqueId val="{00000000-D40A-4BCC-9624-C5B619BB04AA}"/>
            </c:ext>
          </c:extLst>
        </c:ser>
        <c:ser>
          <c:idx val="1"/>
          <c:order val="1"/>
          <c:tx>
            <c:strRef>
              <c:f>Sheet1!$C$1</c:f>
              <c:strCache>
                <c:ptCount val="1"/>
                <c:pt idx="0">
                  <c:v>HDI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Sheet1!$A$2:$A$12</c:f>
              <c:strCache>
                <c:ptCount val="11"/>
                <c:pt idx="0">
                  <c:v>UAE</c:v>
                </c:pt>
                <c:pt idx="1">
                  <c:v>Saudi Arabia</c:v>
                </c:pt>
                <c:pt idx="2">
                  <c:v>Kuwait</c:v>
                </c:pt>
                <c:pt idx="3">
                  <c:v>Qatar</c:v>
                </c:pt>
                <c:pt idx="4">
                  <c:v>Oman</c:v>
                </c:pt>
                <c:pt idx="5">
                  <c:v>Lebanon</c:v>
                </c:pt>
                <c:pt idx="6">
                  <c:v>Bahrain</c:v>
                </c:pt>
                <c:pt idx="7">
                  <c:v>Algeria</c:v>
                </c:pt>
                <c:pt idx="8">
                  <c:v>Tunisia</c:v>
                </c:pt>
                <c:pt idx="9">
                  <c:v>Egypt</c:v>
                </c:pt>
                <c:pt idx="10">
                  <c:v>Morocco</c:v>
                </c:pt>
              </c:strCache>
            </c:strRef>
          </c:cat>
          <c:val>
            <c:numRef>
              <c:f>Sheet1!$C$2:$C$12</c:f>
              <c:numCache>
                <c:formatCode>General</c:formatCode>
                <c:ptCount val="11"/>
                <c:pt idx="0">
                  <c:v>86.3</c:v>
                </c:pt>
                <c:pt idx="1">
                  <c:v>85.3</c:v>
                </c:pt>
                <c:pt idx="2">
                  <c:v>80.300000000000011</c:v>
                </c:pt>
                <c:pt idx="3">
                  <c:v>85.6</c:v>
                </c:pt>
                <c:pt idx="4">
                  <c:v>82.1</c:v>
                </c:pt>
                <c:pt idx="5">
                  <c:v>75.7</c:v>
                </c:pt>
                <c:pt idx="6">
                  <c:v>84.6</c:v>
                </c:pt>
                <c:pt idx="7">
                  <c:v>75.400000000000006</c:v>
                </c:pt>
                <c:pt idx="8">
                  <c:v>73.5</c:v>
                </c:pt>
                <c:pt idx="9">
                  <c:v>69.599999999999994</c:v>
                </c:pt>
                <c:pt idx="10">
                  <c:v>66.7</c:v>
                </c:pt>
              </c:numCache>
            </c:numRef>
          </c:val>
          <c:smooth val="0"/>
          <c:extLst xmlns:c16r2="http://schemas.microsoft.com/office/drawing/2015/06/chart">
            <c:ext xmlns:c16="http://schemas.microsoft.com/office/drawing/2014/chart" uri="{C3380CC4-5D6E-409C-BE32-E72D297353CC}">
              <c16:uniqueId val="{00000001-D40A-4BCC-9624-C5B619BB04AA}"/>
            </c:ext>
          </c:extLst>
        </c:ser>
        <c:dLbls>
          <c:showLegendKey val="0"/>
          <c:showVal val="0"/>
          <c:showCatName val="0"/>
          <c:showSerName val="0"/>
          <c:showPercent val="0"/>
          <c:showBubbleSize val="0"/>
        </c:dLbls>
        <c:marker val="1"/>
        <c:smooth val="0"/>
        <c:axId val="105899520"/>
        <c:axId val="95521024"/>
      </c:lineChart>
      <c:catAx>
        <c:axId val="1058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521024"/>
        <c:crosses val="autoZero"/>
        <c:auto val="1"/>
        <c:lblAlgn val="ctr"/>
        <c:lblOffset val="100"/>
        <c:noMultiLvlLbl val="0"/>
      </c:catAx>
      <c:valAx>
        <c:axId val="95521024"/>
        <c:scaling>
          <c:orientation val="minMax"/>
          <c:max val="90"/>
          <c:min val="3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589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PDCI </a:t>
            </a:r>
            <a:r>
              <a:rPr lang="en-US" sz="2800" dirty="0"/>
              <a:t>VS SPI</a:t>
            </a:r>
          </a:p>
        </c:rich>
      </c:tx>
      <c:overlay val="0"/>
      <c:spPr>
        <a:noFill/>
        <a:ln>
          <a:noFill/>
        </a:ln>
        <a:effectLst/>
      </c:spPr>
    </c:title>
    <c:autoTitleDeleted val="0"/>
    <c:plotArea>
      <c:layout/>
      <c:lineChart>
        <c:grouping val="standard"/>
        <c:varyColors val="0"/>
        <c:ser>
          <c:idx val="0"/>
          <c:order val="0"/>
          <c:tx>
            <c:strRef>
              <c:f>Sheet1!$B$1</c:f>
              <c:strCache>
                <c:ptCount val="1"/>
                <c:pt idx="0">
                  <c:v>PDCI Index </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Sheet1!$A$2:$A$15</c:f>
              <c:strCache>
                <c:ptCount val="14"/>
                <c:pt idx="0">
                  <c:v>Oman</c:v>
                </c:pt>
                <c:pt idx="1">
                  <c:v>Morocco</c:v>
                </c:pt>
                <c:pt idx="2">
                  <c:v>Qatar</c:v>
                </c:pt>
                <c:pt idx="3">
                  <c:v>UAE</c:v>
                </c:pt>
                <c:pt idx="4">
                  <c:v>Algeria</c:v>
                </c:pt>
                <c:pt idx="5">
                  <c:v>Saudi Arabia</c:v>
                </c:pt>
                <c:pt idx="6">
                  <c:v>Lebanon</c:v>
                </c:pt>
                <c:pt idx="7">
                  <c:v>Tunisia</c:v>
                </c:pt>
                <c:pt idx="8">
                  <c:v>Egypt</c:v>
                </c:pt>
                <c:pt idx="9">
                  <c:v>Jordan</c:v>
                </c:pt>
                <c:pt idx="10">
                  <c:v>Comoros</c:v>
                </c:pt>
                <c:pt idx="11">
                  <c:v>Djibouti</c:v>
                </c:pt>
                <c:pt idx="12">
                  <c:v>Sudan</c:v>
                </c:pt>
                <c:pt idx="13">
                  <c:v>Yemen</c:v>
                </c:pt>
              </c:strCache>
            </c:strRef>
          </c:cat>
          <c:val>
            <c:numRef>
              <c:f>Sheet1!$B$2:$B$15</c:f>
              <c:numCache>
                <c:formatCode>General</c:formatCode>
                <c:ptCount val="14"/>
                <c:pt idx="0">
                  <c:v>74.599999999999994</c:v>
                </c:pt>
                <c:pt idx="1">
                  <c:v>73.5</c:v>
                </c:pt>
                <c:pt idx="2">
                  <c:v>73.2</c:v>
                </c:pt>
                <c:pt idx="3">
                  <c:v>70.8</c:v>
                </c:pt>
                <c:pt idx="4">
                  <c:v>69.900000000000006</c:v>
                </c:pt>
                <c:pt idx="5">
                  <c:v>69.8</c:v>
                </c:pt>
                <c:pt idx="6">
                  <c:v>68.2</c:v>
                </c:pt>
                <c:pt idx="7">
                  <c:v>68</c:v>
                </c:pt>
                <c:pt idx="8">
                  <c:v>67.599999999999994</c:v>
                </c:pt>
                <c:pt idx="9">
                  <c:v>65.7</c:v>
                </c:pt>
                <c:pt idx="10">
                  <c:v>57.6</c:v>
                </c:pt>
                <c:pt idx="11">
                  <c:v>55.5</c:v>
                </c:pt>
                <c:pt idx="12">
                  <c:v>42.4</c:v>
                </c:pt>
                <c:pt idx="13">
                  <c:v>37.799999999999997</c:v>
                </c:pt>
              </c:numCache>
            </c:numRef>
          </c:val>
          <c:smooth val="0"/>
          <c:extLst xmlns:c16r2="http://schemas.microsoft.com/office/drawing/2015/06/chart">
            <c:ext xmlns:c16="http://schemas.microsoft.com/office/drawing/2014/chart" uri="{C3380CC4-5D6E-409C-BE32-E72D297353CC}">
              <c16:uniqueId val="{00000000-9CB1-4DE2-841C-265B7650CCEC}"/>
            </c:ext>
          </c:extLst>
        </c:ser>
        <c:ser>
          <c:idx val="1"/>
          <c:order val="1"/>
          <c:tx>
            <c:strRef>
              <c:f>Sheet1!$C$1</c:f>
              <c:strCache>
                <c:ptCount val="1"/>
                <c:pt idx="0">
                  <c:v>SPI</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cat>
            <c:strRef>
              <c:f>Sheet1!$A$2:$A$15</c:f>
              <c:strCache>
                <c:ptCount val="14"/>
                <c:pt idx="0">
                  <c:v>Oman</c:v>
                </c:pt>
                <c:pt idx="1">
                  <c:v>Morocco</c:v>
                </c:pt>
                <c:pt idx="2">
                  <c:v>Qatar</c:v>
                </c:pt>
                <c:pt idx="3">
                  <c:v>UAE</c:v>
                </c:pt>
                <c:pt idx="4">
                  <c:v>Algeria</c:v>
                </c:pt>
                <c:pt idx="5">
                  <c:v>Saudi Arabia</c:v>
                </c:pt>
                <c:pt idx="6">
                  <c:v>Lebanon</c:v>
                </c:pt>
                <c:pt idx="7">
                  <c:v>Tunisia</c:v>
                </c:pt>
                <c:pt idx="8">
                  <c:v>Egypt</c:v>
                </c:pt>
                <c:pt idx="9">
                  <c:v>Jordan</c:v>
                </c:pt>
                <c:pt idx="10">
                  <c:v>Comoros</c:v>
                </c:pt>
                <c:pt idx="11">
                  <c:v>Djibouti</c:v>
                </c:pt>
                <c:pt idx="12">
                  <c:v>Sudan</c:v>
                </c:pt>
                <c:pt idx="13">
                  <c:v>Yemen</c:v>
                </c:pt>
              </c:strCache>
            </c:strRef>
          </c:cat>
          <c:val>
            <c:numRef>
              <c:f>Sheet1!$C$2:$C$15</c:f>
              <c:numCache>
                <c:formatCode>General</c:formatCode>
                <c:ptCount val="14"/>
                <c:pt idx="0">
                  <c:v>68.16</c:v>
                </c:pt>
                <c:pt idx="1">
                  <c:v>66.5</c:v>
                </c:pt>
                <c:pt idx="2">
                  <c:v>70.599999999999994</c:v>
                </c:pt>
                <c:pt idx="3">
                  <c:v>74.3</c:v>
                </c:pt>
                <c:pt idx="4">
                  <c:v>66.8</c:v>
                </c:pt>
                <c:pt idx="5">
                  <c:v>64.7</c:v>
                </c:pt>
                <c:pt idx="6">
                  <c:v>66.989999999999995</c:v>
                </c:pt>
                <c:pt idx="7">
                  <c:v>73.069999999999993</c:v>
                </c:pt>
                <c:pt idx="8">
                  <c:v>60.9</c:v>
                </c:pt>
                <c:pt idx="9">
                  <c:v>69.05</c:v>
                </c:pt>
                <c:pt idx="10">
                  <c:v>53.6</c:v>
                </c:pt>
                <c:pt idx="11">
                  <c:v>46.3</c:v>
                </c:pt>
                <c:pt idx="12">
                  <c:v>38.799999999999997</c:v>
                </c:pt>
                <c:pt idx="13">
                  <c:v>37.299999999999997</c:v>
                </c:pt>
              </c:numCache>
            </c:numRef>
          </c:val>
          <c:smooth val="0"/>
          <c:extLst xmlns:c16r2="http://schemas.microsoft.com/office/drawing/2015/06/chart">
            <c:ext xmlns:c16="http://schemas.microsoft.com/office/drawing/2014/chart" uri="{C3380CC4-5D6E-409C-BE32-E72D297353CC}">
              <c16:uniqueId val="{00000001-9CB1-4DE2-841C-265B7650CCEC}"/>
            </c:ext>
          </c:extLst>
        </c:ser>
        <c:dLbls>
          <c:showLegendKey val="0"/>
          <c:showVal val="0"/>
          <c:showCatName val="0"/>
          <c:showSerName val="0"/>
          <c:showPercent val="0"/>
          <c:showBubbleSize val="0"/>
        </c:dLbls>
        <c:marker val="1"/>
        <c:smooth val="0"/>
        <c:axId val="105901056"/>
        <c:axId val="95523328"/>
      </c:lineChart>
      <c:catAx>
        <c:axId val="1059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523328"/>
        <c:crosses val="autoZero"/>
        <c:auto val="1"/>
        <c:lblAlgn val="ctr"/>
        <c:lblOffset val="100"/>
        <c:noMultiLvlLbl val="0"/>
      </c:catAx>
      <c:valAx>
        <c:axId val="95523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59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PDCI vs SDG</a:t>
            </a:r>
          </a:p>
        </c:rich>
      </c:tx>
      <c:overlay val="0"/>
      <c:spPr>
        <a:noFill/>
        <a:ln>
          <a:noFill/>
        </a:ln>
        <a:effectLst/>
      </c:spPr>
    </c:title>
    <c:autoTitleDeleted val="0"/>
    <c:plotArea>
      <c:layout/>
      <c:lineChart>
        <c:grouping val="standard"/>
        <c:varyColors val="0"/>
        <c:ser>
          <c:idx val="0"/>
          <c:order val="0"/>
          <c:tx>
            <c:strRef>
              <c:f>Sheet1!$B$1</c:f>
              <c:strCache>
                <c:ptCount val="1"/>
                <c:pt idx="0">
                  <c:v>PDCI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Sheet1!$A$2:$A$20</c:f>
              <c:strCache>
                <c:ptCount val="19"/>
                <c:pt idx="0">
                  <c:v>Bahrain</c:v>
                </c:pt>
                <c:pt idx="1">
                  <c:v>Qatar</c:v>
                </c:pt>
                <c:pt idx="2">
                  <c:v>Oman</c:v>
                </c:pt>
                <c:pt idx="3">
                  <c:v>Saudi Arabia</c:v>
                </c:pt>
                <c:pt idx="4">
                  <c:v>Comoros</c:v>
                </c:pt>
                <c:pt idx="5">
                  <c:v>Morocco</c:v>
                </c:pt>
                <c:pt idx="6">
                  <c:v>Djibouti</c:v>
                </c:pt>
                <c:pt idx="7">
                  <c:v>Kuwait</c:v>
                </c:pt>
                <c:pt idx="8">
                  <c:v>Lebanon</c:v>
                </c:pt>
                <c:pt idx="9">
                  <c:v>Egypt</c:v>
                </c:pt>
                <c:pt idx="10">
                  <c:v>UAE</c:v>
                </c:pt>
                <c:pt idx="11">
                  <c:v>Algeria</c:v>
                </c:pt>
                <c:pt idx="12">
                  <c:v>Mauritania</c:v>
                </c:pt>
                <c:pt idx="13">
                  <c:v>Tunisia</c:v>
                </c:pt>
                <c:pt idx="14">
                  <c:v>Jordan</c:v>
                </c:pt>
                <c:pt idx="15">
                  <c:v>Iraq</c:v>
                </c:pt>
                <c:pt idx="16">
                  <c:v>Sudan</c:v>
                </c:pt>
                <c:pt idx="17">
                  <c:v>Yemen</c:v>
                </c:pt>
                <c:pt idx="18">
                  <c:v>Syria</c:v>
                </c:pt>
              </c:strCache>
            </c:strRef>
          </c:cat>
          <c:val>
            <c:numRef>
              <c:f>Sheet1!$B$2:$B$20</c:f>
              <c:numCache>
                <c:formatCode>General</c:formatCode>
                <c:ptCount val="19"/>
                <c:pt idx="0">
                  <c:v>77.8</c:v>
                </c:pt>
                <c:pt idx="1">
                  <c:v>73.2</c:v>
                </c:pt>
                <c:pt idx="2">
                  <c:v>74.599999999999994</c:v>
                </c:pt>
                <c:pt idx="3">
                  <c:v>69.8</c:v>
                </c:pt>
                <c:pt idx="4">
                  <c:v>57.6</c:v>
                </c:pt>
                <c:pt idx="5">
                  <c:v>73.5</c:v>
                </c:pt>
                <c:pt idx="6">
                  <c:v>55.5</c:v>
                </c:pt>
                <c:pt idx="7">
                  <c:v>67.3</c:v>
                </c:pt>
                <c:pt idx="8">
                  <c:v>68.2</c:v>
                </c:pt>
                <c:pt idx="9">
                  <c:v>67.599999999999994</c:v>
                </c:pt>
                <c:pt idx="10">
                  <c:v>70.8</c:v>
                </c:pt>
                <c:pt idx="11">
                  <c:v>69.900000000000006</c:v>
                </c:pt>
                <c:pt idx="12">
                  <c:v>51.8</c:v>
                </c:pt>
                <c:pt idx="13">
                  <c:v>68</c:v>
                </c:pt>
                <c:pt idx="14">
                  <c:v>65.7</c:v>
                </c:pt>
                <c:pt idx="15">
                  <c:v>55.3</c:v>
                </c:pt>
                <c:pt idx="16">
                  <c:v>42.4</c:v>
                </c:pt>
                <c:pt idx="17">
                  <c:v>37.799999999999997</c:v>
                </c:pt>
                <c:pt idx="18">
                  <c:v>41.6</c:v>
                </c:pt>
              </c:numCache>
            </c:numRef>
          </c:val>
          <c:smooth val="0"/>
          <c:extLst xmlns:c16r2="http://schemas.microsoft.com/office/drawing/2015/06/chart">
            <c:ext xmlns:c16="http://schemas.microsoft.com/office/drawing/2014/chart" uri="{C3380CC4-5D6E-409C-BE32-E72D297353CC}">
              <c16:uniqueId val="{00000000-95BB-4420-BB8C-3E07513961D0}"/>
            </c:ext>
          </c:extLst>
        </c:ser>
        <c:ser>
          <c:idx val="1"/>
          <c:order val="1"/>
          <c:tx>
            <c:strRef>
              <c:f>Sheet1!$C$1</c:f>
              <c:strCache>
                <c:ptCount val="1"/>
                <c:pt idx="0">
                  <c:v>SDG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Sheet1!$A$2:$A$20</c:f>
              <c:strCache>
                <c:ptCount val="19"/>
                <c:pt idx="0">
                  <c:v>Bahrain</c:v>
                </c:pt>
                <c:pt idx="1">
                  <c:v>Qatar</c:v>
                </c:pt>
                <c:pt idx="2">
                  <c:v>Oman</c:v>
                </c:pt>
                <c:pt idx="3">
                  <c:v>Saudi Arabia</c:v>
                </c:pt>
                <c:pt idx="4">
                  <c:v>Comoros</c:v>
                </c:pt>
                <c:pt idx="5">
                  <c:v>Morocco</c:v>
                </c:pt>
                <c:pt idx="6">
                  <c:v>Djibouti</c:v>
                </c:pt>
                <c:pt idx="7">
                  <c:v>Kuwait</c:v>
                </c:pt>
                <c:pt idx="8">
                  <c:v>Lebanon</c:v>
                </c:pt>
                <c:pt idx="9">
                  <c:v>Egypt</c:v>
                </c:pt>
                <c:pt idx="10">
                  <c:v>UAE</c:v>
                </c:pt>
                <c:pt idx="11">
                  <c:v>Algeria</c:v>
                </c:pt>
                <c:pt idx="12">
                  <c:v>Mauritania</c:v>
                </c:pt>
                <c:pt idx="13">
                  <c:v>Tunisia</c:v>
                </c:pt>
                <c:pt idx="14">
                  <c:v>Jordan</c:v>
                </c:pt>
                <c:pt idx="15">
                  <c:v>Iraq</c:v>
                </c:pt>
                <c:pt idx="16">
                  <c:v>Sudan</c:v>
                </c:pt>
                <c:pt idx="17">
                  <c:v>Yemen</c:v>
                </c:pt>
                <c:pt idx="18">
                  <c:v>Syria</c:v>
                </c:pt>
              </c:strCache>
            </c:strRef>
          </c:cat>
          <c:val>
            <c:numRef>
              <c:f>Sheet1!$C$2:$C$20</c:f>
              <c:numCache>
                <c:formatCode>General</c:formatCode>
                <c:ptCount val="19"/>
                <c:pt idx="0">
                  <c:v>68.7</c:v>
                </c:pt>
                <c:pt idx="1">
                  <c:v>66.3</c:v>
                </c:pt>
                <c:pt idx="2">
                  <c:v>67.900000000000006</c:v>
                </c:pt>
                <c:pt idx="3">
                  <c:v>64.8</c:v>
                </c:pt>
                <c:pt idx="4">
                  <c:v>53</c:v>
                </c:pt>
                <c:pt idx="5">
                  <c:v>69.099999999999994</c:v>
                </c:pt>
                <c:pt idx="6">
                  <c:v>51.4</c:v>
                </c:pt>
                <c:pt idx="7">
                  <c:v>63.5</c:v>
                </c:pt>
                <c:pt idx="8">
                  <c:v>65.7</c:v>
                </c:pt>
                <c:pt idx="9">
                  <c:v>66.2</c:v>
                </c:pt>
                <c:pt idx="10">
                  <c:v>69.7</c:v>
                </c:pt>
                <c:pt idx="11">
                  <c:v>71.099999999999994</c:v>
                </c:pt>
                <c:pt idx="12">
                  <c:v>53.3</c:v>
                </c:pt>
                <c:pt idx="13">
                  <c:v>70</c:v>
                </c:pt>
                <c:pt idx="14">
                  <c:v>68.099999999999994</c:v>
                </c:pt>
                <c:pt idx="15">
                  <c:v>60.8</c:v>
                </c:pt>
                <c:pt idx="16">
                  <c:v>51.4</c:v>
                </c:pt>
                <c:pt idx="17">
                  <c:v>53.7</c:v>
                </c:pt>
                <c:pt idx="18">
                  <c:v>58.1</c:v>
                </c:pt>
              </c:numCache>
            </c:numRef>
          </c:val>
          <c:smooth val="0"/>
          <c:extLst xmlns:c16r2="http://schemas.microsoft.com/office/drawing/2015/06/chart">
            <c:ext xmlns:c16="http://schemas.microsoft.com/office/drawing/2014/chart" uri="{C3380CC4-5D6E-409C-BE32-E72D297353CC}">
              <c16:uniqueId val="{00000001-95BB-4420-BB8C-3E07513961D0}"/>
            </c:ext>
          </c:extLst>
        </c:ser>
        <c:dLbls>
          <c:showLegendKey val="0"/>
          <c:showVal val="0"/>
          <c:showCatName val="0"/>
          <c:showSerName val="0"/>
          <c:showPercent val="0"/>
          <c:showBubbleSize val="0"/>
        </c:dLbls>
        <c:marker val="1"/>
        <c:smooth val="0"/>
        <c:axId val="45561856"/>
        <c:axId val="95525632"/>
      </c:lineChart>
      <c:catAx>
        <c:axId val="4556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5525632"/>
        <c:crosses val="autoZero"/>
        <c:auto val="1"/>
        <c:lblAlgn val="ctr"/>
        <c:lblOffset val="100"/>
        <c:noMultiLvlLbl val="0"/>
      </c:catAx>
      <c:valAx>
        <c:axId val="95525632"/>
        <c:scaling>
          <c:orientation val="minMax"/>
          <c:max val="80"/>
          <c:min val="3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56185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48323126275886E-2"/>
          <c:y val="0.1088147290412228"/>
          <c:w val="0.88775863954505674"/>
          <c:h val="0.68841060676238996"/>
        </c:manualLayout>
      </c:layout>
      <c:barChart>
        <c:barDir val="col"/>
        <c:grouping val="clustered"/>
        <c:varyColors val="0"/>
        <c:ser>
          <c:idx val="0"/>
          <c:order val="0"/>
          <c:tx>
            <c:strRef>
              <c:f>Sheet1!$B$1</c:f>
              <c:strCache>
                <c:ptCount val="1"/>
                <c:pt idx="0">
                  <c:v>Egypt</c:v>
                </c:pt>
              </c:strCache>
            </c:strRef>
          </c:tx>
          <c:spPr>
            <a:solidFill>
              <a:schemeClr val="accent1"/>
            </a:solidFill>
            <a:ln>
              <a:noFill/>
              <a:prstDash val="solid"/>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Dignity</c:v>
                </c:pt>
                <c:pt idx="1">
                  <c:v>Health (SRH)</c:v>
                </c:pt>
                <c:pt idx="2">
                  <c:v>Mobility</c:v>
                </c:pt>
                <c:pt idx="3">
                  <c:v>Governance</c:v>
                </c:pt>
                <c:pt idx="4">
                  <c:v>Sustainability</c:v>
                </c:pt>
              </c:strCache>
            </c:strRef>
          </c:cat>
          <c:val>
            <c:numRef>
              <c:f>Sheet1!$B$2:$B$6</c:f>
              <c:numCache>
                <c:formatCode>General</c:formatCode>
                <c:ptCount val="5"/>
                <c:pt idx="0">
                  <c:v>49.1</c:v>
                </c:pt>
                <c:pt idx="1">
                  <c:v>81</c:v>
                </c:pt>
                <c:pt idx="2">
                  <c:v>83.9</c:v>
                </c:pt>
                <c:pt idx="3">
                  <c:v>65.8</c:v>
                </c:pt>
                <c:pt idx="4">
                  <c:v>64.599999999999994</c:v>
                </c:pt>
              </c:numCache>
            </c:numRef>
          </c:val>
          <c:extLst xmlns:c16r2="http://schemas.microsoft.com/office/drawing/2015/06/chart">
            <c:ext xmlns:c16="http://schemas.microsoft.com/office/drawing/2014/chart" uri="{C3380CC4-5D6E-409C-BE32-E72D297353CC}">
              <c16:uniqueId val="{00000000-E55B-4E6A-A241-55474AAA0854}"/>
            </c:ext>
          </c:extLst>
        </c:ser>
        <c:ser>
          <c:idx val="1"/>
          <c:order val="1"/>
          <c:tx>
            <c:strRef>
              <c:f>Sheet1!$C$1</c:f>
              <c:strCache>
                <c:ptCount val="1"/>
                <c:pt idx="0">
                  <c:v>Lebanon</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Dignity</c:v>
                </c:pt>
                <c:pt idx="1">
                  <c:v>Health (SRH)</c:v>
                </c:pt>
                <c:pt idx="2">
                  <c:v>Mobility</c:v>
                </c:pt>
                <c:pt idx="3">
                  <c:v>Governance</c:v>
                </c:pt>
                <c:pt idx="4">
                  <c:v>Sustainability</c:v>
                </c:pt>
              </c:strCache>
            </c:strRef>
          </c:cat>
          <c:val>
            <c:numRef>
              <c:f>Sheet1!$C$2:$C$6</c:f>
              <c:numCache>
                <c:formatCode>General</c:formatCode>
                <c:ptCount val="5"/>
                <c:pt idx="0">
                  <c:v>50.1</c:v>
                </c:pt>
                <c:pt idx="1">
                  <c:v>87.8</c:v>
                </c:pt>
                <c:pt idx="2">
                  <c:v>72.8</c:v>
                </c:pt>
                <c:pt idx="3">
                  <c:v>74.400000000000006</c:v>
                </c:pt>
                <c:pt idx="4">
                  <c:v>62.1</c:v>
                </c:pt>
              </c:numCache>
            </c:numRef>
          </c:val>
          <c:extLst xmlns:c16r2="http://schemas.microsoft.com/office/drawing/2015/06/chart" xmlns:c15="http://schemas.microsoft.com/office/drawing/2012/chart">
            <c:ext xmlns:c16="http://schemas.microsoft.com/office/drawing/2014/chart" uri="{C3380CC4-5D6E-409C-BE32-E72D297353CC}">
              <c16:uniqueId val="{00000001-E55B-4E6A-A241-55474AAA0854}"/>
            </c:ext>
          </c:extLst>
        </c:ser>
        <c:ser>
          <c:idx val="2"/>
          <c:order val="2"/>
          <c:tx>
            <c:strRef>
              <c:f>Sheet1!$D$1</c:f>
              <c:strCache>
                <c:ptCount val="1"/>
                <c:pt idx="0">
                  <c:v>Tunisia</c:v>
                </c:pt>
              </c:strCache>
            </c:strRef>
          </c:tx>
          <c:spPr>
            <a:solidFill>
              <a:schemeClr val="accent3"/>
            </a:solidFill>
            <a:ln>
              <a:noFill/>
              <a:prstDash val="solid"/>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Dignity</c:v>
                </c:pt>
                <c:pt idx="1">
                  <c:v>Health (SRH)</c:v>
                </c:pt>
                <c:pt idx="2">
                  <c:v>Mobility</c:v>
                </c:pt>
                <c:pt idx="3">
                  <c:v>Governance</c:v>
                </c:pt>
                <c:pt idx="4">
                  <c:v>Sustainability</c:v>
                </c:pt>
              </c:strCache>
            </c:strRef>
          </c:cat>
          <c:val>
            <c:numRef>
              <c:f>Sheet1!$D$2:$D$6</c:f>
              <c:numCache>
                <c:formatCode>General</c:formatCode>
                <c:ptCount val="5"/>
                <c:pt idx="0">
                  <c:v>61.6</c:v>
                </c:pt>
                <c:pt idx="1">
                  <c:v>70.599999999999994</c:v>
                </c:pt>
                <c:pt idx="2">
                  <c:v>78</c:v>
                </c:pt>
                <c:pt idx="3">
                  <c:v>81.5</c:v>
                </c:pt>
                <c:pt idx="4">
                  <c:v>52.5</c:v>
                </c:pt>
              </c:numCache>
            </c:numRef>
          </c:val>
          <c:extLst xmlns:c16r2="http://schemas.microsoft.com/office/drawing/2015/06/chart" xmlns:c15="http://schemas.microsoft.com/office/drawing/2012/chart">
            <c:ext xmlns:c16="http://schemas.microsoft.com/office/drawing/2014/chart" uri="{C3380CC4-5D6E-409C-BE32-E72D297353CC}">
              <c16:uniqueId val="{00000002-E55B-4E6A-A241-55474AAA0854}"/>
            </c:ext>
          </c:extLst>
        </c:ser>
        <c:dLbls>
          <c:showLegendKey val="0"/>
          <c:showVal val="0"/>
          <c:showCatName val="0"/>
          <c:showSerName val="0"/>
          <c:showPercent val="0"/>
          <c:showBubbleSize val="0"/>
        </c:dLbls>
        <c:gapWidth val="150"/>
        <c:axId val="112818688"/>
        <c:axId val="109509376"/>
      </c:barChart>
      <c:catAx>
        <c:axId val="11281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9509376"/>
        <c:crosses val="autoZero"/>
        <c:auto val="1"/>
        <c:lblAlgn val="ctr"/>
        <c:lblOffset val="100"/>
        <c:noMultiLvlLbl val="0"/>
      </c:catAx>
      <c:valAx>
        <c:axId val="1095093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2818688"/>
        <c:crosses val="autoZero"/>
        <c:crossBetween val="between"/>
        <c:majorUnit val="25"/>
      </c:valAx>
      <c:spPr>
        <a:noFill/>
        <a:ln>
          <a:noFill/>
        </a:ln>
        <a:effectLst/>
      </c:spPr>
    </c:plotArea>
    <c:legend>
      <c:legendPos val="b"/>
      <c:layout>
        <c:manualLayout>
          <c:xMode val="edge"/>
          <c:yMode val="edge"/>
          <c:x val="0.23263615485564304"/>
          <c:y val="0.92600856878184346"/>
          <c:w val="0.56944973024205303"/>
          <c:h val="5.634437239462714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Sheet1!$B$2:$B$23</cx:f>
        <cx:lvl ptCount="22" formatCode="0.0">
          <cx:pt idx="0">78.463058096785829</cx:pt>
          <cx:pt idx="1">73.948999679520639</cx:pt>
          <cx:pt idx="2">70.089041872036816</cx:pt>
          <cx:pt idx="3">72.593335514253326</cx:pt>
          <cx:pt idx="4">71.211236563645514</cx:pt>
          <cx:pt idx="5">68.103585832306905</cx:pt>
          <cx:pt idx="6">68.594023783696329</cx:pt>
          <cx:pt idx="7">67.687225342175395</cx:pt>
          <cx:pt idx="8">67.38472976458803</cx:pt>
          <cx:pt idx="9">66.286128014191675</cx:pt>
          <cx:pt idx="10">67.974303909371059</cx:pt>
          <cx:pt idx="11">64.702079802235517</cx:pt>
          <cx:pt idx="12">58.673125221902033</cx:pt>
          <cx:pt idx="13">55.859386518143133</cx:pt>
          <cx:pt idx="14">54.260200426062234</cx:pt>
          <cx:pt idx="15">54.385579268792682</cx:pt>
          <cx:pt idx="16">48.264532487591708</cx:pt>
          <cx:pt idx="17">48.635023052266234</cx:pt>
          <cx:pt idx="18">41.505375210503729</cx:pt>
          <cx:pt idx="19">44.106278317226732</cx:pt>
          <cx:pt idx="20">35.125973853208819</cx:pt>
          <cx:pt idx="21">27.91467457376951</cx:pt>
        </cx:lvl>
      </cx:numDim>
    </cx:data>
    <cx:data id="1">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Sheet1!$C$2:$C$23</cx:f>
        <cx:lvl ptCount="22" formatCode="0.0">
          <cx:pt idx="0">78.584542925655839</cx:pt>
          <cx:pt idx="1">74.965999941960902</cx:pt>
          <cx:pt idx="2">73.315644322500233</cx:pt>
          <cx:pt idx="3">73.646982608442599</cx:pt>
          <cx:pt idx="4">70.955756866008812</cx:pt>
          <cx:pt idx="5">70.100359122353893</cx:pt>
          <cx:pt idx="6">69.986773637091048</cx:pt>
          <cx:pt idx="7">68.467333772796465</cx:pt>
          <cx:pt idx="8">68.544495020663717</cx:pt>
          <cx:pt idx="9">67.403943140232172</cx:pt>
          <cx:pt idx="10">67.618403858706742</cx:pt>
          <cx:pt idx="11">66.054521855093768</cx:pt>
          <cx:pt idx="12">59.262292948674698</cx:pt>
          <cx:pt idx="13">57.386766776659655</cx:pt>
          <cx:pt idx="14">55.894641144245881</cx:pt>
          <cx:pt idx="15">55.409374966679295</cx:pt>
          <cx:pt idx="16">51.503208239024232</cx:pt>
          <cx:pt idx="17">44.546583999774739</cx:pt>
          <cx:pt idx="18">42.050595013777993</cx:pt>
          <cx:pt idx="19">41.592547714967168</cx:pt>
          <cx:pt idx="20">37.44864440945441</cx:pt>
          <cx:pt idx="21">28.508245231806779</cx:pt>
        </cx:lvl>
      </cx:numDim>
    </cx:data>
    <cx:data id="2">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Sheet1!$D$2:$D$23</cx:f>
        <cx:lvl ptCount="22" formatCode="0.0">
          <cx:pt idx="0">77.834507997088139</cx:pt>
          <cx:pt idx="1">74.577859546852494</cx:pt>
          <cx:pt idx="2">73.540850562152841</cx:pt>
          <cx:pt idx="3">73.239847258364605</cx:pt>
          <cx:pt idx="4">70.823821476327254</cx:pt>
          <cx:pt idx="5">69.92656101504825</cx:pt>
          <cx:pt idx="6">69.774976576094417</cx:pt>
          <cx:pt idx="7">68.239850536375897</cx:pt>
          <cx:pt idx="8">67.975611467241635</cx:pt>
          <cx:pt idx="9">67.639296430680048</cx:pt>
          <cx:pt idx="10">67.334930324434055</cx:pt>
          <cx:pt idx="11">65.688166656586191</cx:pt>
          <cx:pt idx="12">58.862295273532467</cx:pt>
          <cx:pt idx="13">57.619809979616832</cx:pt>
          <cx:pt idx="14">55.491457315961739</cx:pt>
          <cx:pt idx="15">55.307694241522121</cx:pt>
          <cx:pt idx="16">51.823913430693629</cx:pt>
          <cx:pt idx="17">45.02954114837862</cx:pt>
          <cx:pt idx="18">42.373622681533917</cx:pt>
          <cx:pt idx="19">41.641035440908993</cx:pt>
          <cx:pt idx="20">37.810790495850014</cx:pt>
          <cx:pt idx="21">29.29016793912459</cx:pt>
        </cx:lvl>
      </cx:numDim>
    </cx:data>
    <cx:data id="3">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Sheet1!$E$2:$E$23</cx:f>
        <cx:lvl ptCount="22" formatCode="General">
          <cx:pt idx="0">76.619270034266265</cx:pt>
          <cx:pt idx="1">73.045921423088046</cx:pt>
          <cx:pt idx="2">72.351353469029689</cx:pt>
          <cx:pt idx="3">72.760564123256202</cx:pt>
          <cx:pt idx="4">70.6342578428265</cx:pt>
          <cx:pt idx="5">69.419908912259558</cx:pt>
          <cx:pt idx="6">69.258271199945185</cx:pt>
          <cx:pt idx="7">66.349349082503423</cx:pt>
          <cx:pt idx="8">67.511031389803577</cx:pt>
          <cx:pt idx="9">65.965191132602513</cx:pt>
          <cx:pt idx="10">66.789206724457117</cx:pt>
          <cx:pt idx="11">64.541322279053944</cx:pt>
          <cx:pt idx="12">56.642859654167111</cx:pt>
          <cx:pt idx="13">57.182701878742925</cx:pt>
          <cx:pt idx="14">54.905078990981423</cx:pt>
          <cx:pt idx="15">55.248333024692542</cx:pt>
          <cx:pt idx="16">52.172457609411616</cx:pt>
          <cx:pt idx="17">44.536855172387966</cx:pt>
          <cx:pt idx="18">41.935349709178162</cx:pt>
          <cx:pt idx="19">40.642314641605083</cx:pt>
          <cx:pt idx="20">37.505030648510413</cx:pt>
          <cx:pt idx="21">29.606621344918047</cx:pt>
        </cx:lvl>
      </cx:numDim>
    </cx:data>
    <cx:data id="4">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Sheet1!$F$2:$F$23</cx:f>
        <cx:lvl ptCount="22" formatCode="General">
          <cx:pt idx="0">76.661213281927218</cx:pt>
          <cx:pt idx="1">72.941741292455092</cx:pt>
          <cx:pt idx="2">71.334828195976272</cx:pt>
          <cx:pt idx="3">72.585150000486493</cx:pt>
          <cx:pt idx="4">70.385544757779968</cx:pt>
          <cx:pt idx="5">68.73242817672498</cx:pt>
          <cx:pt idx="6">69.014182040237827</cx:pt>
          <cx:pt idx="7">66.974387294636699</cx:pt>
          <cx:pt idx="8">67.175873654379203</cx:pt>
          <cx:pt idx="9">65.850015079570099</cx:pt>
          <cx:pt idx="10">66.796734941547726</cx:pt>
          <cx:pt idx="11">63.909360256453574</cx:pt>
          <cx:pt idx="12">57.597127599956693</cx:pt>
          <cx:pt idx="13">56.757061503039225</cx:pt>
          <cx:pt idx="14">54.57721590488508</cx:pt>
          <cx:pt idx="15">55.322746039161181</cx:pt>
          <cx:pt idx="16">50.658999109901458</cx:pt>
          <cx:pt idx="17">45.144230582320695</cx:pt>
          <cx:pt idx="18">41.582150637094927</cx:pt>
          <cx:pt idx="19">41.880577682011726</cx:pt>
          <cx:pt idx="20">36.939629452929722</cx:pt>
          <cx:pt idx="21">29.22680102761873</cx:pt>
        </cx:lvl>
      </cx:numDim>
    </cx:data>
    <cx:data id="5">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Sheet1!$G$2:$G$23</cx:f>
        <cx:lvl ptCount="22" formatCode="General">
          <cx:pt idx="0">77.085678856299864</cx:pt>
          <cx:pt idx="1">73.418491770497326</cx:pt>
          <cx:pt idx="2">71.733059337398672</cx:pt>
          <cx:pt idx="3">72.357899183684154</cx:pt>
          <cx:pt idx="4">70.971621507374238</cx:pt>
          <cx:pt idx="5">68.762968235847651</cx:pt>
          <cx:pt idx="6">68.786974434327732</cx:pt>
          <cx:pt idx="7">66.902095009771102</cx:pt>
          <cx:pt idx="8">67.027781449857244</cx:pt>
          <cx:pt idx="9">66.654525329452852</cx:pt>
          <cx:pt idx="10">67.276176209143102</cx:pt>
          <cx:pt idx="11">64.650967629431193</cx:pt>
          <cx:pt idx="12">57.342527351717933</cx:pt>
          <cx:pt idx="13">56.832590979058331</cx:pt>
          <cx:pt idx="14">54.289909040968197</cx:pt>
          <cx:pt idx="15">54.587179142369799</cx:pt>
          <cx:pt idx="16">50.6239052680668</cx:pt>
          <cx:pt idx="17">47.356771799558508</cx:pt>
          <cx:pt idx="18">42.207669664010837</cx:pt>
          <cx:pt idx="19">42.396765088721573</cx:pt>
          <cx:pt idx="20">36.655522673490196</cx:pt>
          <cx:pt idx="21">29.505151752395371</cx:pt>
        </cx:lvl>
      </cx:numDim>
    </cx:data>
    <cx:data id="6">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Sheet1!$H$2:$H$23</cx:f>
        <cx:lvl ptCount="22" formatCode="General">
          <cx:pt idx="0">78.482407634728972</cx:pt>
          <cx:pt idx="1">74.526261249077322</cx:pt>
          <cx:pt idx="2">72.723250092470607</cx:pt>
          <cx:pt idx="3">73.495738813528632</cx:pt>
          <cx:pt idx="4">71.169994896546896</cx:pt>
          <cx:pt idx="5">69.925381626079087</cx:pt>
          <cx:pt idx="6">69.714918519926414</cx:pt>
          <cx:pt idx="7">67.51086888690044</cx:pt>
          <cx:pt idx="8">68.518201137950982</cx:pt>
          <cx:pt idx="9">66.712307816961967</cx:pt>
          <cx:pt idx="10">67.669789606334717</cx:pt>
          <cx:pt idx="11">65.932601564909262</cx:pt>
          <cx:pt idx="12">58.126298105756312</cx:pt>
          <cx:pt idx="13">57.061893586525947</cx:pt>
          <cx:pt idx="14">55.654571107458644</cx:pt>
          <cx:pt idx="15">55.115486688083045</cx:pt>
          <cx:pt idx="16">51.511673756674881</cx:pt>
          <cx:pt idx="17">44.937759130122203</cx:pt>
          <cx:pt idx="18">41.912940366112387</cx:pt>
          <cx:pt idx="19">41.23453279799029</cx:pt>
          <cx:pt idx="20">36.977454475088329</cx:pt>
          <cx:pt idx="21">28.392837707959934</cx:pt>
        </cx:lvl>
      </cx:numDim>
    </cx:data>
    <cx:data id="7">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Sheet1!$I$2:$I$23</cx:f>
        <cx:lvl ptCount="22" formatCode="General">
          <cx:pt idx="0">79.06902052759547</cx:pt>
          <cx:pt idx="1">76.141925876673156</cx:pt>
          <cx:pt idx="2">74.749903658954011</cx:pt>
          <cx:pt idx="3">73.722287492739227</cx:pt>
          <cx:pt idx="4">71.013893848395483</cx:pt>
          <cx:pt idx="5">70.436910851776446</cx:pt>
          <cx:pt idx="6">70.295536862871856</cx:pt>
          <cx:pt idx="7">70.184218317446977</cx:pt>
          <cx:pt idx="8">68.443388572541821</cx:pt>
          <cx:pt idx="9">69.355888205351278</cx:pt>
          <cx:pt idx="10">67.885112942000504</cx:pt>
          <cx:pt idx="11">66.85538948283677</cx:pt>
          <cx:pt idx="12">61.16869497801963</cx:pt>
          <cx:pt idx="13">58.060259361779885</cx:pt>
          <cx:pt idx="14">56.084098076882896</cx:pt>
          <cx:pt idx="15">55.367119238630167</cx:pt>
          <cx:pt idx="16">51.477697741950735</cx:pt>
          <cx:pt idx="17">45.527677429964456</cx:pt>
          <cx:pt idx="18">42.816476114041556</cx:pt>
          <cx:pt idx="19">42.664298229116781</cx:pt>
          <cx:pt idx="20">38.119043051037849</cx:pt>
          <cx:pt idx="21">28.977096977983365</cx:pt>
        </cx:lvl>
      </cx:numDim>
    </cx:data>
    <cx:data id="8">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Sheet1!$J$2:$J$23</cx:f>
        <cx:lvl ptCount="22" formatCode="General">
          <cx:pt idx="0">77.877116495498953</cx:pt>
          <cx:pt idx="1">74.471494523336489</cx:pt>
          <cx:pt idx="2">72.507613039785383</cx:pt>
          <cx:pt idx="3">73.0632776603493</cx:pt>
          <cx:pt idx="4">70.574440911257042</cx:pt>
          <cx:pt idx="5">69.234062791508549</cx:pt>
          <cx:pt idx="6">69.529066374959143</cx:pt>
          <cx:pt idx="7">68.882698051314748</cx:pt>
          <cx:pt idx="8">67.638147329389824</cx:pt>
          <cx:pt idx="9">67.521197368750336</cx:pt>
          <cx:pt idx="10">67.342520053345737</cx:pt>
          <cx:pt idx="11">65.044975206592014</cx:pt>
          <cx:pt idx="12">59.853954274121087</cx:pt>
          <cx:pt idx="13">57.19091598262267</cx:pt>
          <cx:pt idx="14">55.16009269939169</cx:pt>
          <cx:pt idx="15">55.382187208576589</cx:pt>
          <cx:pt idx="16">50.320565766936795</cx:pt>
          <cx:pt idx="17">45.643635608084324</cx:pt>
          <cx:pt idx="18">42.01673227008596</cx:pt>
          <cx:pt idx="19">42.909726843094944</cx:pt>
          <cx:pt idx="20">37.240779865741303</cx:pt>
          <cx:pt idx="21">28.914407370203808</cx:pt>
        </cx:lvl>
      </cx:numDim>
    </cx:data>
    <cx:data id="9">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Sheet1!$K$2:$K$23</cx:f>
        <cx:lvl ptCount="22" formatCode="General">
          <cx:pt idx="0">78.308314406001386</cx:pt>
          <cx:pt idx="1">74.958243536801476</cx:pt>
          <cx:pt idx="2">72.912391325972891</cx:pt>
          <cx:pt idx="3">72.834529913372677</cx:pt>
          <cx:pt idx="4">71.162090535566165</cx:pt>
          <cx:pt idx="5">69.264825743248281</cx:pt>
          <cx:pt idx="6">69.300163673438917</cx:pt>
          <cx:pt idx="7">68.808345932079533</cx:pt>
          <cx:pt idx="8">67.489036021968261</cx:pt>
          <cx:pt idx="9">68.346124975856839</cx:pt>
          <cx:pt idx="10">67.825878756517312</cx:pt>
          <cx:pt idx="11">65.799760311540467</cx:pt>
          <cx:pt idx="12">59.589378031324671</cx:pt>
          <cx:pt idx="13">57.267022810616027</cx:pt>
          <cx:pt idx="14">54.869717439604784</cx:pt>
          <cx:pt idx="15">54.645829986653872</cx:pt>
          <cx:pt idx="16">50.285706373599311</cx:pt>
          <cx:pt idx="17">47.880652914278478</cx:pt>
          <cx:pt idx="18">42.648788695285006</cx:pt>
          <cx:pt idx="19">43.4385987414231</cx:pt>
          <cx:pt idx="20">36.954356905138681</cx:pt>
          <cx:pt idx="21">29.189782914738352</cx:pt>
        </cx:lvl>
      </cx:numDim>
    </cx:data>
    <cx:data id="10">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Sheet1!$L$2:$L$23</cx:f>
        <cx:lvl ptCount="22" formatCode="General">
          <cx:pt idx="0">79.727196329906221</cx:pt>
          <cx:pt idx="1">76.089245445933628</cx:pt>
          <cx:pt idx="2">73.918861376017517</cx:pt>
          <cx:pt idx="3">73.979864638281541</cx:pt>
          <cx:pt idx="4">71.360996306356327</cx:pt>
          <cx:pt idx="5">70.435722855191528</cx:pt>
          <cx:pt idx="6">70.235030740069149</cx:pt>
          <cx:pt idx="7">69.434465690000593</cx:pt>
          <cx:pt idx="8">68.989712097497573</cx:pt>
          <cx:pt idx="9">68.405373902965593</cx:pt>
          <cx:pt idx="10">68.222708303902195</cx:pt>
          <cx:pt idx="11">67.104167791486717</cx:pt>
          <cx:pt idx="12">60.403859253364672</cx:pt>
          <cx:pt idx="13">57.498078221361247</cx:pt>
          <cx:pt idx="14">56.248953900148003</cx:pt>
          <cx:pt idx="15">55.174705169018885</cx:pt>
          <cx:pt idx="16">51.167544021435631</cx:pt>
          <cx:pt idx="17">45.434880079281264</cx:pt>
          <cx:pt idx="18">42.350979134879488</cx:pt>
          <cx:pt idx="19">42.247806424703832</cx:pt>
          <cx:pt idx="20">37.278913256478759</cx:pt>
          <cx:pt idx="21">28.089357952936584</cx:pt>
        </cx:lvl>
      </cx:numDim>
    </cx:data>
    <cx:data id="11">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Sheet1!$M$2:$M$23</cx:f>
        <cx:lvl ptCount="22" formatCode="General">
          <cx:pt idx="0">79.025759908981172</cx:pt>
          <cx:pt idx="1">76.250676718700262</cx:pt>
          <cx:pt idx="2">75.815093947474551</cx:pt>
          <cx:pt idx="3">73.900449697942733</cx:pt>
          <cx:pt idx="4">71.264827256398235</cx:pt>
          <cx:pt idx="5">71.14144029392935</cx:pt>
          <cx:pt idx="6">70.544157914614985</cx:pt>
          <cx:pt idx="7">69.529224369624444</cx:pt>
          <cx:pt idx="8">68.78487026635301</cx:pt>
          <cx:pt idx="9">69.477196263495173</cx:pt>
          <cx:pt idx="10">67.877462061042095</cx:pt>
          <cx:pt idx="11">67.51648305332111</cx:pt>
          <cx:pt idx="12">60.155253382308061</cx:pt>
          <cx:pt idx="13">58.495672858422559</cx:pt>
          <cx:pt idx="14">56.421013494269957</cx:pt>
          <cx:pt idx="15">55.292646539063234</cx:pt>
          <cx:pt idx="16">53.015615200875466</cx:pt>
          <cx:pt idx="17">44.915143084254758</cx:pt>
          <cx:pt idx="18">43.180159555173198</cx:pt>
          <cx:pt idx="19">41.40286329755677</cx:pt>
          <cx:pt idx="20">38.702496454188825</cx:pt>
          <cx:pt idx="21">29.353672237047466</cx:pt>
        </cx:lvl>
      </cx:numDim>
    </cx:data>
    <cx:data id="12">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Sheet1!$N$2:$N$23</cx:f>
        <cx:lvl ptCount="22" formatCode="General">
          <cx:pt idx="0">77.791922810841683</cx:pt>
          <cx:pt idx="1">74.684376487800876</cx:pt>
          <cx:pt idx="2">74.588811776735142</cx:pt>
          <cx:pt idx="3">73.41684356626682</cx:pt>
          <cx:pt idx="4">71.074083248041632</cx:pt>
          <cx:pt idx="5">70.625985797138355</cx:pt>
          <cx:pt idx="6">70.021756511718792</cx:pt>
          <cx:pt idx="7">67.603002393400587</cx:pt>
          <cx:pt idx="8">68.314759300594204</cx:pt>
          <cx:pt idx="9">67.757602055718422</cx:pt>
          <cx:pt idx="10">67.327341450910424</cx:pt>
          <cx:pt idx="11">66.337718248006084</cx:pt>
          <cx:pt idx="12">57.887066057498188</cx:pt>
          <cx:pt idx="13">58.05192039756696</cx:pt>
          <cx:pt idx="14">55.824812547553307</cx:pt>
          <cx:pt idx="15">55.233301472788106</cx:pt>
          <cx:pt idx="16">53.372174226162677</cx:pt>
          <cx:pt idx="17">44.423708782619137</cx:pt>
          <cx:pt idx="18">42.73354452257913</cx:pt>
          <cx:pt idx="19">40.409854831552508</cx:pt>
          <cx:pt idx="20">38.389525758461282</cx:pt>
          <cx:pt idx="21">29.670811748547173</cx:pt>
        </cx:lvl>
      </cx:numDim>
    </cx:data>
    <cx:data id="13">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Sheet1!$O$2:$O$23</cx:f>
        <cx:lvl ptCount="22" formatCode="General">
          <cx:pt idx="0">78.265469988538712</cx:pt>
          <cx:pt idx="1">75.065303766860566</cx:pt>
          <cx:pt idx="2">73.951396961452815</cx:pt>
          <cx:pt idx="3">73.010546704300452</cx:pt>
          <cx:pt idx="4">71.413547608696277</cx:pt>
          <cx:pt idx="5">69.957631666330272</cx:pt>
          <cx:pt idx="6">69.545264292160581</cx:pt>
          <cx:pt idx="7">68.166192308007794</cx:pt>
          <cx:pt idx="8">67.82575620510238</cx:pt>
          <cx:pt idx="9">68.465666890999401</cx:pt>
          <cx:pt idx="10">67.818234551451184</cx:pt>
          <cx:pt idx="11">66.45041538688838</cx:pt>
          <cx:pt idx="12">58.602102524119125</cx:pt>
          <cx:pt idx="13">57.696487558420785</cx:pt>
          <cx:pt idx="14">55.199337677550531</cx:pt>
          <cx:pt idx="15">54.572327472252837</cx:pt>
          <cx:pt idx="16">51.78801259859776</cx:pt>
          <cx:pt idx="17">47.236461379357394</cx:pt>
          <cx:pt idx="18">43.011047798334154</cx:pt>
          <cx:pt idx="19">42.154270436380131</cx:pt>
          <cx:pt idx="20">37.519983520389495</cx:pt>
          <cx:pt idx="21">29.569122158814274</cx:pt>
        </cx:lvl>
      </cx:numDim>
    </cx:data>
    <cx:data id="14">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Sheet1!$P$2:$P$23</cx:f>
        <cx:lvl ptCount="22" formatCode="General">
          <cx:pt idx="0">79.683575607016238</cx:pt>
          <cx:pt idx="1">76.197921046349279</cx:pt>
          <cx:pt idx="2">74.972209265741498</cx:pt>
          <cx:pt idx="3">74.158649321623216</cx:pt>
          <cx:pt idx="4">71.613156229312452</cx:pt>
          <cx:pt idx="5">71.140240414674366</cx:pt>
          <cx:pt idx="6">70.483437793931898</cx:pt>
          <cx:pt idx="7">68.786468805693403</cx:pt>
          <cx:pt idx="8">69.333919540085404</cx:pt>
          <cx:pt idx="9">68.525019448419599</cx:pt>
          <cx:pt idx="10">68.215019374809003</cx:pt>
          <cx:pt idx="11">67.76772138414124</cx:pt>
          <cx:pt idx="12">59.403089439150648</cx:pt>
          <cx:pt idx="13">57.929275731737462</cx:pt>
          <cx:pt idx="14">56.586859660081501</cx:pt>
          <cx:pt idx="15">55.100491280013095</cx:pt>
          <cx:pt idx="16">52.696195509995455</cx:pt>
          <cx:pt idx="17">44.823594239265091</cx:pt>
          <cx:pt idx="18">42.710708641484452</cx:pt>
          <cx:pt idx="19">40.998685707430759</cx:pt>
          <cx:pt idx="20">37.849507559597555</cx:pt>
          <cx:pt idx="21">28.454396495483088</cx:pt>
        </cx:lvl>
      </cx:numDim>
    </cx:data>
    <cx:data id="15">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Sheet1!$Q$2:$Q$23</cx:f>
        <cx:lvl ptCount="22" formatCode="General">
          <cx:pt idx="0">78.590611447325557</cx:pt>
          <cx:pt idx="1">75.755535158310749</cx:pt>
          <cx:pt idx="2">75.39420110282758</cx:pt>
          <cx:pt idx="3">74.13254512560691</cx:pt>
          <cx:pt idx="4">70.676329242237927</cx:pt>
          <cx:pt idx="5">71.109843871488764</cx:pt>
          <cx:pt idx="6">70.777169605600577</cx:pt>
          <cx:pt idx="7">69.604355447266755</cx:pt>
          <cx:pt idx="8">68.936844609754502</cx:pt>
          <cx:pt idx="9">68.638616793446815</cx:pt>
          <cx:pt idx="10">67.393735751292667</cx:pt>
          <cx:pt idx="11">66.742005524742453</cx:pt>
          <cx:pt idx="12">60.42234210600629</cx:pt>
          <cx:pt idx="13">58.417933176942796</cx:pt>
          <cx:pt idx="14">56.719598346085014</cx:pt>
          <cx:pt idx="15">56.037719669221616</cx:pt>
          <cx:pt idx="16">53.052367039849067</cx:pt>
          <cx:pt idx="17">42.816676453702563</cx:pt>
          <cx:pt idx="18">42.540228196677582</cx:pt>
          <cx:pt idx="19">40.898776804372559</cx:pt>
          <cx:pt idx="20">39.002468759093972</cx:pt>
          <cx:pt idx="21">29.076750565516843</cx:pt>
        </cx:lvl>
      </cx:numDim>
    </cx:data>
    <cx:data id="16">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Sheet1!$R$2:$R$23</cx:f>
        <cx:lvl ptCount="22" formatCode="General">
          <cx:pt idx="0">77.363568365666339</cx:pt>
          <cx:pt idx="1">74.199405858001626</cx:pt>
          <cx:pt idx="2">74.174726724103039</cx:pt>
          <cx:pt idx="3">73.647420156462317</cx:pt>
          <cx:pt idx="4">70.487160379355643</cx:pt>
          <cx:pt idx="5">70.594618306217328</cx:pt>
          <cx:pt idx="6">70.253042678750859</cx:pt>
          <cx:pt idx="7">67.67605205658495</cx:pt>
          <cx:pt idx="8">68.465694973644659</cx:pt>
          <cx:pt idx="9">66.939777833103861</cx:pt>
          <cx:pt idx="10">66.847535556046523</cx:pt>
          <cx:pt idx="11">65.57676225982631</cx:pt>
          <cx:pt idx="12">58.144084052147335</cx:pt>
          <cx:pt idx="13">57.974770455007643</cx:pt>
          <cx:pt idx="14">56.120242252725262</cx:pt>
          <cx:pt idx="15">55.977574923114602</cx:pt>
          <cx:pt idx="16">53.409173241366013</cx:pt>
          <cx:pt idx="17">42.348202303416279</cx:pt>
          <cx:pt idx="18">42.100232013283623</cx:pt>
          <cx:pt idx="19">39.917858375517</cx:pt>
          <cx:pt idx="20">38.68707231439501</cx:pt>
          <cx:pt idx="21">29.390898192290042</cx:pt>
        </cx:lvl>
      </cx:numDim>
    </cx:data>
    <cx:data id="17">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Sheet1!$S$2:$S$23</cx:f>
        <cx:lvl ptCount="22" formatCode="General">
          <cx:pt idx="0">77.405919060295062</cx:pt>
          <cx:pt idx="1">74.093580595692998</cx:pt>
          <cx:pt idx="2">73.13258334016264</cx:pt>
          <cx:pt idx="3">73.469867965152858</cx:pt>
          <cx:pt idx="4">70.238965245018306</cx:pt>
          <cx:pt idx="5">69.895504163338217</cx:pt>
          <cx:pt idx="6">70.005447613825879</cx:pt>
          <cx:pt idx="7">68.313588357492549</cx:pt>
          <cx:pt idx="8">68.125797821886891</cx:pt>
          <cx:pt idx="9">66.822900139439867</cx:pt>
          <cx:pt idx="10">66.855070347733957</cx:pt>
          <cx:pt idx="11">64.934661635762197</cx:pt>
          <cx:pt idx="12">59.123643276152301</cx:pt>
          <cx:pt idx="13">57.543234303915462</cx:pt>
          <cx:pt idx="14">55.785122876602053</cx:pt>
          <cx:pt idx="15">56.05297014075515</cx:pt>
          <cx:pt idx="16">51.859839150204195</cx:pt>
          <cx:pt idx="17">42.925729760943142</cx:pt>
          <cx:pt idx="18">41.745644225541241</cx:pt>
          <cx:pt idx="19">41.134049163725443</cx:pt>
          <cx:pt idx="20">38.103851435439559</cx:pt>
          <cx:pt idx="21">29.013845365253307</cx:pt>
        </cx:lvl>
      </cx:numDim>
    </cx:data>
    <cx:data id="18">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Sheet1!$T$2:$T$23</cx:f>
        <cx:lvl ptCount="22" formatCode="General">
          <cx:pt idx="0">79.24480494053293</cx:pt>
          <cx:pt idx="1">75.703122060308644</cx:pt>
          <cx:pt idx="2">74.555995754891157</cx:pt>
          <cx:pt idx="3">74.39155566386674</cx:pt>
          <cx:pt idx="4">71.02178174836304</cx:pt>
          <cx:pt idx="5">71.108644525142481</cx:pt>
          <cx:pt idx="6">70.716248922625496</cx:pt>
          <cx:pt idx="7">68.860797285198757</cx:pt>
          <cx:pt idx="8">69.48710696134178</cx:pt>
          <cx:pt idx="9">67.697932611521679</cx:pt>
          <cx:pt idx="10">67.728887474915808</cx:pt>
          <cx:pt idx="11">66.990361915734894</cx:pt>
          <cx:pt idx="12">59.666838562459965</cx:pt>
          <cx:pt idx="13">57.852288781700352</cx:pt>
          <cx:pt idx="14">56.886322184057633</cx:pt>
          <cx:pt idx="15">55.842975101659448</cx:pt>
          <cx:pt idx="16">52.732725918716859</cx:pt>
          <cx:pt idx="17">42.729404834233833</cx:pt>
          <cx:pt idx="18">42.077734560683922</cx:pt>
          <cx:pt idx="19">40.49952014115361</cx:pt>
          <cx:pt idx="20">38.142868584399046</cx:pt>
          <cx:pt idx="21">28.185958564573053</cx:pt>
        </cx:lvl>
      </cx:numDim>
    </cx:data>
    <cx:data id="19">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Sheet1!$U$2:$U$23</cx:f>
        <cx:lvl ptCount="22" formatCode="General">
          <cx:pt idx="0">77.191956996843984</cx:pt>
          <cx:pt idx="1">74.629493568737402</cx:pt>
          <cx:pt idx="2">74.367643010015058</cx:pt>
          <cx:pt idx="3">72.984846645846588</cx:pt>
          <cx:pt idx="4">70.479331856100046</cx:pt>
          <cx:pt idx="5">69.927740423909455</cx:pt>
          <cx:pt idx="6">69.835086371118138</cx:pt>
          <cx:pt idx="7">68.976703722005908</cx:pt>
          <cx:pt idx="8">67.437318516905435</cx:pt>
          <cx:pt idx="9">68.579165844329722</cx:pt>
          <cx:pt idx="10">67.001728070571005</cx:pt>
          <cx:pt idx="11">65.444637952826398</cx:pt>
          <cx:pt idx="12">59.607611662532548</cx:pt>
          <cx:pt idx="13">58.183181338922751</cx:pt>
          <cx:pt idx="14">55.328821582393402</cx:pt>
          <cx:pt idx="15">55.500572091928895</cx:pt>
          <cx:pt idx="16">52.138045755580073</cx:pt>
          <cx:pt idx="17">45.121510624555462</cx:pt>
          <cx:pt idx="18">42.839368545203044</cx:pt>
          <cx:pt idx="19">42.051545511279571</cx:pt>
          <cx:pt idx="20">38.662906850016405</cx:pt>
          <cx:pt idx="21">30.215857489355706</cx:pt>
        </cx:lvl>
      </cx:numDim>
    </cx:data>
    <cx:data id="20">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Sheet1!$V$2:$V$23</cx:f>
        <cx:lvl ptCount="22" formatCode="General">
          <cx:pt idx="0">75.986751247093636</cx:pt>
          <cx:pt idx="1">73.096494806774288</cx:pt>
          <cx:pt idx="2">73.164772843207928</cx:pt>
          <cx:pt idx="3">72.507232240228959</cx:pt>
          <cx:pt idx="4">70.290690266944708</cx:pt>
          <cx:pt idx="5">69.421079775727264</cx:pt>
          <cx:pt idx="6">69.317935863264509</cx:pt>
          <cx:pt idx="7">67.065788653394051</cx:pt>
          <cx:pt idx="8">66.976417408661661</cx:pt>
          <cx:pt idx="9">66.881798323728816</cx:pt>
          <cx:pt idx="10">66.458704946151428</cx:pt>
          <cx:pt idx="11">64.302045323194733</cx:pt>
          <cx:pt idx="12">57.360073473708148</cx:pt>
          <cx:pt idx="13">57.741799461633384</cx:pt>
          <cx:pt idx="14">54.744161829489649</cx:pt>
          <cx:pt idx="15">55.441003861155643</cx:pt>
          <cx:pt idx="16">52.488702646093401</cx:pt>
          <cx:pt idx="17">44.627818374239652</cx:pt>
          <cx:pt idx="18">42.39627833487905</cx:pt>
          <cx:pt idx="19">41.042979016707477</cx:pt>
          <cx:pt idx="20">38.350256298648965</cx:pt>
          <cx:pt idx="21">30.542312121891417</cx:pt>
        </cx:lvl>
      </cx:numDim>
    </cx:data>
    <cx:data id="21">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Sheet1!$W$2:$W$23</cx:f>
        <cx:lvl ptCount="22" formatCode="General">
          <cx:pt idx="0">76.028348238621803</cx:pt>
          <cx:pt idx="1">72.992242546970857</cx:pt>
          <cx:pt idx="2">72.136819154350277</cx:pt>
          <cx:pt idx="3">72.332428860250587</cx:pt>
          <cx:pt idx="4">70.043186931307744</cx:pt>
          <cx:pt idx="5">68.733587444872427</cx:pt>
          <cx:pt idx="6">69.073636425459213</cx:pt>
          <cx:pt idx="7">67.697576021542915</cx:pt>
          <cx:pt idx="8">66.643913758170626</cx:pt>
          <cx:pt idx="9">66.765021863017111</cx:pt>
          <cx:pt idx="10">66.466195910379511</cx:pt>
          <cx:pt idx="11">63.672426201911634</cx:pt>
          <cx:pt idx="12">58.326424392752308</cx:pt>
          <cx:pt idx="13">57.311997433936739</cx:pt>
          <cx:pt idx="14">54.41725965262323</cx:pt>
          <cx:pt idx="15">55.515676380607637</cx:pt>
          <cx:pt idx="16">50.9660702690121</cx:pt>
          <cx:pt idx="17">45.236434303104382</cx:pt>
          <cx:pt idx="18">42.039197106953011</cx:pt>
          <cx:pt idx="19">42.293449233099828</cx:pt>
          <cx:pt idx="20">37.772113036607841</cx:pt>
          <cx:pt idx="21">30.150487923309473</cx:pt>
        </cx:lvl>
      </cx:numDim>
    </cx:data>
    <cx:data id="22">
      <cx:strDim type="cat">
        <cx:f>Sheet1!$A$2:$A$23</cx:f>
        <cx:lvl ptCount="22">
          <cx:pt idx="0">Bahrain</cx:pt>
          <cx:pt idx="1">Oman</cx:pt>
          <cx:pt idx="2">Morocco</cx:pt>
          <cx:pt idx="3">Qatar</cx:pt>
          <cx:pt idx="4">UAE</cx:pt>
          <cx:pt idx="5">Algeria</cx:pt>
          <cx:pt idx="6">Saudi Arabia</cx:pt>
          <cx:pt idx="7">Lebanon</cx:pt>
          <cx:pt idx="8">Tunisia</cx:pt>
          <cx:pt idx="9">Egypt</cx:pt>
          <cx:pt idx="10">Kuwait</cx:pt>
          <cx:pt idx="11">Jordan</cx:pt>
          <cx:pt idx="12">Palestine</cx:pt>
          <cx:pt idx="13">Comoros</cx:pt>
          <cx:pt idx="14">Djibouti</cx:pt>
          <cx:pt idx="15">Iraq</cx:pt>
          <cx:pt idx="16">Mauritania</cx:pt>
          <cx:pt idx="17">Libya</cx:pt>
          <cx:pt idx="18">Sudan</cx:pt>
          <cx:pt idx="19">Syria</cx:pt>
          <cx:pt idx="20">Yemen</cx:pt>
          <cx:pt idx="21">Somalia</cx:pt>
        </cx:lvl>
      </cx:strDim>
      <cx:numDim type="val">
        <cx:f>Sheet1!$X$2:$X$23</cx:f>
        <cx:lvl ptCount="22" formatCode="General">
          <cx:pt idx="0">76.449309701689558</cx:pt>
          <cx:pt idx="1">73.469323103467573</cx:pt>
          <cx:pt idx="2">72.539527460473849</cx:pt>
          <cx:pt idx="3">72.105969267073746</cx:pt>
          <cx:pt idx="4">70.626412982469148</cx:pt>
          <cx:pt idx="5">68.764128019095722</cx:pt>
          <cx:pt idx="6">68.846233084583801</cx:pt>
          <cx:pt idx="7">67.624503125348596</cx:pt>
          <cx:pt idx="8">66.496994282925726</cx:pt>
          <cx:pt idx="9">67.580711037234309</cx:pt>
          <cx:pt idx="10">66.943264695963123</cx:pt>
          <cx:pt idx="11">64.411284180417894</cx:pt>
          <cx:pt idx="12">58.068600387492616</cx:pt>
          <cx:pt idx="13">57.388265391106458</cx:pt>
          <cx:pt idx="14">54.13079483475871</cx:pt>
          <cx:pt idx="15">54.777544297112506</cx:pt>
          <cx:pt idx="16">50.930763704721834</cx:pt>
          <cx:pt idx="17">47.453494470604177</cx:pt>
          <cx:pt idx="18">42.671591470009567</cx:pt>
          <cx:pt idx="19">42.814725373228768</cx:pt>
          <cx:pt idx="20">37.481603533768059</cx:pt>
          <cx:pt idx="21">30.43763567368735</cx:pt>
        </cx:lvl>
      </cx:numDim>
    </cx:data>
  </cx:chartData>
  <cx:chart>
    <cx:title pos="t" align="ctr" overlay="0">
      <cx:tx>
        <cx:txData>
          <cx:v/>
        </cx:txData>
      </cx:tx>
      <cx:txPr>
        <a:bodyPr spcFirstLastPara="1" vertOverflow="ellipsis" horzOverflow="overflow" wrap="square" lIns="0" tIns="0" rIns="0" bIns="0" anchor="ctr" anchorCtr="1"/>
        <a:lstStyle/>
        <a:p>
          <a:endParaRPr lang="en-US" sz="1100" dirty="0">
            <a:effectLst/>
          </a:endParaRPr>
        </a:p>
      </cx:txPr>
    </cx:title>
    <cx:plotArea>
      <cx:plotAreaRegion>
        <cx:series layoutId="boxWhisker" uniqueId="{A7A7F16E-9D35-4C9D-9E74-9784B47E3CE6}">
          <cx:tx>
            <cx:txData>
              <cx:f>Sheet1!$B$1</cx:f>
              <cx:v>ICPD (PAD)</cx:v>
            </cx:txData>
          </cx:tx>
          <cx:dataId val="0"/>
          <cx:layoutPr>
            <cx:statistics quartileMethod="exclusive"/>
          </cx:layoutPr>
        </cx:series>
        <cx:series layoutId="boxWhisker" uniqueId="{CFE7D9F2-8044-4A98-AD15-760DC3BEABE4}">
          <cx:tx>
            <cx:txData>
              <cx:f>Sheet1!$C$1</cx:f>
              <cx:v>ICPD (PCA)</cx:v>
            </cx:txData>
          </cx:tx>
          <cx:dataId val="1"/>
          <cx:layoutPr>
            <cx:statistics quartileMethod="exclusive"/>
          </cx:layoutPr>
        </cx:series>
        <cx:series layoutId="boxWhisker" uniqueId="{0ECC9385-88AB-4E70-B43F-155058F5C494}">
          <cx:tx>
            <cx:txData>
              <cx:f>Sheet1!$D$1</cx:f>
              <cx:v>ICPD (equal weights)</cx:v>
            </cx:txData>
          </cx:tx>
          <cx:dataId val="2"/>
          <cx:layoutPr>
            <cx:statistics quartileMethod="exclusive"/>
          </cx:layoutPr>
        </cx:series>
        <cx:series layoutId="boxWhisker" uniqueId="{FE180043-F653-445F-A54F-98568BF4F936}">
          <cx:tx>
            <cx:txData>
              <cx:f>Sheet1!$E$1</cx:f>
              <cx:v>ICPD_1</cx:v>
            </cx:txData>
          </cx:tx>
          <cx:dataId val="3"/>
          <cx:layoutPr>
            <cx:statistics quartileMethod="exclusive"/>
          </cx:layoutPr>
        </cx:series>
        <cx:series layoutId="boxWhisker" uniqueId="{277F6437-23B8-43D1-BB8D-9128D4206CA5}">
          <cx:tx>
            <cx:txData>
              <cx:f>Sheet1!$F$1</cx:f>
              <cx:v>ICPD_2</cx:v>
            </cx:txData>
          </cx:tx>
          <cx:dataId val="4"/>
          <cx:layoutPr>
            <cx:statistics quartileMethod="exclusive"/>
          </cx:layoutPr>
        </cx:series>
        <cx:series layoutId="boxWhisker" uniqueId="{02A7FC90-C688-44E1-A09B-27FAD1E31528}">
          <cx:tx>
            <cx:txData>
              <cx:f>Sheet1!$G$1</cx:f>
              <cx:v>ICPD_3</cx:v>
            </cx:txData>
          </cx:tx>
          <cx:dataId val="5"/>
          <cx:layoutPr>
            <cx:statistics quartileMethod="exclusive"/>
          </cx:layoutPr>
        </cx:series>
        <cx:series layoutId="boxWhisker" uniqueId="{CE778ED1-377F-4D5D-92FB-C29B63A06B8D}">
          <cx:tx>
            <cx:txData>
              <cx:f>Sheet1!$H$1</cx:f>
              <cx:v>ICPD_4</cx:v>
            </cx:txData>
          </cx:tx>
          <cx:dataId val="6"/>
          <cx:layoutPr>
            <cx:statistics quartileMethod="exclusive"/>
          </cx:layoutPr>
        </cx:series>
        <cx:series layoutId="boxWhisker" uniqueId="{B9699607-3B08-454D-AD8C-EE335BB73216}">
          <cx:tx>
            <cx:txData>
              <cx:f>Sheet1!$I$1</cx:f>
              <cx:v>ICPD_5</cx:v>
            </cx:txData>
          </cx:tx>
          <cx:dataId val="7"/>
          <cx:layoutPr>
            <cx:statistics quartileMethod="exclusive"/>
          </cx:layoutPr>
        </cx:series>
        <cx:series layoutId="boxWhisker" uniqueId="{BF49CE51-BC65-4FDD-BD23-5A1B31318246}">
          <cx:tx>
            <cx:txData>
              <cx:f>Sheet1!$J$1</cx:f>
              <cx:v>ICPD_6</cx:v>
            </cx:txData>
          </cx:tx>
          <cx:dataId val="8"/>
          <cx:layoutPr>
            <cx:statistics quartileMethod="exclusive"/>
          </cx:layoutPr>
        </cx:series>
        <cx:series layoutId="boxWhisker" uniqueId="{BD0B863A-E102-4D05-A7BB-B87C061E29CF}">
          <cx:tx>
            <cx:txData>
              <cx:f>Sheet1!$K$1</cx:f>
              <cx:v>ICPD_7</cx:v>
            </cx:txData>
          </cx:tx>
          <cx:dataId val="9"/>
          <cx:layoutPr>
            <cx:statistics quartileMethod="exclusive"/>
          </cx:layoutPr>
        </cx:series>
        <cx:series layoutId="boxWhisker" uniqueId="{74AC493F-FDFA-4F3F-A348-932F45544B2C}">
          <cx:tx>
            <cx:txData>
              <cx:f>Sheet1!$L$1</cx:f>
              <cx:v>ICPD_8</cx:v>
            </cx:txData>
          </cx:tx>
          <cx:dataId val="10"/>
          <cx:layoutPr>
            <cx:statistics quartileMethod="exclusive"/>
          </cx:layoutPr>
        </cx:series>
        <cx:series layoutId="boxWhisker" uniqueId="{79FFFE9A-8CD6-4AAF-AC48-2931D25AD12D}">
          <cx:tx>
            <cx:txData>
              <cx:f>Sheet1!$M$1</cx:f>
              <cx:v>ICPD_9</cx:v>
            </cx:txData>
          </cx:tx>
          <cx:dataId val="11"/>
          <cx:layoutPr>
            <cx:statistics quartileMethod="exclusive"/>
          </cx:layoutPr>
        </cx:series>
        <cx:series layoutId="boxWhisker" uniqueId="{67EEAB11-4207-4B10-B30D-171E37B7F239}">
          <cx:tx>
            <cx:txData>
              <cx:f>Sheet1!$N$1</cx:f>
              <cx:v>ICPD_10</cx:v>
            </cx:txData>
          </cx:tx>
          <cx:dataId val="12"/>
          <cx:layoutPr>
            <cx:statistics quartileMethod="exclusive"/>
          </cx:layoutPr>
        </cx:series>
        <cx:series layoutId="boxWhisker" uniqueId="{55FF3668-3101-4606-AFF5-0F84D7B45300}">
          <cx:tx>
            <cx:txData>
              <cx:f>Sheet1!$O$1</cx:f>
              <cx:v>ICPD_11</cx:v>
            </cx:txData>
          </cx:tx>
          <cx:dataId val="13"/>
          <cx:layoutPr>
            <cx:statistics quartileMethod="exclusive"/>
          </cx:layoutPr>
        </cx:series>
        <cx:series layoutId="boxWhisker" uniqueId="{5C93AC85-53D6-48C9-9CAB-63CDE3779336}">
          <cx:tx>
            <cx:txData>
              <cx:f>Sheet1!$P$1</cx:f>
              <cx:v>ICPD_12</cx:v>
            </cx:txData>
          </cx:tx>
          <cx:dataId val="14"/>
          <cx:layoutPr>
            <cx:statistics quartileMethod="exclusive"/>
          </cx:layoutPr>
        </cx:series>
        <cx:series layoutId="boxWhisker" uniqueId="{D530624F-77CC-431E-A923-46BC2A7D0077}">
          <cx:tx>
            <cx:txData>
              <cx:f>Sheet1!$Q$1</cx:f>
              <cx:v>ICPD_13</cx:v>
            </cx:txData>
          </cx:tx>
          <cx:dataId val="15"/>
          <cx:layoutPr>
            <cx:statistics quartileMethod="exclusive"/>
          </cx:layoutPr>
        </cx:series>
        <cx:series layoutId="boxWhisker" uniqueId="{E8879D6F-FFA5-40BF-8F3E-36A32237F05B}">
          <cx:tx>
            <cx:txData>
              <cx:f>Sheet1!$R$1</cx:f>
              <cx:v>ICPD_14</cx:v>
            </cx:txData>
          </cx:tx>
          <cx:dataId val="16"/>
          <cx:layoutPr>
            <cx:statistics quartileMethod="exclusive"/>
          </cx:layoutPr>
        </cx:series>
        <cx:series layoutId="boxWhisker" uniqueId="{D62D27FE-8D02-4033-B3A4-68B54B4C5D5C}">
          <cx:tx>
            <cx:txData>
              <cx:f>Sheet1!$S$1</cx:f>
              <cx:v>ICPD_15</cx:v>
            </cx:txData>
          </cx:tx>
          <cx:dataId val="17"/>
          <cx:layoutPr>
            <cx:statistics quartileMethod="exclusive"/>
          </cx:layoutPr>
        </cx:series>
        <cx:series layoutId="boxWhisker" uniqueId="{DF288D79-CBC0-45C3-8287-11C8C2DC4429}">
          <cx:tx>
            <cx:txData>
              <cx:f>Sheet1!$T$1</cx:f>
              <cx:v>ICPD_16</cx:v>
            </cx:txData>
          </cx:tx>
          <cx:dataId val="18"/>
          <cx:layoutPr>
            <cx:statistics quartileMethod="exclusive"/>
          </cx:layoutPr>
        </cx:series>
        <cx:series layoutId="boxWhisker" uniqueId="{EEE391A4-FD19-4EBD-A5E0-CDE3BE76C811}">
          <cx:tx>
            <cx:txData>
              <cx:f>Sheet1!$U$1</cx:f>
              <cx:v>ICPD_17</cx:v>
            </cx:txData>
          </cx:tx>
          <cx:dataId val="19"/>
          <cx:layoutPr>
            <cx:statistics quartileMethod="exclusive"/>
          </cx:layoutPr>
        </cx:series>
        <cx:series layoutId="boxWhisker" uniqueId="{D41004DB-ACF8-4F23-8022-4BE82F5A849C}">
          <cx:tx>
            <cx:txData>
              <cx:f>Sheet1!$V$1</cx:f>
              <cx:v>ICPD_18</cx:v>
            </cx:txData>
          </cx:tx>
          <cx:dataId val="20"/>
          <cx:layoutPr>
            <cx:statistics quartileMethod="exclusive"/>
          </cx:layoutPr>
        </cx:series>
        <cx:series layoutId="boxWhisker" uniqueId="{66D3F4BF-51CD-49A0-BAEA-0240ADDBFDF1}">
          <cx:tx>
            <cx:txData>
              <cx:f>Sheet1!$W$1</cx:f>
              <cx:v>ICPD_19</cx:v>
            </cx:txData>
          </cx:tx>
          <cx:dataId val="21"/>
          <cx:layoutPr>
            <cx:statistics quartileMethod="exclusive"/>
          </cx:layoutPr>
        </cx:series>
        <cx:series layoutId="boxWhisker" uniqueId="{04FBB874-5B51-4A0E-8409-59633017E5AA}">
          <cx:tx>
            <cx:txData>
              <cx:f>Sheet1!$X$1</cx:f>
              <cx:v>ICPD_20</cx:v>
            </cx:txData>
          </cx:tx>
          <cx:dataId val="22"/>
          <cx:layoutPr>
            <cx:statistics quartileMethod="exclusive"/>
          </cx:layoutPr>
        </cx:series>
      </cx:plotAreaRegion>
      <cx:axis id="0">
        <cx:catScaling gapWidth="1"/>
        <cx:tickLabels/>
        <cx:txPr>
          <a:bodyPr spcFirstLastPara="1" vertOverflow="ellipsis" horzOverflow="overflow" wrap="square" lIns="0" tIns="0" rIns="0" bIns="0" anchor="ctr" anchorCtr="1"/>
          <a:lstStyle/>
          <a:p>
            <a:pPr algn="ctr" rtl="0">
              <a:defRPr sz="1600"/>
            </a:pPr>
            <a:endParaRPr lang="en-US" sz="1600" b="0" i="0" u="none" strike="noStrike" baseline="0">
              <a:solidFill>
                <a:prstClr val="black">
                  <a:lumMod val="65000"/>
                  <a:lumOff val="35000"/>
                </a:prstClr>
              </a:solidFill>
              <a:latin typeface="Calibri" panose="020F0502020204030204"/>
            </a:endParaRPr>
          </a:p>
        </cx:txPr>
      </cx:axis>
      <cx:axis id="1">
        <cx:valScaling/>
        <cx:majorGridlines/>
        <cx:tickLabels/>
        <cx:txPr>
          <a:bodyPr spcFirstLastPara="1" vertOverflow="ellipsis" horzOverflow="overflow" wrap="square" lIns="0" tIns="0" rIns="0" bIns="0" anchor="ctr" anchorCtr="1"/>
          <a:lstStyle/>
          <a:p>
            <a:pPr algn="ctr" rtl="0">
              <a:defRPr sz="1200"/>
            </a:pPr>
            <a:endParaRPr lang="en-US" sz="1200" b="0" i="0" u="none" strike="noStrike" baseline="0">
              <a:solidFill>
                <a:prstClr val="black">
                  <a:lumMod val="65000"/>
                  <a:lumOff val="35000"/>
                </a:prstClr>
              </a:solidFill>
              <a:latin typeface="Calibri" panose="020F0502020204030204"/>
            </a:endParaRPr>
          </a:p>
        </cx:txPr>
      </cx:axis>
    </cx:plotArea>
    <cx:legend pos="b" align="ctr" overlay="0">
      <cx:txPr>
        <a:bodyPr spcFirstLastPara="1" vertOverflow="ellipsis" horzOverflow="overflow" wrap="square" lIns="0" tIns="0" rIns="0" bIns="0" anchor="ctr" anchorCtr="1"/>
        <a:lstStyle/>
        <a:p>
          <a:pPr algn="ctr" rtl="0">
            <a:defRPr sz="1400"/>
          </a:pPr>
          <a:endParaRPr lang="en-US" sz="1400" b="0" i="0" u="none" strike="noStrike" baseline="0">
            <a:solidFill>
              <a:sysClr val="windowText" lastClr="000000">
                <a:lumMod val="65000"/>
                <a:lumOff val="35000"/>
              </a:sysClr>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4EA49-97B0-4903-BE96-3DFF10D644D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8352788-6604-44B4-A9FD-D14826006892}">
      <dgm:prSet phldrT="[Text]"/>
      <dgm:spPr/>
      <dgm:t>
        <a:bodyPr/>
        <a:lstStyle/>
        <a:p>
          <a:pPr>
            <a:buFont typeface="+mj-lt"/>
            <a:buNone/>
          </a:pPr>
          <a:r>
            <a:rPr lang="en-GB" b="1" dirty="0">
              <a:solidFill>
                <a:schemeClr val="bg1"/>
              </a:solidFill>
              <a:latin typeface="Andalus" panose="02020603050405020304" pitchFamily="18" charset="-78"/>
              <a:cs typeface="Andalus" panose="02020603050405020304" pitchFamily="18" charset="-78"/>
            </a:rPr>
            <a:t>Dignity and human rights</a:t>
          </a:r>
          <a:endParaRPr lang="en-US" dirty="0">
            <a:solidFill>
              <a:schemeClr val="bg1"/>
            </a:solidFill>
            <a:latin typeface="Andalus" panose="02020603050405020304" pitchFamily="18" charset="-78"/>
            <a:cs typeface="Andalus" panose="02020603050405020304" pitchFamily="18" charset="-78"/>
          </a:endParaRPr>
        </a:p>
      </dgm:t>
    </dgm:pt>
    <dgm:pt modelId="{C76D71C6-A056-4905-8BF8-B4CE2B49CAA6}" type="parTrans" cxnId="{9A004995-C71F-4F4F-9594-006D13EEC2F1}">
      <dgm:prSet/>
      <dgm:spPr/>
      <dgm:t>
        <a:bodyPr/>
        <a:lstStyle/>
        <a:p>
          <a:endParaRPr lang="en-US"/>
        </a:p>
      </dgm:t>
    </dgm:pt>
    <dgm:pt modelId="{E24F8502-6809-4757-8FB0-4DCD664E8577}" type="sibTrans" cxnId="{9A004995-C71F-4F4F-9594-006D13EEC2F1}">
      <dgm:prSet/>
      <dgm:spPr/>
      <dgm:t>
        <a:bodyPr/>
        <a:lstStyle/>
        <a:p>
          <a:endParaRPr lang="en-US"/>
        </a:p>
      </dgm:t>
    </dgm:pt>
    <dgm:pt modelId="{C03690E1-9BE3-4875-ADEE-60BE4BEB9246}">
      <dgm:prSet phldrT="[Text]" custT="1"/>
      <dgm:spPr>
        <a:ln>
          <a:noFill/>
        </a:ln>
      </dgm:spPr>
      <dgm:t>
        <a:bodyPr anchor="t" anchorCtr="0"/>
        <a:lstStyle/>
        <a:p>
          <a:pPr algn="l">
            <a:spcBef>
              <a:spcPts val="600"/>
            </a:spcBef>
            <a:spcAft>
              <a:spcPts val="600"/>
            </a:spcAft>
            <a:buFont typeface="+mj-lt"/>
            <a:buNone/>
          </a:pPr>
          <a:r>
            <a:rPr lang="en-US" sz="1600" b="0" dirty="0">
              <a:solidFill>
                <a:schemeClr val="tx1"/>
              </a:solidFill>
              <a:latin typeface="Andalus" panose="02020603050405020304" pitchFamily="18" charset="-78"/>
              <a:cs typeface="Andalus" panose="02020603050405020304" pitchFamily="18" charset="-78"/>
            </a:rPr>
            <a:t>Gender </a:t>
          </a:r>
          <a:r>
            <a:rPr lang="en-US" sz="1600" b="0" dirty="0" smtClean="0">
              <a:solidFill>
                <a:schemeClr val="tx1"/>
              </a:solidFill>
              <a:latin typeface="Andalus" panose="02020603050405020304" pitchFamily="18" charset="-78"/>
              <a:cs typeface="Andalus" panose="02020603050405020304" pitchFamily="18" charset="-78"/>
            </a:rPr>
            <a:t>equality</a:t>
          </a:r>
        </a:p>
        <a:p>
          <a:pPr algn="l">
            <a:spcBef>
              <a:spcPts val="600"/>
            </a:spcBef>
            <a:spcAft>
              <a:spcPts val="600"/>
            </a:spcAft>
            <a:buFont typeface="+mj-lt"/>
            <a:buNone/>
          </a:pPr>
          <a:r>
            <a:rPr lang="en-US" sz="1600" b="0" dirty="0" smtClean="0">
              <a:solidFill>
                <a:schemeClr val="tx1"/>
              </a:solidFill>
              <a:latin typeface="Andalus" panose="02020603050405020304" pitchFamily="18" charset="-78"/>
              <a:cs typeface="Andalus" panose="02020603050405020304" pitchFamily="18" charset="-78"/>
            </a:rPr>
            <a:t>Adolescents &amp; youth</a:t>
          </a:r>
        </a:p>
        <a:p>
          <a:pPr algn="l">
            <a:spcBef>
              <a:spcPts val="600"/>
            </a:spcBef>
            <a:spcAft>
              <a:spcPts val="600"/>
            </a:spcAft>
            <a:buFont typeface="+mj-lt"/>
            <a:buNone/>
          </a:pPr>
          <a:r>
            <a:rPr lang="en-US" sz="1600" b="0" dirty="0" smtClean="0">
              <a:solidFill>
                <a:schemeClr val="tx1"/>
              </a:solidFill>
              <a:latin typeface="Andalus" panose="02020603050405020304" pitchFamily="18" charset="-78"/>
              <a:cs typeface="Andalus" panose="02020603050405020304" pitchFamily="18" charset="-78"/>
            </a:rPr>
            <a:t>Poverty &amp; inequality</a:t>
          </a:r>
        </a:p>
        <a:p>
          <a:pPr algn="l">
            <a:spcBef>
              <a:spcPts val="600"/>
            </a:spcBef>
            <a:spcAft>
              <a:spcPts val="600"/>
            </a:spcAft>
            <a:buFont typeface="+mj-lt"/>
            <a:buNone/>
          </a:pPr>
          <a:r>
            <a:rPr lang="en-US" sz="1600" b="0" dirty="0" smtClean="0">
              <a:solidFill>
                <a:schemeClr val="tx1"/>
              </a:solidFill>
              <a:latin typeface="Andalus" panose="02020603050405020304" pitchFamily="18" charset="-78"/>
              <a:cs typeface="Andalus" panose="02020603050405020304" pitchFamily="18" charset="-78"/>
            </a:rPr>
            <a:t>Population </a:t>
          </a:r>
          <a:r>
            <a:rPr lang="en-US" sz="1600" b="0" dirty="0">
              <a:solidFill>
                <a:schemeClr val="tx1"/>
              </a:solidFill>
              <a:latin typeface="Andalus" panose="02020603050405020304" pitchFamily="18" charset="-78"/>
              <a:cs typeface="Andalus" panose="02020603050405020304" pitchFamily="18" charset="-78"/>
            </a:rPr>
            <a:t>ageing </a:t>
          </a:r>
          <a:r>
            <a:rPr lang="en-US" sz="1600" b="0" dirty="0" smtClean="0">
              <a:solidFill>
                <a:schemeClr val="tx1"/>
              </a:solidFill>
              <a:latin typeface="Andalus" panose="02020603050405020304" pitchFamily="18" charset="-78"/>
              <a:cs typeface="Andalus" panose="02020603050405020304" pitchFamily="18" charset="-78"/>
            </a:rPr>
            <a:t>Non-discrimination</a:t>
          </a:r>
          <a:endParaRPr lang="en-US" sz="1600" b="0" dirty="0">
            <a:latin typeface="Andalus" panose="02020603050405020304" pitchFamily="18" charset="-78"/>
            <a:cs typeface="Andalus" panose="02020603050405020304" pitchFamily="18" charset="-78"/>
          </a:endParaRPr>
        </a:p>
      </dgm:t>
    </dgm:pt>
    <dgm:pt modelId="{16EC244A-3265-4B3A-8607-DE860F5D2C50}" type="parTrans" cxnId="{10A93FB4-9828-4C6F-8F8D-7EE8EEED7D4D}">
      <dgm:prSet/>
      <dgm:spPr/>
      <dgm:t>
        <a:bodyPr/>
        <a:lstStyle/>
        <a:p>
          <a:endParaRPr lang="en-US"/>
        </a:p>
      </dgm:t>
    </dgm:pt>
    <dgm:pt modelId="{41E171A7-5B27-4B62-978B-D4A0890B089B}" type="sibTrans" cxnId="{10A93FB4-9828-4C6F-8F8D-7EE8EEED7D4D}">
      <dgm:prSet/>
      <dgm:spPr/>
      <dgm:t>
        <a:bodyPr/>
        <a:lstStyle/>
        <a:p>
          <a:endParaRPr lang="en-US"/>
        </a:p>
      </dgm:t>
    </dgm:pt>
    <dgm:pt modelId="{C018427A-3668-40CE-9ABE-189485782A28}">
      <dgm:prSet phldrT="[Text]"/>
      <dgm:spPr>
        <a:solidFill>
          <a:schemeClr val="accent2"/>
        </a:solidFill>
      </dgm:spPr>
      <dgm:t>
        <a:bodyPr/>
        <a:lstStyle/>
        <a:p>
          <a:pPr>
            <a:buFont typeface="+mj-lt"/>
            <a:buNone/>
          </a:pPr>
          <a:r>
            <a:rPr lang="en-US" b="1" dirty="0">
              <a:solidFill>
                <a:schemeClr val="bg1"/>
              </a:solidFill>
              <a:latin typeface="Andalus" panose="02020603050405020304" pitchFamily="18" charset="-78"/>
              <a:cs typeface="Andalus" panose="02020603050405020304" pitchFamily="18" charset="-78"/>
            </a:rPr>
            <a:t>Health (SRH</a:t>
          </a:r>
          <a:r>
            <a:rPr lang="en-GB" b="1" dirty="0">
              <a:solidFill>
                <a:schemeClr val="bg1"/>
              </a:solidFill>
              <a:latin typeface="Andalus" panose="02020603050405020304" pitchFamily="18" charset="-78"/>
              <a:cs typeface="Andalus" panose="02020603050405020304" pitchFamily="18" charset="-78"/>
            </a:rPr>
            <a:t>)</a:t>
          </a:r>
          <a:endParaRPr lang="en-US" b="1" dirty="0">
            <a:solidFill>
              <a:schemeClr val="bg1"/>
            </a:solidFill>
            <a:latin typeface="Andalus" panose="02020603050405020304" pitchFamily="18" charset="-78"/>
            <a:cs typeface="Andalus" panose="02020603050405020304" pitchFamily="18" charset="-78"/>
          </a:endParaRPr>
        </a:p>
      </dgm:t>
    </dgm:pt>
    <dgm:pt modelId="{56038E89-FD64-4A1F-AAA1-1F40521A4B2B}" type="parTrans" cxnId="{3477F11B-950E-41FC-9453-7BFF02FB25A7}">
      <dgm:prSet/>
      <dgm:spPr/>
      <dgm:t>
        <a:bodyPr/>
        <a:lstStyle/>
        <a:p>
          <a:endParaRPr lang="en-US"/>
        </a:p>
      </dgm:t>
    </dgm:pt>
    <dgm:pt modelId="{F27A95E0-6A52-425B-AD71-2EB4B56C56FB}" type="sibTrans" cxnId="{3477F11B-950E-41FC-9453-7BFF02FB25A7}">
      <dgm:prSet/>
      <dgm:spPr/>
      <dgm:t>
        <a:bodyPr/>
        <a:lstStyle/>
        <a:p>
          <a:endParaRPr lang="en-US"/>
        </a:p>
      </dgm:t>
    </dgm:pt>
    <dgm:pt modelId="{BAC3A91A-F492-4352-8346-34F0D5666C7B}">
      <dgm:prSet phldrT="[Text]" custT="1"/>
      <dgm:spPr>
        <a:ln>
          <a:noFill/>
        </a:ln>
      </dgm:spPr>
      <dgm:t>
        <a:bodyPr lIns="0" tIns="0" rIns="0" bIns="91440" anchor="t" anchorCtr="0"/>
        <a:lstStyle/>
        <a:p>
          <a:pPr algn="l">
            <a:spcBef>
              <a:spcPts val="600"/>
            </a:spcBef>
            <a:spcAft>
              <a:spcPts val="600"/>
            </a:spcAft>
            <a:buFont typeface="+mj-lt"/>
            <a:buNone/>
          </a:pPr>
          <a:r>
            <a:rPr lang="en-US" sz="1600" b="0" dirty="0">
              <a:solidFill>
                <a:schemeClr val="tx1"/>
              </a:solidFill>
              <a:latin typeface="Andalus" panose="02020603050405020304" pitchFamily="18" charset="-78"/>
              <a:cs typeface="Andalus" panose="02020603050405020304" pitchFamily="18" charset="-78"/>
            </a:rPr>
            <a:t>SRH, including maternal </a:t>
          </a:r>
          <a:r>
            <a:rPr lang="en-US" sz="1600" b="0" dirty="0" smtClean="0">
              <a:solidFill>
                <a:schemeClr val="tx1"/>
              </a:solidFill>
              <a:latin typeface="Andalus" panose="02020603050405020304" pitchFamily="18" charset="-78"/>
              <a:cs typeface="Andalus" panose="02020603050405020304" pitchFamily="18" charset="-78"/>
            </a:rPr>
            <a:t>health</a:t>
          </a:r>
        </a:p>
        <a:p>
          <a:pPr algn="l">
            <a:spcBef>
              <a:spcPts val="600"/>
            </a:spcBef>
            <a:spcAft>
              <a:spcPts val="600"/>
            </a:spcAft>
            <a:buFont typeface="+mj-lt"/>
            <a:buNone/>
          </a:pPr>
          <a:r>
            <a:rPr lang="en-US" sz="1600" b="0" dirty="0" smtClean="0">
              <a:solidFill>
                <a:schemeClr val="tx1"/>
              </a:solidFill>
              <a:latin typeface="Andalus" panose="02020603050405020304" pitchFamily="18" charset="-78"/>
              <a:cs typeface="Andalus" panose="02020603050405020304" pitchFamily="18" charset="-78"/>
            </a:rPr>
            <a:t>SRH </a:t>
          </a:r>
          <a:r>
            <a:rPr lang="en-US" sz="1600" b="0" dirty="0">
              <a:solidFill>
                <a:schemeClr val="tx1"/>
              </a:solidFill>
              <a:latin typeface="Andalus" panose="02020603050405020304" pitchFamily="18" charset="-78"/>
              <a:cs typeface="Andalus" panose="02020603050405020304" pitchFamily="18" charset="-78"/>
            </a:rPr>
            <a:t>of young people </a:t>
          </a:r>
          <a:r>
            <a:rPr lang="en-US" sz="1600" b="0" dirty="0" smtClean="0">
              <a:solidFill>
                <a:schemeClr val="tx1"/>
              </a:solidFill>
              <a:latin typeface="Andalus" panose="02020603050405020304" pitchFamily="18" charset="-78"/>
              <a:cs typeface="Andalus" panose="02020603050405020304" pitchFamily="18" charset="-78"/>
            </a:rPr>
            <a:t>Contraception </a:t>
          </a:r>
          <a:r>
            <a:rPr lang="en-US" sz="1600" b="0" dirty="0">
              <a:solidFill>
                <a:schemeClr val="tx1"/>
              </a:solidFill>
              <a:latin typeface="Andalus" panose="02020603050405020304" pitchFamily="18" charset="-78"/>
              <a:cs typeface="Andalus" panose="02020603050405020304" pitchFamily="18" charset="-78"/>
            </a:rPr>
            <a:t>and </a:t>
          </a:r>
          <a:r>
            <a:rPr lang="en-US" sz="1600" b="0" dirty="0" smtClean="0">
              <a:solidFill>
                <a:schemeClr val="tx1"/>
              </a:solidFill>
              <a:latin typeface="Andalus" panose="02020603050405020304" pitchFamily="18" charset="-78"/>
              <a:cs typeface="Andalus" panose="02020603050405020304" pitchFamily="18" charset="-78"/>
            </a:rPr>
            <a:t>unmet </a:t>
          </a:r>
          <a:r>
            <a:rPr lang="en-US" sz="1600" b="0" dirty="0">
              <a:solidFill>
                <a:schemeClr val="tx1"/>
              </a:solidFill>
              <a:latin typeface="Andalus" panose="02020603050405020304" pitchFamily="18" charset="-78"/>
              <a:cs typeface="Andalus" panose="02020603050405020304" pitchFamily="18" charset="-78"/>
            </a:rPr>
            <a:t>need for </a:t>
          </a:r>
          <a:r>
            <a:rPr lang="en-US" sz="1600" b="0" dirty="0" smtClean="0">
              <a:solidFill>
                <a:schemeClr val="tx1"/>
              </a:solidFill>
              <a:latin typeface="Andalus" panose="02020603050405020304" pitchFamily="18" charset="-78"/>
              <a:cs typeface="Andalus" panose="02020603050405020304" pitchFamily="18" charset="-78"/>
            </a:rPr>
            <a:t>FP</a:t>
          </a:r>
        </a:p>
        <a:p>
          <a:pPr algn="l">
            <a:spcBef>
              <a:spcPts val="600"/>
            </a:spcBef>
            <a:spcAft>
              <a:spcPts val="600"/>
            </a:spcAft>
            <a:buFont typeface="+mj-lt"/>
            <a:buNone/>
          </a:pPr>
          <a:r>
            <a:rPr lang="en-US" sz="1600" b="0" dirty="0" smtClean="0">
              <a:solidFill>
                <a:schemeClr val="tx1"/>
              </a:solidFill>
              <a:latin typeface="Andalus" panose="02020603050405020304" pitchFamily="18" charset="-78"/>
              <a:cs typeface="Andalus" panose="02020603050405020304" pitchFamily="18" charset="-78"/>
            </a:rPr>
            <a:t>HIV/AIDS </a:t>
          </a:r>
          <a:r>
            <a:rPr lang="en-US" sz="1600" b="0" dirty="0">
              <a:solidFill>
                <a:schemeClr val="tx1"/>
              </a:solidFill>
              <a:latin typeface="Andalus" panose="02020603050405020304" pitchFamily="18" charset="-78"/>
              <a:cs typeface="Andalus" panose="02020603050405020304" pitchFamily="18" charset="-78"/>
            </a:rPr>
            <a:t>and STI</a:t>
          </a:r>
          <a:endParaRPr lang="en-US" sz="1600" b="0" dirty="0">
            <a:latin typeface="Andalus" panose="02020603050405020304" pitchFamily="18" charset="-78"/>
            <a:cs typeface="Andalus" panose="02020603050405020304" pitchFamily="18" charset="-78"/>
          </a:endParaRPr>
        </a:p>
      </dgm:t>
    </dgm:pt>
    <dgm:pt modelId="{1190B399-ADCE-4FE5-B3FF-D49AF029BF0F}" type="parTrans" cxnId="{FD23B640-E57E-4228-B4E1-7D4740D8E807}">
      <dgm:prSet/>
      <dgm:spPr>
        <a:ln>
          <a:solidFill>
            <a:schemeClr val="accent2"/>
          </a:solidFill>
        </a:ln>
      </dgm:spPr>
      <dgm:t>
        <a:bodyPr/>
        <a:lstStyle/>
        <a:p>
          <a:endParaRPr lang="en-US"/>
        </a:p>
      </dgm:t>
    </dgm:pt>
    <dgm:pt modelId="{29E25882-86B1-41AE-9151-AEEEDDDE7BD6}" type="sibTrans" cxnId="{FD23B640-E57E-4228-B4E1-7D4740D8E807}">
      <dgm:prSet/>
      <dgm:spPr/>
      <dgm:t>
        <a:bodyPr/>
        <a:lstStyle/>
        <a:p>
          <a:endParaRPr lang="en-US"/>
        </a:p>
      </dgm:t>
    </dgm:pt>
    <dgm:pt modelId="{F3DD9E75-42EB-4391-8EA8-4960B78BC1FB}">
      <dgm:prSet/>
      <dgm:spPr>
        <a:solidFill>
          <a:schemeClr val="bg1">
            <a:lumMod val="65000"/>
          </a:schemeClr>
        </a:solidFill>
      </dgm:spPr>
      <dgm:t>
        <a:bodyPr/>
        <a:lstStyle/>
        <a:p>
          <a:pPr>
            <a:buFont typeface="+mj-lt"/>
            <a:buNone/>
          </a:pPr>
          <a:r>
            <a:rPr lang="en-GB" b="1" dirty="0">
              <a:solidFill>
                <a:schemeClr val="bg1"/>
              </a:solidFill>
              <a:latin typeface="Andalus" panose="02020603050405020304" pitchFamily="18" charset="-78"/>
              <a:cs typeface="Andalus" panose="02020603050405020304" pitchFamily="18" charset="-78"/>
            </a:rPr>
            <a:t>Governance and accountability </a:t>
          </a:r>
          <a:endParaRPr lang="en-US" b="1" dirty="0">
            <a:solidFill>
              <a:schemeClr val="bg1"/>
            </a:solidFill>
            <a:latin typeface="Andalus" panose="02020603050405020304" pitchFamily="18" charset="-78"/>
            <a:cs typeface="Andalus" panose="02020603050405020304" pitchFamily="18" charset="-78"/>
          </a:endParaRPr>
        </a:p>
      </dgm:t>
    </dgm:pt>
    <dgm:pt modelId="{5CF6EF74-4102-4E42-9637-A3150DDD4CFD}" type="parTrans" cxnId="{5B70092F-4AB5-4C29-8C40-BED9FE3A3E58}">
      <dgm:prSet/>
      <dgm:spPr/>
      <dgm:t>
        <a:bodyPr/>
        <a:lstStyle/>
        <a:p>
          <a:endParaRPr lang="en-US"/>
        </a:p>
      </dgm:t>
    </dgm:pt>
    <dgm:pt modelId="{812E3162-0839-4ACA-A575-F9A7DC74F14D}" type="sibTrans" cxnId="{5B70092F-4AB5-4C29-8C40-BED9FE3A3E58}">
      <dgm:prSet/>
      <dgm:spPr/>
      <dgm:t>
        <a:bodyPr/>
        <a:lstStyle/>
        <a:p>
          <a:endParaRPr lang="en-US"/>
        </a:p>
      </dgm:t>
    </dgm:pt>
    <dgm:pt modelId="{13ED2788-5C8D-4721-ACED-3810A02AA48F}">
      <dgm:prSet custT="1"/>
      <dgm:spPr>
        <a:ln>
          <a:noFill/>
        </a:ln>
      </dgm:spPr>
      <dgm:t>
        <a:bodyPr anchor="t" anchorCtr="0"/>
        <a:lstStyle/>
        <a:p>
          <a:pPr algn="l">
            <a:spcBef>
              <a:spcPts val="600"/>
            </a:spcBef>
            <a:spcAft>
              <a:spcPts val="600"/>
            </a:spcAft>
            <a:buFont typeface="+mj-lt"/>
            <a:buNone/>
          </a:pPr>
          <a:r>
            <a:rPr lang="en-GB" sz="1400" b="0" dirty="0">
              <a:solidFill>
                <a:schemeClr val="tx1"/>
              </a:solidFill>
              <a:latin typeface="Andalus" panose="02020603050405020304" pitchFamily="18" charset="-78"/>
              <a:cs typeface="Andalus" panose="02020603050405020304" pitchFamily="18" charset="-78"/>
            </a:rPr>
            <a:t>Cooperation and partnerships </a:t>
          </a:r>
          <a:endParaRPr lang="en-GB" sz="1400" b="0" dirty="0" smtClean="0">
            <a:solidFill>
              <a:schemeClr val="tx1"/>
            </a:solidFill>
            <a:latin typeface="Andalus" panose="02020603050405020304" pitchFamily="18" charset="-78"/>
            <a:cs typeface="Andalus" panose="02020603050405020304" pitchFamily="18" charset="-78"/>
          </a:endParaRPr>
        </a:p>
        <a:p>
          <a:pPr algn="l">
            <a:spcBef>
              <a:spcPts val="600"/>
            </a:spcBef>
            <a:spcAft>
              <a:spcPts val="600"/>
            </a:spcAft>
            <a:buFont typeface="+mj-lt"/>
            <a:buNone/>
          </a:pPr>
          <a:r>
            <a:rPr lang="en-GB" sz="1400" b="0" dirty="0" smtClean="0">
              <a:solidFill>
                <a:schemeClr val="tx1"/>
              </a:solidFill>
              <a:latin typeface="Andalus" panose="02020603050405020304" pitchFamily="18" charset="-78"/>
              <a:cs typeface="Andalus" panose="02020603050405020304" pitchFamily="18" charset="-78"/>
            </a:rPr>
            <a:t>Participation </a:t>
          </a:r>
          <a:r>
            <a:rPr lang="en-GB" sz="1400" b="0" dirty="0">
              <a:solidFill>
                <a:schemeClr val="tx1"/>
              </a:solidFill>
              <a:latin typeface="Andalus" panose="02020603050405020304" pitchFamily="18" charset="-78"/>
              <a:cs typeface="Andalus" panose="02020603050405020304" pitchFamily="18" charset="-78"/>
            </a:rPr>
            <a:t>e.g. </a:t>
          </a:r>
          <a:r>
            <a:rPr lang="en-GB" sz="1400" b="0" dirty="0">
              <a:solidFill>
                <a:schemeClr val="tx1"/>
              </a:solidFill>
              <a:latin typeface="Andalus" panose="02020603050405020304" pitchFamily="18" charset="-78"/>
              <a:ea typeface="+mn-ea"/>
              <a:cs typeface="Andalus" panose="02020603050405020304" pitchFamily="18" charset="-78"/>
            </a:rPr>
            <a:t>civil society, Women </a:t>
          </a:r>
          <a:r>
            <a:rPr lang="en-GB" sz="1400" b="0" dirty="0" smtClean="0">
              <a:solidFill>
                <a:schemeClr val="tx1"/>
              </a:solidFill>
              <a:latin typeface="Andalus" panose="02020603050405020304" pitchFamily="18" charset="-78"/>
              <a:ea typeface="+mn-ea"/>
              <a:cs typeface="Andalus" panose="02020603050405020304" pitchFamily="18" charset="-78"/>
            </a:rPr>
            <a:t>&amp; youth</a:t>
          </a:r>
        </a:p>
        <a:p>
          <a:pPr algn="l">
            <a:spcBef>
              <a:spcPts val="600"/>
            </a:spcBef>
            <a:spcAft>
              <a:spcPts val="600"/>
            </a:spcAft>
            <a:buFont typeface="+mj-lt"/>
            <a:buNone/>
          </a:pPr>
          <a:r>
            <a:rPr lang="en-GB" sz="1400" b="0" dirty="0" smtClean="0">
              <a:solidFill>
                <a:schemeClr val="tx1"/>
              </a:solidFill>
              <a:latin typeface="Andalus" panose="02020603050405020304" pitchFamily="18" charset="-78"/>
              <a:cs typeface="Andalus" panose="02020603050405020304" pitchFamily="18" charset="-78"/>
            </a:rPr>
            <a:t>Integrating </a:t>
          </a:r>
          <a:r>
            <a:rPr lang="en-GB" sz="1400" b="0" dirty="0">
              <a:solidFill>
                <a:schemeClr val="tx1"/>
              </a:solidFill>
              <a:latin typeface="Andalus" panose="02020603050405020304" pitchFamily="18" charset="-78"/>
              <a:cs typeface="Andalus" panose="02020603050405020304" pitchFamily="18" charset="-78"/>
            </a:rPr>
            <a:t>population dynamics into development planning </a:t>
          </a:r>
          <a:endParaRPr lang="en-GB" sz="1400" b="0" dirty="0" smtClean="0">
            <a:solidFill>
              <a:schemeClr val="tx1"/>
            </a:solidFill>
            <a:latin typeface="Andalus" panose="02020603050405020304" pitchFamily="18" charset="-78"/>
            <a:cs typeface="Andalus" panose="02020603050405020304" pitchFamily="18" charset="-78"/>
          </a:endParaRPr>
        </a:p>
        <a:p>
          <a:pPr algn="l">
            <a:spcBef>
              <a:spcPts val="600"/>
            </a:spcBef>
            <a:spcAft>
              <a:spcPts val="600"/>
            </a:spcAft>
            <a:buFont typeface="+mj-lt"/>
            <a:buNone/>
          </a:pPr>
          <a:r>
            <a:rPr lang="en-GB" sz="1400" b="0" dirty="0" smtClean="0">
              <a:solidFill>
                <a:schemeClr val="tx1"/>
              </a:solidFill>
              <a:latin typeface="Andalus" panose="02020603050405020304" pitchFamily="18" charset="-78"/>
              <a:cs typeface="Andalus" panose="02020603050405020304" pitchFamily="18" charset="-78"/>
            </a:rPr>
            <a:t>Strengthening </a:t>
          </a:r>
          <a:r>
            <a:rPr lang="en-GB" sz="1400" b="0" dirty="0">
              <a:solidFill>
                <a:schemeClr val="tx1"/>
              </a:solidFill>
              <a:latin typeface="Andalus" panose="02020603050405020304" pitchFamily="18" charset="-78"/>
              <a:cs typeface="Andalus" panose="02020603050405020304" pitchFamily="18" charset="-78"/>
            </a:rPr>
            <a:t>knowledge and accountability </a:t>
          </a:r>
          <a:endParaRPr lang="en-US" sz="1400" b="0" dirty="0">
            <a:latin typeface="Andalus" panose="02020603050405020304" pitchFamily="18" charset="-78"/>
            <a:cs typeface="Andalus" panose="02020603050405020304" pitchFamily="18" charset="-78"/>
          </a:endParaRPr>
        </a:p>
      </dgm:t>
    </dgm:pt>
    <dgm:pt modelId="{62A89AA0-EAD4-48F3-83CE-D3CDAAC64D55}" type="parTrans" cxnId="{A5C79453-A674-4BAE-8B3D-5526433E3994}">
      <dgm:prSet/>
      <dgm:spPr>
        <a:ln>
          <a:solidFill>
            <a:schemeClr val="bg1">
              <a:lumMod val="50000"/>
            </a:schemeClr>
          </a:solidFill>
        </a:ln>
      </dgm:spPr>
      <dgm:t>
        <a:bodyPr/>
        <a:lstStyle/>
        <a:p>
          <a:endParaRPr lang="en-US">
            <a:solidFill>
              <a:schemeClr val="bg1">
                <a:lumMod val="50000"/>
              </a:schemeClr>
            </a:solidFill>
          </a:endParaRPr>
        </a:p>
      </dgm:t>
    </dgm:pt>
    <dgm:pt modelId="{8208EB23-646A-4242-9CBE-5C3C4C59BC40}" type="sibTrans" cxnId="{A5C79453-A674-4BAE-8B3D-5526433E3994}">
      <dgm:prSet/>
      <dgm:spPr/>
      <dgm:t>
        <a:bodyPr/>
        <a:lstStyle/>
        <a:p>
          <a:endParaRPr lang="en-US"/>
        </a:p>
      </dgm:t>
    </dgm:pt>
    <dgm:pt modelId="{54736429-C445-4CC1-B43A-6097A6D537F6}">
      <dgm:prSet/>
      <dgm:spPr>
        <a:solidFill>
          <a:srgbClr val="84C5DC"/>
        </a:solidFill>
      </dgm:spPr>
      <dgm:t>
        <a:bodyPr/>
        <a:lstStyle/>
        <a:p>
          <a:pPr>
            <a:buFont typeface="+mj-lt"/>
            <a:buNone/>
          </a:pPr>
          <a:r>
            <a:rPr lang="en-GB" b="1" dirty="0">
              <a:solidFill>
                <a:schemeClr val="bg1"/>
              </a:solidFill>
              <a:latin typeface="Andalus" panose="02020603050405020304" pitchFamily="18" charset="-78"/>
              <a:cs typeface="Andalus" panose="02020603050405020304" pitchFamily="18" charset="-78"/>
            </a:rPr>
            <a:t>Place and mobility </a:t>
          </a:r>
          <a:endParaRPr lang="en-US" dirty="0">
            <a:solidFill>
              <a:schemeClr val="bg1"/>
            </a:solidFill>
            <a:latin typeface="Andalus" panose="02020603050405020304" pitchFamily="18" charset="-78"/>
            <a:cs typeface="Andalus" panose="02020603050405020304" pitchFamily="18" charset="-78"/>
          </a:endParaRPr>
        </a:p>
      </dgm:t>
    </dgm:pt>
    <dgm:pt modelId="{6258F212-3608-4C07-A54E-12C9189FDD16}" type="parTrans" cxnId="{E298FCD5-C23A-44EE-87AC-130D36775BAA}">
      <dgm:prSet/>
      <dgm:spPr/>
      <dgm:t>
        <a:bodyPr/>
        <a:lstStyle/>
        <a:p>
          <a:endParaRPr lang="en-US"/>
        </a:p>
      </dgm:t>
    </dgm:pt>
    <dgm:pt modelId="{B8C0350B-E328-46EF-96BE-8251BA990C50}" type="sibTrans" cxnId="{E298FCD5-C23A-44EE-87AC-130D36775BAA}">
      <dgm:prSet/>
      <dgm:spPr/>
      <dgm:t>
        <a:bodyPr/>
        <a:lstStyle/>
        <a:p>
          <a:endParaRPr lang="en-US"/>
        </a:p>
      </dgm:t>
    </dgm:pt>
    <dgm:pt modelId="{C868B53D-DFC7-495A-9692-C816C4A81D75}">
      <dgm:prSet custT="1"/>
      <dgm:spPr>
        <a:ln>
          <a:noFill/>
        </a:ln>
      </dgm:spPr>
      <dgm:t>
        <a:bodyPr anchor="t" anchorCtr="0"/>
        <a:lstStyle/>
        <a:p>
          <a:pPr algn="l">
            <a:spcBef>
              <a:spcPts val="600"/>
            </a:spcBef>
            <a:spcAft>
              <a:spcPts val="600"/>
            </a:spcAft>
            <a:buFont typeface="+mj-lt"/>
            <a:buNone/>
          </a:pPr>
          <a:r>
            <a:rPr lang="en-GB" sz="1600" b="0" dirty="0">
              <a:solidFill>
                <a:schemeClr val="tx1"/>
              </a:solidFill>
              <a:latin typeface="Andalus" panose="02020603050405020304" pitchFamily="18" charset="-78"/>
              <a:cs typeface="Andalus" panose="02020603050405020304" pitchFamily="18" charset="-78"/>
            </a:rPr>
            <a:t>International migration</a:t>
          </a:r>
        </a:p>
        <a:p>
          <a:pPr algn="l">
            <a:spcBef>
              <a:spcPts val="600"/>
            </a:spcBef>
            <a:spcAft>
              <a:spcPts val="600"/>
            </a:spcAft>
            <a:buFont typeface="+mj-lt"/>
            <a:buNone/>
          </a:pPr>
          <a:r>
            <a:rPr lang="en-GB" sz="1600" b="0" dirty="0">
              <a:solidFill>
                <a:schemeClr val="tx1"/>
              </a:solidFill>
              <a:latin typeface="Andalus" panose="02020603050405020304" pitchFamily="18" charset="-78"/>
              <a:cs typeface="Andalus" panose="02020603050405020304" pitchFamily="18" charset="-78"/>
            </a:rPr>
            <a:t>Internal migration and urbanization</a:t>
          </a:r>
        </a:p>
        <a:p>
          <a:pPr algn="l">
            <a:spcBef>
              <a:spcPts val="600"/>
            </a:spcBef>
            <a:spcAft>
              <a:spcPts val="600"/>
            </a:spcAft>
            <a:buFont typeface="+mj-lt"/>
            <a:buNone/>
          </a:pPr>
          <a:r>
            <a:rPr lang="en-GB" sz="1600" b="0" dirty="0">
              <a:solidFill>
                <a:schemeClr val="tx1"/>
              </a:solidFill>
              <a:latin typeface="Andalus" panose="02020603050405020304" pitchFamily="18" charset="-78"/>
              <a:cs typeface="Andalus" panose="02020603050405020304" pitchFamily="18" charset="-78"/>
            </a:rPr>
            <a:t>IDPs and refugees</a:t>
          </a:r>
          <a:endParaRPr lang="en-US" sz="1600" b="0" dirty="0">
            <a:latin typeface="Andalus" panose="02020603050405020304" pitchFamily="18" charset="-78"/>
            <a:cs typeface="Andalus" panose="02020603050405020304" pitchFamily="18" charset="-78"/>
          </a:endParaRPr>
        </a:p>
      </dgm:t>
    </dgm:pt>
    <dgm:pt modelId="{BAB0D905-40C8-4EF8-9D1C-FFEA56B37B7D}" type="parTrans" cxnId="{E3E28249-E931-49AB-A0EC-BAA477CFD485}">
      <dgm:prSet/>
      <dgm:spPr>
        <a:ln>
          <a:solidFill>
            <a:srgbClr val="84C5DC"/>
          </a:solidFill>
        </a:ln>
      </dgm:spPr>
      <dgm:t>
        <a:bodyPr/>
        <a:lstStyle/>
        <a:p>
          <a:endParaRPr lang="en-US"/>
        </a:p>
      </dgm:t>
    </dgm:pt>
    <dgm:pt modelId="{89F9E379-56FD-436C-BFA1-998361475E39}" type="sibTrans" cxnId="{E3E28249-E931-49AB-A0EC-BAA477CFD485}">
      <dgm:prSet/>
      <dgm:spPr/>
      <dgm:t>
        <a:bodyPr/>
        <a:lstStyle/>
        <a:p>
          <a:endParaRPr lang="en-US"/>
        </a:p>
      </dgm:t>
    </dgm:pt>
    <dgm:pt modelId="{25B448CB-8535-4301-B245-E24D36B64617}">
      <dgm:prSet/>
      <dgm:spPr>
        <a:solidFill>
          <a:schemeClr val="accent6">
            <a:lumMod val="60000"/>
            <a:lumOff val="40000"/>
          </a:schemeClr>
        </a:solidFill>
      </dgm:spPr>
      <dgm:t>
        <a:bodyPr/>
        <a:lstStyle/>
        <a:p>
          <a:pPr>
            <a:buFont typeface="+mj-lt"/>
            <a:buNone/>
          </a:pPr>
          <a:r>
            <a:rPr lang="en-GB" b="1" dirty="0">
              <a:solidFill>
                <a:schemeClr val="bg1"/>
              </a:solidFill>
              <a:latin typeface="Andalus" panose="02020603050405020304" pitchFamily="18" charset="-78"/>
              <a:cs typeface="Andalus" panose="02020603050405020304" pitchFamily="18" charset="-78"/>
            </a:rPr>
            <a:t>Sustainability </a:t>
          </a:r>
          <a:endParaRPr lang="en-US" dirty="0">
            <a:solidFill>
              <a:schemeClr val="bg1"/>
            </a:solidFill>
            <a:latin typeface="Andalus" panose="02020603050405020304" pitchFamily="18" charset="-78"/>
            <a:cs typeface="Andalus" panose="02020603050405020304" pitchFamily="18" charset="-78"/>
          </a:endParaRPr>
        </a:p>
      </dgm:t>
    </dgm:pt>
    <dgm:pt modelId="{5EA973A9-9789-43C6-A1AB-F6C1AAAA0E29}" type="parTrans" cxnId="{9D1DD843-09FF-4CE2-AB68-7496540C69C9}">
      <dgm:prSet/>
      <dgm:spPr/>
      <dgm:t>
        <a:bodyPr/>
        <a:lstStyle/>
        <a:p>
          <a:endParaRPr lang="en-US"/>
        </a:p>
      </dgm:t>
    </dgm:pt>
    <dgm:pt modelId="{532B428D-9928-4B2F-8538-B18793015D72}" type="sibTrans" cxnId="{9D1DD843-09FF-4CE2-AB68-7496540C69C9}">
      <dgm:prSet/>
      <dgm:spPr/>
      <dgm:t>
        <a:bodyPr/>
        <a:lstStyle/>
        <a:p>
          <a:endParaRPr lang="en-US"/>
        </a:p>
      </dgm:t>
    </dgm:pt>
    <dgm:pt modelId="{5DBB9ECC-F1E5-403A-8D04-2BEFFA9720BD}">
      <dgm:prSet custT="1"/>
      <dgm:spPr>
        <a:ln>
          <a:noFill/>
        </a:ln>
      </dgm:spPr>
      <dgm:t>
        <a:bodyPr anchor="t" anchorCtr="0"/>
        <a:lstStyle/>
        <a:p>
          <a:pPr algn="l">
            <a:spcBef>
              <a:spcPts val="600"/>
            </a:spcBef>
            <a:spcAft>
              <a:spcPts val="600"/>
            </a:spcAft>
            <a:buFont typeface="+mj-lt"/>
            <a:buNone/>
          </a:pPr>
          <a:r>
            <a:rPr lang="en-GB" sz="1600" b="0" dirty="0">
              <a:solidFill>
                <a:schemeClr val="tx1"/>
              </a:solidFill>
              <a:latin typeface="Andalus" panose="02020603050405020304" pitchFamily="18" charset="-78"/>
              <a:cs typeface="Andalus" panose="02020603050405020304" pitchFamily="18" charset="-78"/>
            </a:rPr>
            <a:t>Population </a:t>
          </a:r>
          <a:r>
            <a:rPr lang="en-GB" sz="1600" b="0" dirty="0" smtClean="0">
              <a:solidFill>
                <a:schemeClr val="tx1"/>
              </a:solidFill>
              <a:latin typeface="Andalus" panose="02020603050405020304" pitchFamily="18" charset="-78"/>
              <a:cs typeface="Andalus" panose="02020603050405020304" pitchFamily="18" charset="-78"/>
            </a:rPr>
            <a:t>dynamics Environmental sustainability Climate </a:t>
          </a:r>
          <a:r>
            <a:rPr lang="en-GB" sz="1600" b="0" dirty="0">
              <a:solidFill>
                <a:schemeClr val="tx1"/>
              </a:solidFill>
              <a:latin typeface="Andalus" panose="02020603050405020304" pitchFamily="18" charset="-78"/>
              <a:cs typeface="Andalus" panose="02020603050405020304" pitchFamily="18" charset="-78"/>
            </a:rPr>
            <a:t>change</a:t>
          </a:r>
          <a:endParaRPr lang="en-US" sz="1600" b="0" dirty="0">
            <a:latin typeface="Andalus" panose="02020603050405020304" pitchFamily="18" charset="-78"/>
            <a:cs typeface="Andalus" panose="02020603050405020304" pitchFamily="18" charset="-78"/>
          </a:endParaRPr>
        </a:p>
      </dgm:t>
    </dgm:pt>
    <dgm:pt modelId="{E1F093E7-79A7-4B04-9BFC-AA05F1C0D6E8}" type="parTrans" cxnId="{50E924E1-894D-445F-95B4-8A1757CA5A56}">
      <dgm:prSet/>
      <dgm:spPr>
        <a:ln>
          <a:solidFill>
            <a:schemeClr val="accent6">
              <a:lumMod val="60000"/>
              <a:lumOff val="40000"/>
            </a:schemeClr>
          </a:solidFill>
        </a:ln>
      </dgm:spPr>
      <dgm:t>
        <a:bodyPr/>
        <a:lstStyle/>
        <a:p>
          <a:endParaRPr lang="en-US"/>
        </a:p>
      </dgm:t>
    </dgm:pt>
    <dgm:pt modelId="{ED56AFC2-95F8-4282-97F4-252473219EC3}" type="sibTrans" cxnId="{50E924E1-894D-445F-95B4-8A1757CA5A56}">
      <dgm:prSet/>
      <dgm:spPr/>
      <dgm:t>
        <a:bodyPr/>
        <a:lstStyle/>
        <a:p>
          <a:endParaRPr lang="en-US"/>
        </a:p>
      </dgm:t>
    </dgm:pt>
    <dgm:pt modelId="{A08A22FB-F1E8-42C0-8FBC-80005D79069A}" type="pres">
      <dgm:prSet presAssocID="{02F4EA49-97B0-4903-BE96-3DFF10D644DE}" presName="diagram" presStyleCnt="0">
        <dgm:presLayoutVars>
          <dgm:chPref val="1"/>
          <dgm:dir/>
          <dgm:animOne val="branch"/>
          <dgm:animLvl val="lvl"/>
          <dgm:resizeHandles/>
        </dgm:presLayoutVars>
      </dgm:prSet>
      <dgm:spPr/>
      <dgm:t>
        <a:bodyPr/>
        <a:lstStyle/>
        <a:p>
          <a:endParaRPr lang="en-US"/>
        </a:p>
      </dgm:t>
    </dgm:pt>
    <dgm:pt modelId="{FB4B16E2-37F8-4D29-80B1-9A891F2B72EF}" type="pres">
      <dgm:prSet presAssocID="{48352788-6604-44B4-A9FD-D14826006892}" presName="root" presStyleCnt="0"/>
      <dgm:spPr/>
    </dgm:pt>
    <dgm:pt modelId="{4E47587E-EED8-4DEC-A2DD-9017390F04A0}" type="pres">
      <dgm:prSet presAssocID="{48352788-6604-44B4-A9FD-D14826006892}" presName="rootComposite" presStyleCnt="0"/>
      <dgm:spPr/>
    </dgm:pt>
    <dgm:pt modelId="{7620355D-8DB7-4C55-8275-F609484CD4ED}" type="pres">
      <dgm:prSet presAssocID="{48352788-6604-44B4-A9FD-D14826006892}" presName="rootText" presStyleLbl="node1" presStyleIdx="0" presStyleCnt="5" custScaleX="122712"/>
      <dgm:spPr>
        <a:prstGeom prst="homePlate">
          <a:avLst/>
        </a:prstGeom>
      </dgm:spPr>
      <dgm:t>
        <a:bodyPr/>
        <a:lstStyle/>
        <a:p>
          <a:endParaRPr lang="en-US"/>
        </a:p>
      </dgm:t>
    </dgm:pt>
    <dgm:pt modelId="{B969E2F2-B939-4313-A2F4-6C8914CC0CA0}" type="pres">
      <dgm:prSet presAssocID="{48352788-6604-44B4-A9FD-D14826006892}" presName="rootConnector" presStyleLbl="node1" presStyleIdx="0" presStyleCnt="5"/>
      <dgm:spPr/>
      <dgm:t>
        <a:bodyPr/>
        <a:lstStyle/>
        <a:p>
          <a:endParaRPr lang="en-US"/>
        </a:p>
      </dgm:t>
    </dgm:pt>
    <dgm:pt modelId="{8522B196-F5B0-48AF-8D11-157C6A8053EB}" type="pres">
      <dgm:prSet presAssocID="{48352788-6604-44B4-A9FD-D14826006892}" presName="childShape" presStyleCnt="0"/>
      <dgm:spPr/>
    </dgm:pt>
    <dgm:pt modelId="{2821BABB-FAB6-4630-AE25-D925AB9C11EF}" type="pres">
      <dgm:prSet presAssocID="{16EC244A-3265-4B3A-8607-DE860F5D2C50}" presName="Name13" presStyleLbl="parChTrans1D2" presStyleIdx="0" presStyleCnt="5"/>
      <dgm:spPr/>
      <dgm:t>
        <a:bodyPr/>
        <a:lstStyle/>
        <a:p>
          <a:endParaRPr lang="en-US"/>
        </a:p>
      </dgm:t>
    </dgm:pt>
    <dgm:pt modelId="{48656C22-52F1-4166-8961-18EBCC28CC24}" type="pres">
      <dgm:prSet presAssocID="{C03690E1-9BE3-4875-ADEE-60BE4BEB9246}" presName="childText" presStyleLbl="bgAcc1" presStyleIdx="0" presStyleCnt="5" custScaleX="174890" custScaleY="353139">
        <dgm:presLayoutVars>
          <dgm:bulletEnabled val="1"/>
        </dgm:presLayoutVars>
      </dgm:prSet>
      <dgm:spPr/>
      <dgm:t>
        <a:bodyPr/>
        <a:lstStyle/>
        <a:p>
          <a:endParaRPr lang="en-US"/>
        </a:p>
      </dgm:t>
    </dgm:pt>
    <dgm:pt modelId="{EC288650-DE82-4200-8F54-34AF04CCBB0B}" type="pres">
      <dgm:prSet presAssocID="{C018427A-3668-40CE-9ABE-189485782A28}" presName="root" presStyleCnt="0"/>
      <dgm:spPr/>
    </dgm:pt>
    <dgm:pt modelId="{427BFF9E-5C9A-49B3-99D7-D1402994A578}" type="pres">
      <dgm:prSet presAssocID="{C018427A-3668-40CE-9ABE-189485782A28}" presName="rootComposite" presStyleCnt="0"/>
      <dgm:spPr/>
    </dgm:pt>
    <dgm:pt modelId="{850B98AB-E9BD-4B21-BD65-60E91323494E}" type="pres">
      <dgm:prSet presAssocID="{C018427A-3668-40CE-9ABE-189485782A28}" presName="rootText" presStyleLbl="node1" presStyleIdx="1" presStyleCnt="5" custScaleX="122494"/>
      <dgm:spPr>
        <a:prstGeom prst="homePlate">
          <a:avLst/>
        </a:prstGeom>
      </dgm:spPr>
      <dgm:t>
        <a:bodyPr/>
        <a:lstStyle/>
        <a:p>
          <a:endParaRPr lang="en-US"/>
        </a:p>
      </dgm:t>
    </dgm:pt>
    <dgm:pt modelId="{C053ADA5-6571-4A05-BCDE-C04CB6014030}" type="pres">
      <dgm:prSet presAssocID="{C018427A-3668-40CE-9ABE-189485782A28}" presName="rootConnector" presStyleLbl="node1" presStyleIdx="1" presStyleCnt="5"/>
      <dgm:spPr/>
      <dgm:t>
        <a:bodyPr/>
        <a:lstStyle/>
        <a:p>
          <a:endParaRPr lang="en-US"/>
        </a:p>
      </dgm:t>
    </dgm:pt>
    <dgm:pt modelId="{95A05ED3-CB16-42F7-B320-A193A9615707}" type="pres">
      <dgm:prSet presAssocID="{C018427A-3668-40CE-9ABE-189485782A28}" presName="childShape" presStyleCnt="0"/>
      <dgm:spPr/>
    </dgm:pt>
    <dgm:pt modelId="{60623346-4A9F-4045-9ED9-0823B00CD779}" type="pres">
      <dgm:prSet presAssocID="{1190B399-ADCE-4FE5-B3FF-D49AF029BF0F}" presName="Name13" presStyleLbl="parChTrans1D2" presStyleIdx="1" presStyleCnt="5"/>
      <dgm:spPr/>
      <dgm:t>
        <a:bodyPr/>
        <a:lstStyle/>
        <a:p>
          <a:endParaRPr lang="en-US"/>
        </a:p>
      </dgm:t>
    </dgm:pt>
    <dgm:pt modelId="{2C101952-C71E-4482-BE17-5B0A35F84A33}" type="pres">
      <dgm:prSet presAssocID="{BAC3A91A-F492-4352-8346-34F0D5666C7B}" presName="childText" presStyleLbl="bgAcc1" presStyleIdx="1" presStyleCnt="5" custScaleX="185739" custScaleY="355864">
        <dgm:presLayoutVars>
          <dgm:bulletEnabled val="1"/>
        </dgm:presLayoutVars>
      </dgm:prSet>
      <dgm:spPr/>
      <dgm:t>
        <a:bodyPr/>
        <a:lstStyle/>
        <a:p>
          <a:endParaRPr lang="en-US"/>
        </a:p>
      </dgm:t>
    </dgm:pt>
    <dgm:pt modelId="{20ACC7A3-E32D-4F67-AB3D-7033F43D5D7C}" type="pres">
      <dgm:prSet presAssocID="{F3DD9E75-42EB-4391-8EA8-4960B78BC1FB}" presName="root" presStyleCnt="0"/>
      <dgm:spPr/>
    </dgm:pt>
    <dgm:pt modelId="{D2164752-865C-4ADB-9165-2A5032CD2B28}" type="pres">
      <dgm:prSet presAssocID="{F3DD9E75-42EB-4391-8EA8-4960B78BC1FB}" presName="rootComposite" presStyleCnt="0"/>
      <dgm:spPr/>
    </dgm:pt>
    <dgm:pt modelId="{C53C44AD-6006-457E-A6F5-6F6477BA1D1D}" type="pres">
      <dgm:prSet presAssocID="{F3DD9E75-42EB-4391-8EA8-4960B78BC1FB}" presName="rootText" presStyleLbl="node1" presStyleIdx="2" presStyleCnt="5" custScaleX="156913"/>
      <dgm:spPr>
        <a:prstGeom prst="homePlate">
          <a:avLst/>
        </a:prstGeom>
      </dgm:spPr>
      <dgm:t>
        <a:bodyPr/>
        <a:lstStyle/>
        <a:p>
          <a:endParaRPr lang="en-US"/>
        </a:p>
      </dgm:t>
    </dgm:pt>
    <dgm:pt modelId="{7D9F834E-EDC2-4825-BE64-B0417B91F73C}" type="pres">
      <dgm:prSet presAssocID="{F3DD9E75-42EB-4391-8EA8-4960B78BC1FB}" presName="rootConnector" presStyleLbl="node1" presStyleIdx="2" presStyleCnt="5"/>
      <dgm:spPr/>
      <dgm:t>
        <a:bodyPr/>
        <a:lstStyle/>
        <a:p>
          <a:endParaRPr lang="en-US"/>
        </a:p>
      </dgm:t>
    </dgm:pt>
    <dgm:pt modelId="{169A4AFE-EC49-45D5-8201-2C89426735FE}" type="pres">
      <dgm:prSet presAssocID="{F3DD9E75-42EB-4391-8EA8-4960B78BC1FB}" presName="childShape" presStyleCnt="0"/>
      <dgm:spPr/>
    </dgm:pt>
    <dgm:pt modelId="{01EA7106-C56E-4552-8345-ABBDDCBD1C79}" type="pres">
      <dgm:prSet presAssocID="{62A89AA0-EAD4-48F3-83CE-D3CDAAC64D55}" presName="Name13" presStyleLbl="parChTrans1D2" presStyleIdx="2" presStyleCnt="5"/>
      <dgm:spPr/>
      <dgm:t>
        <a:bodyPr/>
        <a:lstStyle/>
        <a:p>
          <a:endParaRPr lang="en-US"/>
        </a:p>
      </dgm:t>
    </dgm:pt>
    <dgm:pt modelId="{904F0F9E-E1B8-403E-B57C-E36D8E1792CB}" type="pres">
      <dgm:prSet presAssocID="{13ED2788-5C8D-4721-ACED-3810A02AA48F}" presName="childText" presStyleLbl="bgAcc1" presStyleIdx="2" presStyleCnt="5" custScaleX="186918" custScaleY="245684">
        <dgm:presLayoutVars>
          <dgm:bulletEnabled val="1"/>
        </dgm:presLayoutVars>
      </dgm:prSet>
      <dgm:spPr/>
      <dgm:t>
        <a:bodyPr/>
        <a:lstStyle/>
        <a:p>
          <a:endParaRPr lang="en-US"/>
        </a:p>
      </dgm:t>
    </dgm:pt>
    <dgm:pt modelId="{30724F5C-E70C-4943-B722-093E5825AEE5}" type="pres">
      <dgm:prSet presAssocID="{54736429-C445-4CC1-B43A-6097A6D537F6}" presName="root" presStyleCnt="0"/>
      <dgm:spPr/>
    </dgm:pt>
    <dgm:pt modelId="{EAE5343F-0637-4746-8FCC-2E72DC19A444}" type="pres">
      <dgm:prSet presAssocID="{54736429-C445-4CC1-B43A-6097A6D537F6}" presName="rootComposite" presStyleCnt="0"/>
      <dgm:spPr/>
    </dgm:pt>
    <dgm:pt modelId="{AC37E914-0CB9-4CA1-8943-8287C2FA207F}" type="pres">
      <dgm:prSet presAssocID="{54736429-C445-4CC1-B43A-6097A6D537F6}" presName="rootText" presStyleLbl="node1" presStyleIdx="3" presStyleCnt="5" custScaleX="135413"/>
      <dgm:spPr>
        <a:prstGeom prst="homePlate">
          <a:avLst/>
        </a:prstGeom>
      </dgm:spPr>
      <dgm:t>
        <a:bodyPr/>
        <a:lstStyle/>
        <a:p>
          <a:endParaRPr lang="en-US"/>
        </a:p>
      </dgm:t>
    </dgm:pt>
    <dgm:pt modelId="{1FC83605-4498-4937-88B5-4F8C0F04FB1B}" type="pres">
      <dgm:prSet presAssocID="{54736429-C445-4CC1-B43A-6097A6D537F6}" presName="rootConnector" presStyleLbl="node1" presStyleIdx="3" presStyleCnt="5"/>
      <dgm:spPr/>
      <dgm:t>
        <a:bodyPr/>
        <a:lstStyle/>
        <a:p>
          <a:endParaRPr lang="en-US"/>
        </a:p>
      </dgm:t>
    </dgm:pt>
    <dgm:pt modelId="{E1F27B98-4E09-45B7-8BC3-BCD5EC0589ED}" type="pres">
      <dgm:prSet presAssocID="{54736429-C445-4CC1-B43A-6097A6D537F6}" presName="childShape" presStyleCnt="0"/>
      <dgm:spPr/>
    </dgm:pt>
    <dgm:pt modelId="{BD3B9C7E-5299-4164-AFE5-6E246A6FE430}" type="pres">
      <dgm:prSet presAssocID="{BAB0D905-40C8-4EF8-9D1C-FFEA56B37B7D}" presName="Name13" presStyleLbl="parChTrans1D2" presStyleIdx="3" presStyleCnt="5"/>
      <dgm:spPr/>
      <dgm:t>
        <a:bodyPr/>
        <a:lstStyle/>
        <a:p>
          <a:endParaRPr lang="en-US"/>
        </a:p>
      </dgm:t>
    </dgm:pt>
    <dgm:pt modelId="{43D43248-FE3B-467B-8A88-6FC4B2D37847}" type="pres">
      <dgm:prSet presAssocID="{C868B53D-DFC7-495A-9692-C816C4A81D75}" presName="childText" presStyleLbl="bgAcc1" presStyleIdx="3" presStyleCnt="5" custScaleX="129838" custScaleY="403925">
        <dgm:presLayoutVars>
          <dgm:bulletEnabled val="1"/>
        </dgm:presLayoutVars>
      </dgm:prSet>
      <dgm:spPr/>
      <dgm:t>
        <a:bodyPr/>
        <a:lstStyle/>
        <a:p>
          <a:endParaRPr lang="en-US"/>
        </a:p>
      </dgm:t>
    </dgm:pt>
    <dgm:pt modelId="{43326DB2-02FA-4D9B-B00C-98DC239BD913}" type="pres">
      <dgm:prSet presAssocID="{25B448CB-8535-4301-B245-E24D36B64617}" presName="root" presStyleCnt="0"/>
      <dgm:spPr/>
    </dgm:pt>
    <dgm:pt modelId="{9CC7C4F1-BADF-47C3-BDDD-D8E2804FCFFC}" type="pres">
      <dgm:prSet presAssocID="{25B448CB-8535-4301-B245-E24D36B64617}" presName="rootComposite" presStyleCnt="0"/>
      <dgm:spPr/>
    </dgm:pt>
    <dgm:pt modelId="{4F7F2F45-38F0-4B8A-9794-F15034899938}" type="pres">
      <dgm:prSet presAssocID="{25B448CB-8535-4301-B245-E24D36B64617}" presName="rootText" presStyleLbl="node1" presStyleIdx="4" presStyleCnt="5" custScaleX="128975"/>
      <dgm:spPr>
        <a:prstGeom prst="homePlate">
          <a:avLst/>
        </a:prstGeom>
      </dgm:spPr>
      <dgm:t>
        <a:bodyPr/>
        <a:lstStyle/>
        <a:p>
          <a:endParaRPr lang="en-US"/>
        </a:p>
      </dgm:t>
    </dgm:pt>
    <dgm:pt modelId="{9AFB9872-9FEE-42C9-9DB3-3134A786388B}" type="pres">
      <dgm:prSet presAssocID="{25B448CB-8535-4301-B245-E24D36B64617}" presName="rootConnector" presStyleLbl="node1" presStyleIdx="4" presStyleCnt="5"/>
      <dgm:spPr/>
      <dgm:t>
        <a:bodyPr/>
        <a:lstStyle/>
        <a:p>
          <a:endParaRPr lang="en-US"/>
        </a:p>
      </dgm:t>
    </dgm:pt>
    <dgm:pt modelId="{5E9C9F47-FC89-4EAC-9135-C3907F64BB9F}" type="pres">
      <dgm:prSet presAssocID="{25B448CB-8535-4301-B245-E24D36B64617}" presName="childShape" presStyleCnt="0"/>
      <dgm:spPr/>
    </dgm:pt>
    <dgm:pt modelId="{97E7B316-8183-45E3-B362-097DA8AB921A}" type="pres">
      <dgm:prSet presAssocID="{E1F093E7-79A7-4B04-9BFC-AA05F1C0D6E8}" presName="Name13" presStyleLbl="parChTrans1D2" presStyleIdx="4" presStyleCnt="5"/>
      <dgm:spPr/>
      <dgm:t>
        <a:bodyPr/>
        <a:lstStyle/>
        <a:p>
          <a:endParaRPr lang="en-US"/>
        </a:p>
      </dgm:t>
    </dgm:pt>
    <dgm:pt modelId="{E7B962E6-FE70-43D0-8FCF-F0D4C44FEAF3}" type="pres">
      <dgm:prSet presAssocID="{5DBB9ECC-F1E5-403A-8D04-2BEFFA9720BD}" presName="childText" presStyleLbl="bgAcc1" presStyleIdx="4" presStyleCnt="5" custScaleX="127651" custScaleY="422933">
        <dgm:presLayoutVars>
          <dgm:bulletEnabled val="1"/>
        </dgm:presLayoutVars>
      </dgm:prSet>
      <dgm:spPr/>
      <dgm:t>
        <a:bodyPr/>
        <a:lstStyle/>
        <a:p>
          <a:endParaRPr lang="en-US"/>
        </a:p>
      </dgm:t>
    </dgm:pt>
  </dgm:ptLst>
  <dgm:cxnLst>
    <dgm:cxn modelId="{9D1DD843-09FF-4CE2-AB68-7496540C69C9}" srcId="{02F4EA49-97B0-4903-BE96-3DFF10D644DE}" destId="{25B448CB-8535-4301-B245-E24D36B64617}" srcOrd="4" destOrd="0" parTransId="{5EA973A9-9789-43C6-A1AB-F6C1AAAA0E29}" sibTransId="{532B428D-9928-4B2F-8538-B18793015D72}"/>
    <dgm:cxn modelId="{3477F11B-950E-41FC-9453-7BFF02FB25A7}" srcId="{02F4EA49-97B0-4903-BE96-3DFF10D644DE}" destId="{C018427A-3668-40CE-9ABE-189485782A28}" srcOrd="1" destOrd="0" parTransId="{56038E89-FD64-4A1F-AAA1-1F40521A4B2B}" sibTransId="{F27A95E0-6A52-425B-AD71-2EB4B56C56FB}"/>
    <dgm:cxn modelId="{FD23B640-E57E-4228-B4E1-7D4740D8E807}" srcId="{C018427A-3668-40CE-9ABE-189485782A28}" destId="{BAC3A91A-F492-4352-8346-34F0D5666C7B}" srcOrd="0" destOrd="0" parTransId="{1190B399-ADCE-4FE5-B3FF-D49AF029BF0F}" sibTransId="{29E25882-86B1-41AE-9151-AEEEDDDE7BD6}"/>
    <dgm:cxn modelId="{070BB558-2238-4B0B-B87A-F931732990B3}" type="presOf" srcId="{E1F093E7-79A7-4B04-9BFC-AA05F1C0D6E8}" destId="{97E7B316-8183-45E3-B362-097DA8AB921A}" srcOrd="0" destOrd="0" presId="urn:microsoft.com/office/officeart/2005/8/layout/hierarchy3"/>
    <dgm:cxn modelId="{7B783BDB-8C6B-4BD8-AA3A-A2114B5BD72D}" type="presOf" srcId="{25B448CB-8535-4301-B245-E24D36B64617}" destId="{9AFB9872-9FEE-42C9-9DB3-3134A786388B}" srcOrd="1" destOrd="0" presId="urn:microsoft.com/office/officeart/2005/8/layout/hierarchy3"/>
    <dgm:cxn modelId="{10A93FB4-9828-4C6F-8F8D-7EE8EEED7D4D}" srcId="{48352788-6604-44B4-A9FD-D14826006892}" destId="{C03690E1-9BE3-4875-ADEE-60BE4BEB9246}" srcOrd="0" destOrd="0" parTransId="{16EC244A-3265-4B3A-8607-DE860F5D2C50}" sibTransId="{41E171A7-5B27-4B62-978B-D4A0890B089B}"/>
    <dgm:cxn modelId="{AC073DDC-B7C4-46A7-9667-D32743F13B3A}" type="presOf" srcId="{54736429-C445-4CC1-B43A-6097A6D537F6}" destId="{AC37E914-0CB9-4CA1-8943-8287C2FA207F}" srcOrd="0" destOrd="0" presId="urn:microsoft.com/office/officeart/2005/8/layout/hierarchy3"/>
    <dgm:cxn modelId="{506168FC-1885-4CE8-B091-38D6B912D7E6}" type="presOf" srcId="{5DBB9ECC-F1E5-403A-8D04-2BEFFA9720BD}" destId="{E7B962E6-FE70-43D0-8FCF-F0D4C44FEAF3}" srcOrd="0" destOrd="0" presId="urn:microsoft.com/office/officeart/2005/8/layout/hierarchy3"/>
    <dgm:cxn modelId="{7885C56A-6895-4666-9BFE-1694B5BA50F5}" type="presOf" srcId="{C868B53D-DFC7-495A-9692-C816C4A81D75}" destId="{43D43248-FE3B-467B-8A88-6FC4B2D37847}" srcOrd="0" destOrd="0" presId="urn:microsoft.com/office/officeart/2005/8/layout/hierarchy3"/>
    <dgm:cxn modelId="{742EFC23-DFFC-48C6-9964-4237C4C5EEEE}" type="presOf" srcId="{25B448CB-8535-4301-B245-E24D36B64617}" destId="{4F7F2F45-38F0-4B8A-9794-F15034899938}" srcOrd="0" destOrd="0" presId="urn:microsoft.com/office/officeart/2005/8/layout/hierarchy3"/>
    <dgm:cxn modelId="{F17D437D-CDD6-4C4D-AA9D-E06A6097794E}" type="presOf" srcId="{C018427A-3668-40CE-9ABE-189485782A28}" destId="{850B98AB-E9BD-4B21-BD65-60E91323494E}" srcOrd="0" destOrd="0" presId="urn:microsoft.com/office/officeart/2005/8/layout/hierarchy3"/>
    <dgm:cxn modelId="{50E924E1-894D-445F-95B4-8A1757CA5A56}" srcId="{25B448CB-8535-4301-B245-E24D36B64617}" destId="{5DBB9ECC-F1E5-403A-8D04-2BEFFA9720BD}" srcOrd="0" destOrd="0" parTransId="{E1F093E7-79A7-4B04-9BFC-AA05F1C0D6E8}" sibTransId="{ED56AFC2-95F8-4282-97F4-252473219EC3}"/>
    <dgm:cxn modelId="{9A004995-C71F-4F4F-9594-006D13EEC2F1}" srcId="{02F4EA49-97B0-4903-BE96-3DFF10D644DE}" destId="{48352788-6604-44B4-A9FD-D14826006892}" srcOrd="0" destOrd="0" parTransId="{C76D71C6-A056-4905-8BF8-B4CE2B49CAA6}" sibTransId="{E24F8502-6809-4757-8FB0-4DCD664E8577}"/>
    <dgm:cxn modelId="{05B31FEA-5C99-494B-BDBE-55BF5B73F301}" type="presOf" srcId="{48352788-6604-44B4-A9FD-D14826006892}" destId="{7620355D-8DB7-4C55-8275-F609484CD4ED}" srcOrd="0" destOrd="0" presId="urn:microsoft.com/office/officeart/2005/8/layout/hierarchy3"/>
    <dgm:cxn modelId="{A5C79453-A674-4BAE-8B3D-5526433E3994}" srcId="{F3DD9E75-42EB-4391-8EA8-4960B78BC1FB}" destId="{13ED2788-5C8D-4721-ACED-3810A02AA48F}" srcOrd="0" destOrd="0" parTransId="{62A89AA0-EAD4-48F3-83CE-D3CDAAC64D55}" sibTransId="{8208EB23-646A-4242-9CBE-5C3C4C59BC40}"/>
    <dgm:cxn modelId="{FF3DFD43-D72F-4930-8A5B-7FD0A0ADD272}" type="presOf" srcId="{F3DD9E75-42EB-4391-8EA8-4960B78BC1FB}" destId="{7D9F834E-EDC2-4825-BE64-B0417B91F73C}" srcOrd="1" destOrd="0" presId="urn:microsoft.com/office/officeart/2005/8/layout/hierarchy3"/>
    <dgm:cxn modelId="{F4DE92D4-CBDD-452C-BF21-E432E449DBB7}" type="presOf" srcId="{62A89AA0-EAD4-48F3-83CE-D3CDAAC64D55}" destId="{01EA7106-C56E-4552-8345-ABBDDCBD1C79}" srcOrd="0" destOrd="0" presId="urn:microsoft.com/office/officeart/2005/8/layout/hierarchy3"/>
    <dgm:cxn modelId="{B3A0316C-F759-4A50-933D-B456099E2ED9}" type="presOf" srcId="{C018427A-3668-40CE-9ABE-189485782A28}" destId="{C053ADA5-6571-4A05-BCDE-C04CB6014030}" srcOrd="1" destOrd="0" presId="urn:microsoft.com/office/officeart/2005/8/layout/hierarchy3"/>
    <dgm:cxn modelId="{AC8CBCDF-3C8C-4751-9657-8F939C7491AF}" type="presOf" srcId="{C03690E1-9BE3-4875-ADEE-60BE4BEB9246}" destId="{48656C22-52F1-4166-8961-18EBCC28CC24}" srcOrd="0" destOrd="0" presId="urn:microsoft.com/office/officeart/2005/8/layout/hierarchy3"/>
    <dgm:cxn modelId="{A3D3FC12-8E93-4387-A65D-AF931FDE7C4F}" type="presOf" srcId="{48352788-6604-44B4-A9FD-D14826006892}" destId="{B969E2F2-B939-4313-A2F4-6C8914CC0CA0}" srcOrd="1" destOrd="0" presId="urn:microsoft.com/office/officeart/2005/8/layout/hierarchy3"/>
    <dgm:cxn modelId="{774A3713-2091-4A5B-94AE-4F06D292E7AB}" type="presOf" srcId="{16EC244A-3265-4B3A-8607-DE860F5D2C50}" destId="{2821BABB-FAB6-4630-AE25-D925AB9C11EF}" srcOrd="0" destOrd="0" presId="urn:microsoft.com/office/officeart/2005/8/layout/hierarchy3"/>
    <dgm:cxn modelId="{B86BA1C2-4C1C-4A21-A7D3-B925D46C0D27}" type="presOf" srcId="{BAC3A91A-F492-4352-8346-34F0D5666C7B}" destId="{2C101952-C71E-4482-BE17-5B0A35F84A33}" srcOrd="0" destOrd="0" presId="urn:microsoft.com/office/officeart/2005/8/layout/hierarchy3"/>
    <dgm:cxn modelId="{36718593-7F03-40B3-89DF-22522795EB11}" type="presOf" srcId="{1190B399-ADCE-4FE5-B3FF-D49AF029BF0F}" destId="{60623346-4A9F-4045-9ED9-0823B00CD779}" srcOrd="0" destOrd="0" presId="urn:microsoft.com/office/officeart/2005/8/layout/hierarchy3"/>
    <dgm:cxn modelId="{E298FCD5-C23A-44EE-87AC-130D36775BAA}" srcId="{02F4EA49-97B0-4903-BE96-3DFF10D644DE}" destId="{54736429-C445-4CC1-B43A-6097A6D537F6}" srcOrd="3" destOrd="0" parTransId="{6258F212-3608-4C07-A54E-12C9189FDD16}" sibTransId="{B8C0350B-E328-46EF-96BE-8251BA990C50}"/>
    <dgm:cxn modelId="{F7186ACD-A150-4D0A-9EDC-3091184F8BDE}" type="presOf" srcId="{54736429-C445-4CC1-B43A-6097A6D537F6}" destId="{1FC83605-4498-4937-88B5-4F8C0F04FB1B}" srcOrd="1" destOrd="0" presId="urn:microsoft.com/office/officeart/2005/8/layout/hierarchy3"/>
    <dgm:cxn modelId="{5B70092F-4AB5-4C29-8C40-BED9FE3A3E58}" srcId="{02F4EA49-97B0-4903-BE96-3DFF10D644DE}" destId="{F3DD9E75-42EB-4391-8EA8-4960B78BC1FB}" srcOrd="2" destOrd="0" parTransId="{5CF6EF74-4102-4E42-9637-A3150DDD4CFD}" sibTransId="{812E3162-0839-4ACA-A575-F9A7DC74F14D}"/>
    <dgm:cxn modelId="{B56D2D56-F7F3-4DA8-BDC6-BA8EF8325C66}" type="presOf" srcId="{02F4EA49-97B0-4903-BE96-3DFF10D644DE}" destId="{A08A22FB-F1E8-42C0-8FBC-80005D79069A}" srcOrd="0" destOrd="0" presId="urn:microsoft.com/office/officeart/2005/8/layout/hierarchy3"/>
    <dgm:cxn modelId="{1BD38CF4-AFB7-428A-A34A-C3FAFB380E9E}" type="presOf" srcId="{13ED2788-5C8D-4721-ACED-3810A02AA48F}" destId="{904F0F9E-E1B8-403E-B57C-E36D8E1792CB}" srcOrd="0" destOrd="0" presId="urn:microsoft.com/office/officeart/2005/8/layout/hierarchy3"/>
    <dgm:cxn modelId="{E3E28249-E931-49AB-A0EC-BAA477CFD485}" srcId="{54736429-C445-4CC1-B43A-6097A6D537F6}" destId="{C868B53D-DFC7-495A-9692-C816C4A81D75}" srcOrd="0" destOrd="0" parTransId="{BAB0D905-40C8-4EF8-9D1C-FFEA56B37B7D}" sibTransId="{89F9E379-56FD-436C-BFA1-998361475E39}"/>
    <dgm:cxn modelId="{ECAB9D7A-9932-43EC-B099-00B09EF91250}" type="presOf" srcId="{F3DD9E75-42EB-4391-8EA8-4960B78BC1FB}" destId="{C53C44AD-6006-457E-A6F5-6F6477BA1D1D}" srcOrd="0" destOrd="0" presId="urn:microsoft.com/office/officeart/2005/8/layout/hierarchy3"/>
    <dgm:cxn modelId="{2BE18690-D2FE-45FB-96E1-262B594FA618}" type="presOf" srcId="{BAB0D905-40C8-4EF8-9D1C-FFEA56B37B7D}" destId="{BD3B9C7E-5299-4164-AFE5-6E246A6FE430}" srcOrd="0" destOrd="0" presId="urn:microsoft.com/office/officeart/2005/8/layout/hierarchy3"/>
    <dgm:cxn modelId="{A04A92D0-0C03-4E4D-82DC-DB62ACD068A0}" type="presParOf" srcId="{A08A22FB-F1E8-42C0-8FBC-80005D79069A}" destId="{FB4B16E2-37F8-4D29-80B1-9A891F2B72EF}" srcOrd="0" destOrd="0" presId="urn:microsoft.com/office/officeart/2005/8/layout/hierarchy3"/>
    <dgm:cxn modelId="{255F05D7-29DB-462C-914F-63A045301CDC}" type="presParOf" srcId="{FB4B16E2-37F8-4D29-80B1-9A891F2B72EF}" destId="{4E47587E-EED8-4DEC-A2DD-9017390F04A0}" srcOrd="0" destOrd="0" presId="urn:microsoft.com/office/officeart/2005/8/layout/hierarchy3"/>
    <dgm:cxn modelId="{FCF0B7E6-673D-483A-B61C-B08A6045E0BF}" type="presParOf" srcId="{4E47587E-EED8-4DEC-A2DD-9017390F04A0}" destId="{7620355D-8DB7-4C55-8275-F609484CD4ED}" srcOrd="0" destOrd="0" presId="urn:microsoft.com/office/officeart/2005/8/layout/hierarchy3"/>
    <dgm:cxn modelId="{13AC11AA-3B38-4709-AA51-496833DA0D0D}" type="presParOf" srcId="{4E47587E-EED8-4DEC-A2DD-9017390F04A0}" destId="{B969E2F2-B939-4313-A2F4-6C8914CC0CA0}" srcOrd="1" destOrd="0" presId="urn:microsoft.com/office/officeart/2005/8/layout/hierarchy3"/>
    <dgm:cxn modelId="{A338F6B0-53A6-4FD1-8B19-BC7CF7BDA0C2}" type="presParOf" srcId="{FB4B16E2-37F8-4D29-80B1-9A891F2B72EF}" destId="{8522B196-F5B0-48AF-8D11-157C6A8053EB}" srcOrd="1" destOrd="0" presId="urn:microsoft.com/office/officeart/2005/8/layout/hierarchy3"/>
    <dgm:cxn modelId="{2078D7F9-1D27-4C5E-9B86-73E3DB6E62B2}" type="presParOf" srcId="{8522B196-F5B0-48AF-8D11-157C6A8053EB}" destId="{2821BABB-FAB6-4630-AE25-D925AB9C11EF}" srcOrd="0" destOrd="0" presId="urn:microsoft.com/office/officeart/2005/8/layout/hierarchy3"/>
    <dgm:cxn modelId="{9BA9B3E1-A3F1-473B-AD94-B6D6909F5EF2}" type="presParOf" srcId="{8522B196-F5B0-48AF-8D11-157C6A8053EB}" destId="{48656C22-52F1-4166-8961-18EBCC28CC24}" srcOrd="1" destOrd="0" presId="urn:microsoft.com/office/officeart/2005/8/layout/hierarchy3"/>
    <dgm:cxn modelId="{2A791EDA-0F9A-43CB-896E-D17C342494F7}" type="presParOf" srcId="{A08A22FB-F1E8-42C0-8FBC-80005D79069A}" destId="{EC288650-DE82-4200-8F54-34AF04CCBB0B}" srcOrd="1" destOrd="0" presId="urn:microsoft.com/office/officeart/2005/8/layout/hierarchy3"/>
    <dgm:cxn modelId="{87E2D402-B923-4FCE-A54B-4D0202539FAD}" type="presParOf" srcId="{EC288650-DE82-4200-8F54-34AF04CCBB0B}" destId="{427BFF9E-5C9A-49B3-99D7-D1402994A578}" srcOrd="0" destOrd="0" presId="urn:microsoft.com/office/officeart/2005/8/layout/hierarchy3"/>
    <dgm:cxn modelId="{6FC03DD7-4AEC-4CB7-B8E1-FDCEBBAE050E}" type="presParOf" srcId="{427BFF9E-5C9A-49B3-99D7-D1402994A578}" destId="{850B98AB-E9BD-4B21-BD65-60E91323494E}" srcOrd="0" destOrd="0" presId="urn:microsoft.com/office/officeart/2005/8/layout/hierarchy3"/>
    <dgm:cxn modelId="{3BE5508D-E28E-4663-A3C7-F9C929AF0244}" type="presParOf" srcId="{427BFF9E-5C9A-49B3-99D7-D1402994A578}" destId="{C053ADA5-6571-4A05-BCDE-C04CB6014030}" srcOrd="1" destOrd="0" presId="urn:microsoft.com/office/officeart/2005/8/layout/hierarchy3"/>
    <dgm:cxn modelId="{11A81618-9825-4F4B-854B-19FB21B91AC3}" type="presParOf" srcId="{EC288650-DE82-4200-8F54-34AF04CCBB0B}" destId="{95A05ED3-CB16-42F7-B320-A193A9615707}" srcOrd="1" destOrd="0" presId="urn:microsoft.com/office/officeart/2005/8/layout/hierarchy3"/>
    <dgm:cxn modelId="{2350E507-2DB8-44DF-93E2-D4906DD3A506}" type="presParOf" srcId="{95A05ED3-CB16-42F7-B320-A193A9615707}" destId="{60623346-4A9F-4045-9ED9-0823B00CD779}" srcOrd="0" destOrd="0" presId="urn:microsoft.com/office/officeart/2005/8/layout/hierarchy3"/>
    <dgm:cxn modelId="{D5D4CF5E-F01E-44BA-BD9A-201F4D9A1D61}" type="presParOf" srcId="{95A05ED3-CB16-42F7-B320-A193A9615707}" destId="{2C101952-C71E-4482-BE17-5B0A35F84A33}" srcOrd="1" destOrd="0" presId="urn:microsoft.com/office/officeart/2005/8/layout/hierarchy3"/>
    <dgm:cxn modelId="{5E07C455-914B-4292-B028-700AF7E91179}" type="presParOf" srcId="{A08A22FB-F1E8-42C0-8FBC-80005D79069A}" destId="{20ACC7A3-E32D-4F67-AB3D-7033F43D5D7C}" srcOrd="2" destOrd="0" presId="urn:microsoft.com/office/officeart/2005/8/layout/hierarchy3"/>
    <dgm:cxn modelId="{8378C995-62CD-46A7-A67C-936FC1C526E1}" type="presParOf" srcId="{20ACC7A3-E32D-4F67-AB3D-7033F43D5D7C}" destId="{D2164752-865C-4ADB-9165-2A5032CD2B28}" srcOrd="0" destOrd="0" presId="urn:microsoft.com/office/officeart/2005/8/layout/hierarchy3"/>
    <dgm:cxn modelId="{D2EA1AE4-3D69-4242-9062-F58ECA316F7C}" type="presParOf" srcId="{D2164752-865C-4ADB-9165-2A5032CD2B28}" destId="{C53C44AD-6006-457E-A6F5-6F6477BA1D1D}" srcOrd="0" destOrd="0" presId="urn:microsoft.com/office/officeart/2005/8/layout/hierarchy3"/>
    <dgm:cxn modelId="{E62FFAD6-D66B-4A71-AC15-A70548E743D2}" type="presParOf" srcId="{D2164752-865C-4ADB-9165-2A5032CD2B28}" destId="{7D9F834E-EDC2-4825-BE64-B0417B91F73C}" srcOrd="1" destOrd="0" presId="urn:microsoft.com/office/officeart/2005/8/layout/hierarchy3"/>
    <dgm:cxn modelId="{EB746AB0-C252-4D65-AB6C-DA2408049E67}" type="presParOf" srcId="{20ACC7A3-E32D-4F67-AB3D-7033F43D5D7C}" destId="{169A4AFE-EC49-45D5-8201-2C89426735FE}" srcOrd="1" destOrd="0" presId="urn:microsoft.com/office/officeart/2005/8/layout/hierarchy3"/>
    <dgm:cxn modelId="{66ACF24E-A730-400B-A35A-570EF4628848}" type="presParOf" srcId="{169A4AFE-EC49-45D5-8201-2C89426735FE}" destId="{01EA7106-C56E-4552-8345-ABBDDCBD1C79}" srcOrd="0" destOrd="0" presId="urn:microsoft.com/office/officeart/2005/8/layout/hierarchy3"/>
    <dgm:cxn modelId="{DFD40602-9C50-419F-B531-73ABEB460DC8}" type="presParOf" srcId="{169A4AFE-EC49-45D5-8201-2C89426735FE}" destId="{904F0F9E-E1B8-403E-B57C-E36D8E1792CB}" srcOrd="1" destOrd="0" presId="urn:microsoft.com/office/officeart/2005/8/layout/hierarchy3"/>
    <dgm:cxn modelId="{DADAD18F-4E75-4508-8894-5737CB49D92A}" type="presParOf" srcId="{A08A22FB-F1E8-42C0-8FBC-80005D79069A}" destId="{30724F5C-E70C-4943-B722-093E5825AEE5}" srcOrd="3" destOrd="0" presId="urn:microsoft.com/office/officeart/2005/8/layout/hierarchy3"/>
    <dgm:cxn modelId="{71538769-DD7A-4AAC-AA32-01B876CA4483}" type="presParOf" srcId="{30724F5C-E70C-4943-B722-093E5825AEE5}" destId="{EAE5343F-0637-4746-8FCC-2E72DC19A444}" srcOrd="0" destOrd="0" presId="urn:microsoft.com/office/officeart/2005/8/layout/hierarchy3"/>
    <dgm:cxn modelId="{F56740F8-536B-4E0D-80F4-4D3CF3911AE8}" type="presParOf" srcId="{EAE5343F-0637-4746-8FCC-2E72DC19A444}" destId="{AC37E914-0CB9-4CA1-8943-8287C2FA207F}" srcOrd="0" destOrd="0" presId="urn:microsoft.com/office/officeart/2005/8/layout/hierarchy3"/>
    <dgm:cxn modelId="{5A562F3A-125A-4810-9163-DDC18FDF8787}" type="presParOf" srcId="{EAE5343F-0637-4746-8FCC-2E72DC19A444}" destId="{1FC83605-4498-4937-88B5-4F8C0F04FB1B}" srcOrd="1" destOrd="0" presId="urn:microsoft.com/office/officeart/2005/8/layout/hierarchy3"/>
    <dgm:cxn modelId="{AA7D94DF-3D9D-4F88-9D7E-AA42EAA6C66F}" type="presParOf" srcId="{30724F5C-E70C-4943-B722-093E5825AEE5}" destId="{E1F27B98-4E09-45B7-8BC3-BCD5EC0589ED}" srcOrd="1" destOrd="0" presId="urn:microsoft.com/office/officeart/2005/8/layout/hierarchy3"/>
    <dgm:cxn modelId="{7D78AED2-BEBF-4F16-A28F-530ECBB8C8AC}" type="presParOf" srcId="{E1F27B98-4E09-45B7-8BC3-BCD5EC0589ED}" destId="{BD3B9C7E-5299-4164-AFE5-6E246A6FE430}" srcOrd="0" destOrd="0" presId="urn:microsoft.com/office/officeart/2005/8/layout/hierarchy3"/>
    <dgm:cxn modelId="{06CAC1B3-1551-47C3-AB48-FC4D8A48743E}" type="presParOf" srcId="{E1F27B98-4E09-45B7-8BC3-BCD5EC0589ED}" destId="{43D43248-FE3B-467B-8A88-6FC4B2D37847}" srcOrd="1" destOrd="0" presId="urn:microsoft.com/office/officeart/2005/8/layout/hierarchy3"/>
    <dgm:cxn modelId="{878EEC08-0C06-437E-8C8D-DC40DD3B15A8}" type="presParOf" srcId="{A08A22FB-F1E8-42C0-8FBC-80005D79069A}" destId="{43326DB2-02FA-4D9B-B00C-98DC239BD913}" srcOrd="4" destOrd="0" presId="urn:microsoft.com/office/officeart/2005/8/layout/hierarchy3"/>
    <dgm:cxn modelId="{A89176FC-C75C-4E86-82E8-E690F09786BA}" type="presParOf" srcId="{43326DB2-02FA-4D9B-B00C-98DC239BD913}" destId="{9CC7C4F1-BADF-47C3-BDDD-D8E2804FCFFC}" srcOrd="0" destOrd="0" presId="urn:microsoft.com/office/officeart/2005/8/layout/hierarchy3"/>
    <dgm:cxn modelId="{FA8D215D-6C02-45AC-BF31-3CC27B9432F3}" type="presParOf" srcId="{9CC7C4F1-BADF-47C3-BDDD-D8E2804FCFFC}" destId="{4F7F2F45-38F0-4B8A-9794-F15034899938}" srcOrd="0" destOrd="0" presId="urn:microsoft.com/office/officeart/2005/8/layout/hierarchy3"/>
    <dgm:cxn modelId="{CFA79608-3EC2-4299-8F2A-A9D785C282B7}" type="presParOf" srcId="{9CC7C4F1-BADF-47C3-BDDD-D8E2804FCFFC}" destId="{9AFB9872-9FEE-42C9-9DB3-3134A786388B}" srcOrd="1" destOrd="0" presId="urn:microsoft.com/office/officeart/2005/8/layout/hierarchy3"/>
    <dgm:cxn modelId="{4E1680EA-18E1-4FD6-BFDF-88373CACE0EA}" type="presParOf" srcId="{43326DB2-02FA-4D9B-B00C-98DC239BD913}" destId="{5E9C9F47-FC89-4EAC-9135-C3907F64BB9F}" srcOrd="1" destOrd="0" presId="urn:microsoft.com/office/officeart/2005/8/layout/hierarchy3"/>
    <dgm:cxn modelId="{310413D5-954D-421E-BDAA-7506E82D22BF}" type="presParOf" srcId="{5E9C9F47-FC89-4EAC-9135-C3907F64BB9F}" destId="{97E7B316-8183-45E3-B362-097DA8AB921A}" srcOrd="0" destOrd="0" presId="urn:microsoft.com/office/officeart/2005/8/layout/hierarchy3"/>
    <dgm:cxn modelId="{4CDA146D-902D-4304-B8F5-B4B43C5948E6}" type="presParOf" srcId="{5E9C9F47-FC89-4EAC-9135-C3907F64BB9F}" destId="{E7B962E6-FE70-43D0-8FCF-F0D4C44FEAF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0.73562</cdr:x>
      <cdr:y>0.17507</cdr:y>
    </cdr:from>
    <cdr:to>
      <cdr:x>0.7522</cdr:x>
      <cdr:y>0.20374</cdr:y>
    </cdr:to>
    <cdr:sp macro="" textlink="">
      <cdr:nvSpPr>
        <cdr:cNvPr id="2" name="Flowchart: Connector 1"/>
        <cdr:cNvSpPr/>
      </cdr:nvSpPr>
      <cdr:spPr>
        <a:xfrm xmlns:a="http://schemas.openxmlformats.org/drawingml/2006/main">
          <a:off x="7368547" y="794576"/>
          <a:ext cx="166079" cy="130122"/>
        </a:xfrm>
        <a:prstGeom xmlns:a="http://schemas.openxmlformats.org/drawingml/2006/main" prst="flowChartConnector">
          <a:avLst/>
        </a:prstGeom>
        <a:solidFill xmlns:a="http://schemas.openxmlformats.org/drawingml/2006/main">
          <a:schemeClr val="accent6">
            <a:lumMod val="40000"/>
            <a:lumOff val="60000"/>
          </a:schemeClr>
        </a:solidFill>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0.73375</cdr:x>
      <cdr:y>0.10466</cdr:y>
    </cdr:from>
    <cdr:to>
      <cdr:x>0.75092</cdr:x>
      <cdr:y>0.14042</cdr:y>
    </cdr:to>
    <cdr:sp macro="" textlink="">
      <cdr:nvSpPr>
        <cdr:cNvPr id="3" name="Flowchart: Connector 2"/>
        <cdr:cNvSpPr/>
      </cdr:nvSpPr>
      <cdr:spPr>
        <a:xfrm xmlns:a="http://schemas.openxmlformats.org/drawingml/2006/main">
          <a:off x="7349836" y="474999"/>
          <a:ext cx="172037" cy="162310"/>
        </a:xfrm>
        <a:prstGeom xmlns:a="http://schemas.openxmlformats.org/drawingml/2006/main" prst="flowChartConnector">
          <a:avLst/>
        </a:prstGeom>
        <a:solidFill xmlns:a="http://schemas.openxmlformats.org/drawingml/2006/main">
          <a:srgbClr val="00B050"/>
        </a:solidFill>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sp>
  </cdr:relSizeAnchor>
  <cdr:relSizeAnchor xmlns:cdr="http://schemas.openxmlformats.org/drawingml/2006/chartDrawing">
    <cdr:from>
      <cdr:x>0.73534</cdr:x>
      <cdr:y>0.23118</cdr:y>
    </cdr:from>
    <cdr:to>
      <cdr:x>0.75173</cdr:x>
      <cdr:y>0.26558</cdr:y>
    </cdr:to>
    <cdr:sp macro="" textlink="">
      <cdr:nvSpPr>
        <cdr:cNvPr id="4" name="Flowchart: Connector 3"/>
        <cdr:cNvSpPr/>
      </cdr:nvSpPr>
      <cdr:spPr>
        <a:xfrm xmlns:a="http://schemas.openxmlformats.org/drawingml/2006/main">
          <a:off x="7365810" y="1049226"/>
          <a:ext cx="164135" cy="156119"/>
        </a:xfrm>
        <a:prstGeom xmlns:a="http://schemas.openxmlformats.org/drawingml/2006/main" prst="flowChartConnector">
          <a:avLst/>
        </a:prstGeom>
        <a:solidFill xmlns:a="http://schemas.openxmlformats.org/drawingml/2006/main">
          <a:srgbClr val="FFC000"/>
        </a:solidFill>
      </cdr:spPr>
      <cdr:style>
        <a:lnRef xmlns:a="http://schemas.openxmlformats.org/drawingml/2006/main" idx="1">
          <a:schemeClr val="accent6"/>
        </a:lnRef>
        <a:fillRef xmlns:a="http://schemas.openxmlformats.org/drawingml/2006/main" idx="3">
          <a:schemeClr val="accent6"/>
        </a:fillRef>
        <a:effectRef xmlns:a="http://schemas.openxmlformats.org/drawingml/2006/main" idx="2">
          <a:schemeClr val="accent6"/>
        </a:effectRef>
        <a:fontRef xmlns:a="http://schemas.openxmlformats.org/drawingml/2006/main" idx="minor">
          <a:schemeClr val="lt1"/>
        </a:fontRef>
      </cdr:style>
    </cdr:sp>
  </cdr:relSizeAnchor>
  <cdr:relSizeAnchor xmlns:cdr="http://schemas.openxmlformats.org/drawingml/2006/chartDrawing">
    <cdr:from>
      <cdr:x>0.8261</cdr:x>
      <cdr:y>0.15075</cdr:y>
    </cdr:from>
    <cdr:to>
      <cdr:x>0.93484</cdr:x>
      <cdr:y>0.28428</cdr:y>
    </cdr:to>
    <cdr:sp macro="" textlink="">
      <cdr:nvSpPr>
        <cdr:cNvPr id="5" name="Text Box 4"/>
        <cdr:cNvSpPr txBox="1"/>
      </cdr:nvSpPr>
      <cdr:spPr>
        <a:xfrm xmlns:a="http://schemas.openxmlformats.org/drawingml/2006/main">
          <a:off x="4852293" y="482472"/>
          <a:ext cx="638702" cy="427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0.75982</cdr:x>
      <cdr:y>0.09565</cdr:y>
    </cdr:from>
    <cdr:to>
      <cdr:x>1</cdr:x>
      <cdr:y>0.35128</cdr:y>
    </cdr:to>
    <cdr:sp macro="" textlink="">
      <cdr:nvSpPr>
        <cdr:cNvPr id="6" name="Text Box 5"/>
        <cdr:cNvSpPr txBox="1"/>
      </cdr:nvSpPr>
      <cdr:spPr>
        <a:xfrm xmlns:a="http://schemas.openxmlformats.org/drawingml/2006/main">
          <a:off x="9198865" y="610515"/>
          <a:ext cx="2907791" cy="16315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spcBef>
              <a:spcPts val="200"/>
            </a:spcBef>
            <a:spcAft>
              <a:spcPts val="200"/>
            </a:spcAft>
          </a:pPr>
          <a:r>
            <a:rPr lang="en-US" sz="2000" dirty="0">
              <a:solidFill>
                <a:schemeClr val="accent5">
                  <a:lumMod val="50000"/>
                </a:schemeClr>
              </a:solidFill>
              <a:latin typeface="Andalus" panose="02020603050405020304" pitchFamily="18" charset="-78"/>
              <a:cs typeface="Andalus" panose="02020603050405020304" pitchFamily="18" charset="-78"/>
            </a:rPr>
            <a:t>High performance</a:t>
          </a:r>
        </a:p>
        <a:p xmlns:a="http://schemas.openxmlformats.org/drawingml/2006/main">
          <a:pPr algn="l">
            <a:spcBef>
              <a:spcPts val="200"/>
            </a:spcBef>
            <a:spcAft>
              <a:spcPts val="200"/>
            </a:spcAft>
          </a:pPr>
          <a:r>
            <a:rPr lang="en-US" sz="2000" dirty="0">
              <a:solidFill>
                <a:schemeClr val="accent5">
                  <a:lumMod val="50000"/>
                </a:schemeClr>
              </a:solidFill>
              <a:latin typeface="Andalus" panose="02020603050405020304" pitchFamily="18" charset="-78"/>
              <a:cs typeface="Andalus" panose="02020603050405020304" pitchFamily="18" charset="-78"/>
            </a:rPr>
            <a:t>Medium</a:t>
          </a:r>
          <a:r>
            <a:rPr lang="en-US" sz="2000" baseline="0" dirty="0">
              <a:solidFill>
                <a:schemeClr val="accent5">
                  <a:lumMod val="50000"/>
                </a:schemeClr>
              </a:solidFill>
              <a:latin typeface="Andalus" panose="02020603050405020304" pitchFamily="18" charset="-78"/>
              <a:cs typeface="Andalus" panose="02020603050405020304" pitchFamily="18" charset="-78"/>
            </a:rPr>
            <a:t> performance</a:t>
          </a:r>
        </a:p>
        <a:p xmlns:a="http://schemas.openxmlformats.org/drawingml/2006/main">
          <a:pPr algn="l">
            <a:spcBef>
              <a:spcPts val="200"/>
            </a:spcBef>
            <a:spcAft>
              <a:spcPts val="200"/>
            </a:spcAft>
          </a:pPr>
          <a:r>
            <a:rPr lang="en-US" sz="2000" baseline="0" dirty="0">
              <a:solidFill>
                <a:schemeClr val="accent5">
                  <a:lumMod val="50000"/>
                </a:schemeClr>
              </a:solidFill>
              <a:latin typeface="Andalus" panose="02020603050405020304" pitchFamily="18" charset="-78"/>
              <a:cs typeface="Andalus" panose="02020603050405020304" pitchFamily="18" charset="-78"/>
            </a:rPr>
            <a:t>Medium </a:t>
          </a:r>
          <a:r>
            <a:rPr lang="en-US" sz="2000" baseline="0" dirty="0" smtClean="0">
              <a:solidFill>
                <a:schemeClr val="accent5">
                  <a:lumMod val="50000"/>
                </a:schemeClr>
              </a:solidFill>
              <a:latin typeface="Andalus" panose="02020603050405020304" pitchFamily="18" charset="-78"/>
              <a:cs typeface="Andalus" panose="02020603050405020304" pitchFamily="18" charset="-78"/>
            </a:rPr>
            <a:t>Low Performance</a:t>
          </a:r>
          <a:endParaRPr lang="en-US" sz="2000" baseline="0" dirty="0">
            <a:solidFill>
              <a:schemeClr val="accent5">
                <a:lumMod val="50000"/>
              </a:schemeClr>
            </a:solidFill>
            <a:latin typeface="Andalus" panose="02020603050405020304" pitchFamily="18" charset="-78"/>
            <a:cs typeface="Andalus" panose="02020603050405020304" pitchFamily="18" charset="-78"/>
          </a:endParaRPr>
        </a:p>
        <a:p xmlns:a="http://schemas.openxmlformats.org/drawingml/2006/main">
          <a:pPr algn="l">
            <a:spcBef>
              <a:spcPts val="200"/>
            </a:spcBef>
            <a:spcAft>
              <a:spcPts val="200"/>
            </a:spcAft>
          </a:pPr>
          <a:r>
            <a:rPr lang="en-US" sz="2000" baseline="0" dirty="0">
              <a:solidFill>
                <a:schemeClr val="accent5">
                  <a:lumMod val="50000"/>
                </a:schemeClr>
              </a:solidFill>
              <a:latin typeface="Andalus" panose="02020603050405020304" pitchFamily="18" charset="-78"/>
              <a:cs typeface="Andalus" panose="02020603050405020304" pitchFamily="18" charset="-78"/>
            </a:rPr>
            <a:t>Low performance</a:t>
          </a:r>
          <a:endParaRPr lang="en-US" sz="2000" dirty="0">
            <a:solidFill>
              <a:schemeClr val="accent5">
                <a:lumMod val="50000"/>
              </a:schemeClr>
            </a:solidFill>
            <a:latin typeface="Andalus" panose="02020603050405020304" pitchFamily="18" charset="-78"/>
            <a:cs typeface="Andalus" panose="02020603050405020304" pitchFamily="18" charset="-78"/>
          </a:endParaRPr>
        </a:p>
      </cdr:txBody>
    </cdr:sp>
  </cdr:relSizeAnchor>
  <cdr:relSizeAnchor xmlns:cdr="http://schemas.openxmlformats.org/drawingml/2006/chartDrawing">
    <cdr:from>
      <cdr:x>0.73508</cdr:x>
      <cdr:y>0.28358</cdr:y>
    </cdr:from>
    <cdr:to>
      <cdr:x>0.75067</cdr:x>
      <cdr:y>0.31385</cdr:y>
    </cdr:to>
    <cdr:sp macro="" textlink="">
      <cdr:nvSpPr>
        <cdr:cNvPr id="7" name="Flowchart: Connector 6"/>
        <cdr:cNvSpPr/>
      </cdr:nvSpPr>
      <cdr:spPr>
        <a:xfrm xmlns:a="http://schemas.openxmlformats.org/drawingml/2006/main">
          <a:off x="6229545" y="1235042"/>
          <a:ext cx="132155" cy="131844"/>
        </a:xfrm>
        <a:prstGeom xmlns:a="http://schemas.openxmlformats.org/drawingml/2006/main" prst="flowChartConnector">
          <a:avLst/>
        </a:prstGeom>
        <a:solidFill xmlns:a="http://schemas.openxmlformats.org/drawingml/2006/main">
          <a:srgbClr val="FF0000"/>
        </a:solidFill>
      </cdr:spPr>
      <cdr:style>
        <a:lnRef xmlns:a="http://schemas.openxmlformats.org/drawingml/2006/main" idx="1">
          <a:schemeClr val="accent6"/>
        </a:lnRef>
        <a:fillRef xmlns:a="http://schemas.openxmlformats.org/drawingml/2006/main" idx="3">
          <a:schemeClr val="accent6"/>
        </a:fillRef>
        <a:effectRef xmlns:a="http://schemas.openxmlformats.org/drawingml/2006/main" idx="2">
          <a:schemeClr val="accent6"/>
        </a:effectRef>
        <a:fontRef xmlns:a="http://schemas.openxmlformats.org/drawingml/2006/main" idx="minor">
          <a:schemeClr val="lt1"/>
        </a:fontRef>
      </cdr:style>
    </cdr:sp>
  </cdr:relSizeAnchor>
</c:userShapes>
</file>

<file path=ppt/drawings/drawing2.xml><?xml version="1.0" encoding="utf-8"?>
<c:userShapes xmlns:c="http://schemas.openxmlformats.org/drawingml/2006/chart">
  <cdr:relSizeAnchor xmlns:cdr="http://schemas.openxmlformats.org/drawingml/2006/chartDrawing">
    <cdr:from>
      <cdr:x>0.27629</cdr:x>
      <cdr:y>0.45356</cdr:y>
    </cdr:from>
    <cdr:to>
      <cdr:x>0.64023</cdr:x>
      <cdr:y>0.52941</cdr:y>
    </cdr:to>
    <cdr:sp macro="" textlink="">
      <cdr:nvSpPr>
        <cdr:cNvPr id="2" name="TextBox 1"/>
        <cdr:cNvSpPr txBox="1"/>
      </cdr:nvSpPr>
      <cdr:spPr>
        <a:xfrm xmlns:a="http://schemas.openxmlformats.org/drawingml/2006/main">
          <a:off x="3254478" y="2880853"/>
          <a:ext cx="4286865" cy="4817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err="1" smtClean="0"/>
            <a:t>Corr</a:t>
          </a:r>
          <a:r>
            <a:rPr lang="en-US" sz="2800" dirty="0" smtClean="0"/>
            <a:t>(PDCI, HDI) = 0.34</a:t>
          </a:r>
          <a:endParaRPr lang="en-US" sz="2800" dirty="0"/>
        </a:p>
      </cdr:txBody>
    </cdr:sp>
  </cdr:relSizeAnchor>
</c:userShapes>
</file>

<file path=ppt/drawings/drawing3.xml><?xml version="1.0" encoding="utf-8"?>
<c:userShapes xmlns:c="http://schemas.openxmlformats.org/drawingml/2006/chart">
  <cdr:relSizeAnchor xmlns:cdr="http://schemas.openxmlformats.org/drawingml/2006/chartDrawing">
    <cdr:from>
      <cdr:x>0.33422</cdr:x>
      <cdr:y>0.35568</cdr:y>
    </cdr:from>
    <cdr:to>
      <cdr:x>0.61076</cdr:x>
      <cdr:y>0.47022</cdr:y>
    </cdr:to>
    <cdr:sp macro="" textlink="">
      <cdr:nvSpPr>
        <cdr:cNvPr id="2" name="TextBox 1"/>
        <cdr:cNvSpPr txBox="1"/>
      </cdr:nvSpPr>
      <cdr:spPr>
        <a:xfrm xmlns:a="http://schemas.openxmlformats.org/drawingml/2006/main">
          <a:off x="3992651" y="2381537"/>
          <a:ext cx="3303638" cy="7669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err="1" smtClean="0"/>
            <a:t>Corr</a:t>
          </a:r>
          <a:r>
            <a:rPr lang="en-US" sz="2800" dirty="0" smtClean="0"/>
            <a:t>(PDCI,HDI)= 0.93</a:t>
          </a:r>
          <a:endParaRPr lang="en-US" sz="2800" dirty="0"/>
        </a:p>
      </cdr:txBody>
    </cdr:sp>
  </cdr:relSizeAnchor>
</c:userShapes>
</file>

<file path=ppt/drawings/drawing4.xml><?xml version="1.0" encoding="utf-8"?>
<c:userShapes xmlns:c="http://schemas.openxmlformats.org/drawingml/2006/chart">
  <cdr:relSizeAnchor xmlns:cdr="http://schemas.openxmlformats.org/drawingml/2006/chartDrawing">
    <cdr:from>
      <cdr:x>0.25856</cdr:x>
      <cdr:y>0.60417</cdr:y>
    </cdr:from>
    <cdr:to>
      <cdr:x>0.59054</cdr:x>
      <cdr:y>0.6875</cdr:y>
    </cdr:to>
    <cdr:sp macro="" textlink="">
      <cdr:nvSpPr>
        <cdr:cNvPr id="2" name="TextBox 1"/>
        <cdr:cNvSpPr txBox="1"/>
      </cdr:nvSpPr>
      <cdr:spPr>
        <a:xfrm xmlns:a="http://schemas.openxmlformats.org/drawingml/2006/main">
          <a:off x="3116824" y="3991896"/>
          <a:ext cx="4001729" cy="550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err="1" smtClean="0"/>
            <a:t>Corr</a:t>
          </a:r>
          <a:r>
            <a:rPr lang="en-US" sz="2800" dirty="0" smtClean="0"/>
            <a:t>(PDCI, SDG)=0.84</a:t>
          </a:r>
          <a:endParaRPr lang="en-US" sz="2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8DD0A-B078-49DB-9B09-CC8118D90502}" type="datetimeFigureOut">
              <a:rPr lang="en-US" smtClean="0"/>
              <a:t>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8529E-05AF-478D-B172-BA1284E19206}" type="slidenum">
              <a:rPr lang="en-US" smtClean="0"/>
              <a:t>‹#›</a:t>
            </a:fld>
            <a:endParaRPr lang="en-US"/>
          </a:p>
        </p:txBody>
      </p:sp>
    </p:spTree>
    <p:extLst>
      <p:ext uri="{BB962C8B-B14F-4D97-AF65-F5344CB8AC3E}">
        <p14:creationId xmlns:p14="http://schemas.microsoft.com/office/powerpoint/2010/main" val="399481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93" y="685837"/>
            <a:ext cx="6672216" cy="342772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3FC07-ECD2-43F1-A7CE-B9FAC24C43B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0588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8529E-05AF-478D-B172-BA1284E19206}" type="slidenum">
              <a:rPr lang="en-US" smtClean="0"/>
              <a:t>12</a:t>
            </a:fld>
            <a:endParaRPr lang="en-US"/>
          </a:p>
        </p:txBody>
      </p:sp>
    </p:spTree>
    <p:extLst>
      <p:ext uri="{BB962C8B-B14F-4D97-AF65-F5344CB8AC3E}">
        <p14:creationId xmlns:p14="http://schemas.microsoft.com/office/powerpoint/2010/main" val="262740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8529E-05AF-478D-B172-BA1284E19206}" type="slidenum">
              <a:rPr lang="en-US" smtClean="0"/>
              <a:t>15</a:t>
            </a:fld>
            <a:endParaRPr lang="en-US"/>
          </a:p>
        </p:txBody>
      </p:sp>
    </p:spTree>
    <p:extLst>
      <p:ext uri="{BB962C8B-B14F-4D97-AF65-F5344CB8AC3E}">
        <p14:creationId xmlns:p14="http://schemas.microsoft.com/office/powerpoint/2010/main" val="199087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8529E-05AF-478D-B172-BA1284E19206}" type="slidenum">
              <a:rPr lang="en-US" smtClean="0"/>
              <a:t>16</a:t>
            </a:fld>
            <a:endParaRPr lang="en-US"/>
          </a:p>
        </p:txBody>
      </p:sp>
    </p:spTree>
    <p:extLst>
      <p:ext uri="{BB962C8B-B14F-4D97-AF65-F5344CB8AC3E}">
        <p14:creationId xmlns:p14="http://schemas.microsoft.com/office/powerpoint/2010/main" val="307878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8529E-05AF-478D-B172-BA1284E19206}" type="slidenum">
              <a:rPr lang="en-US" smtClean="0"/>
              <a:t>18</a:t>
            </a:fld>
            <a:endParaRPr lang="en-US"/>
          </a:p>
        </p:txBody>
      </p:sp>
    </p:spTree>
    <p:extLst>
      <p:ext uri="{BB962C8B-B14F-4D97-AF65-F5344CB8AC3E}">
        <p14:creationId xmlns:p14="http://schemas.microsoft.com/office/powerpoint/2010/main" val="352121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8529E-05AF-478D-B172-BA1284E19206}" type="slidenum">
              <a:rPr lang="en-US" smtClean="0"/>
              <a:t>19</a:t>
            </a:fld>
            <a:endParaRPr lang="en-US"/>
          </a:p>
        </p:txBody>
      </p:sp>
    </p:spTree>
    <p:extLst>
      <p:ext uri="{BB962C8B-B14F-4D97-AF65-F5344CB8AC3E}">
        <p14:creationId xmlns:p14="http://schemas.microsoft.com/office/powerpoint/2010/main" val="351680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8529E-05AF-478D-B172-BA1284E19206}" type="slidenum">
              <a:rPr lang="en-US" smtClean="0"/>
              <a:t>24</a:t>
            </a:fld>
            <a:endParaRPr lang="en-US"/>
          </a:p>
        </p:txBody>
      </p:sp>
    </p:spTree>
    <p:extLst>
      <p:ext uri="{BB962C8B-B14F-4D97-AF65-F5344CB8AC3E}">
        <p14:creationId xmlns:p14="http://schemas.microsoft.com/office/powerpoint/2010/main" val="403592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instagram.com/unfpa/" TargetMode="External"/><Relationship Id="rId18" Type="http://schemas.openxmlformats.org/officeDocument/2006/relationships/image" Target="../media/image11.png"/><Relationship Id="rId3" Type="http://schemas.openxmlformats.org/officeDocument/2006/relationships/hyperlink" Target="http://www.unfpa.org/rss.xml" TargetMode="External"/><Relationship Id="rId7" Type="http://schemas.openxmlformats.org/officeDocument/2006/relationships/hyperlink" Target="https://www.linkedin.com/company/unfpa" TargetMode="Externa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image" Target="../media/image2.jpe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facebook.com/UNFPA" TargetMode="External"/><Relationship Id="rId5" Type="http://schemas.openxmlformats.org/officeDocument/2006/relationships/hyperlink" Target="https://plus.google.com/+unfpa/posts" TargetMode="External"/><Relationship Id="rId15" Type="http://schemas.openxmlformats.org/officeDocument/2006/relationships/hyperlink" Target="https://www.youtube.com/user/unfpa" TargetMode="External"/><Relationship Id="rId10" Type="http://schemas.openxmlformats.org/officeDocument/2006/relationships/image" Target="../media/image6.png"/><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hyperlink" Target="https://twitter.com/unfpa" TargetMode="External"/><Relationship Id="rId1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9BDFF-C4E0-49E6-8B69-5F1C262A5F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CD61587-1090-4208-9519-0610A56729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DAE9575-C292-4B6A-A40F-DB8CAFCB7F5D}"/>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5" name="Footer Placeholder 4">
            <a:extLst>
              <a:ext uri="{FF2B5EF4-FFF2-40B4-BE49-F238E27FC236}">
                <a16:creationId xmlns:a16="http://schemas.microsoft.com/office/drawing/2014/main" xmlns="" id="{46B81AA2-A9C5-43AD-9D40-AF7BB4C64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5BAE348-715E-4765-B201-B127A39BEAFC}"/>
              </a:ext>
            </a:extLst>
          </p:cNvPr>
          <p:cNvSpPr>
            <a:spLocks noGrp="1"/>
          </p:cNvSpPr>
          <p:nvPr>
            <p:ph type="sldNum" sz="quarter" idx="12"/>
          </p:nvPr>
        </p:nvSpPr>
        <p:spPr/>
        <p:txBody>
          <a:bodyPr/>
          <a:lstStyle/>
          <a:p>
            <a:fld id="{CA52F0F9-E09C-4702-A352-E16C5E867BD5}" type="slidenum">
              <a:rPr lang="en-US" smtClean="0"/>
              <a:t>‹#›</a:t>
            </a:fld>
            <a:endParaRPr lang="en-US"/>
          </a:p>
        </p:txBody>
      </p:sp>
    </p:spTree>
    <p:extLst>
      <p:ext uri="{BB962C8B-B14F-4D97-AF65-F5344CB8AC3E}">
        <p14:creationId xmlns:p14="http://schemas.microsoft.com/office/powerpoint/2010/main" val="356442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90D45-EAFB-4CE3-9847-FB576B6DBF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B410AF5-50FB-4A04-8C79-BC27C90720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8157D1-6CBA-4E2E-A152-FD3683315C98}"/>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5" name="Footer Placeholder 4">
            <a:extLst>
              <a:ext uri="{FF2B5EF4-FFF2-40B4-BE49-F238E27FC236}">
                <a16:creationId xmlns:a16="http://schemas.microsoft.com/office/drawing/2014/main" xmlns="" id="{3C83802B-4A6D-48F8-870C-5F24AC308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5C17DB-BAD5-4581-9F86-CF92B068C036}"/>
              </a:ext>
            </a:extLst>
          </p:cNvPr>
          <p:cNvSpPr>
            <a:spLocks noGrp="1"/>
          </p:cNvSpPr>
          <p:nvPr>
            <p:ph type="sldNum" sz="quarter" idx="12"/>
          </p:nvPr>
        </p:nvSpPr>
        <p:spPr/>
        <p:txBody>
          <a:bodyPr/>
          <a:lstStyle/>
          <a:p>
            <a:fld id="{CA52F0F9-E09C-4702-A352-E16C5E867BD5}" type="slidenum">
              <a:rPr lang="en-US" smtClean="0"/>
              <a:t>‹#›</a:t>
            </a:fld>
            <a:endParaRPr lang="en-US"/>
          </a:p>
        </p:txBody>
      </p:sp>
    </p:spTree>
    <p:extLst>
      <p:ext uri="{BB962C8B-B14F-4D97-AF65-F5344CB8AC3E}">
        <p14:creationId xmlns:p14="http://schemas.microsoft.com/office/powerpoint/2010/main" val="976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B8ED77-40A5-404F-8737-9F61FBBA4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1175B58-FAAF-4748-80E2-3F12D7653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24F971-7F15-4A16-876E-C704325687D9}"/>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5" name="Footer Placeholder 4">
            <a:extLst>
              <a:ext uri="{FF2B5EF4-FFF2-40B4-BE49-F238E27FC236}">
                <a16:creationId xmlns:a16="http://schemas.microsoft.com/office/drawing/2014/main" xmlns="" id="{68864C68-8560-4274-A21E-CB778DDB8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F592FC-82BC-4AFA-BD00-9C6E651F285F}"/>
              </a:ext>
            </a:extLst>
          </p:cNvPr>
          <p:cNvSpPr>
            <a:spLocks noGrp="1"/>
          </p:cNvSpPr>
          <p:nvPr>
            <p:ph type="sldNum" sz="quarter" idx="12"/>
          </p:nvPr>
        </p:nvSpPr>
        <p:spPr/>
        <p:txBody>
          <a:bodyPr/>
          <a:lstStyle/>
          <a:p>
            <a:fld id="{CA52F0F9-E09C-4702-A352-E16C5E867BD5}" type="slidenum">
              <a:rPr lang="en-US" smtClean="0"/>
              <a:t>‹#›</a:t>
            </a:fld>
            <a:endParaRPr lang="en-US"/>
          </a:p>
        </p:txBody>
      </p:sp>
    </p:spTree>
    <p:extLst>
      <p:ext uri="{BB962C8B-B14F-4D97-AF65-F5344CB8AC3E}">
        <p14:creationId xmlns:p14="http://schemas.microsoft.com/office/powerpoint/2010/main" val="1943660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ndpage - 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Billede 21">
            <a:hlinkClick r:id="rId3"/>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128794" y="5962379"/>
            <a:ext cx="552450" cy="552450"/>
          </a:xfrm>
          <a:prstGeom prst="rect">
            <a:avLst/>
          </a:prstGeom>
        </p:spPr>
      </p:pic>
      <p:pic>
        <p:nvPicPr>
          <p:cNvPr id="23" name="Billede 22">
            <a:hlinkClick r:id="rId5"/>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410768" y="5962379"/>
            <a:ext cx="552450" cy="552450"/>
          </a:xfrm>
          <a:prstGeom prst="rect">
            <a:avLst/>
          </a:prstGeom>
        </p:spPr>
      </p:pic>
      <p:pic>
        <p:nvPicPr>
          <p:cNvPr id="24" name="Billede 23">
            <a:hlinkClick r:id="rId7"/>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974720" y="5962379"/>
            <a:ext cx="552450" cy="552450"/>
          </a:xfrm>
          <a:prstGeom prst="rect">
            <a:avLst/>
          </a:prstGeom>
        </p:spPr>
      </p:pic>
      <p:pic>
        <p:nvPicPr>
          <p:cNvPr id="25" name="Billede 24">
            <a:hlinkClick r:id="rId9"/>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538672" y="5962379"/>
            <a:ext cx="552450" cy="552450"/>
          </a:xfrm>
          <a:prstGeom prst="rect">
            <a:avLst/>
          </a:prstGeom>
        </p:spPr>
      </p:pic>
      <p:pic>
        <p:nvPicPr>
          <p:cNvPr id="26" name="Billede 25">
            <a:hlinkClick r:id="rId11"/>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820648" y="5962379"/>
            <a:ext cx="552450" cy="552450"/>
          </a:xfrm>
          <a:prstGeom prst="rect">
            <a:avLst/>
          </a:prstGeom>
        </p:spPr>
      </p:pic>
      <p:pic>
        <p:nvPicPr>
          <p:cNvPr id="27" name="Billede 26">
            <a:hlinkClick r:id="rId13"/>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2256696" y="5962379"/>
            <a:ext cx="552450" cy="552450"/>
          </a:xfrm>
          <a:prstGeom prst="rect">
            <a:avLst/>
          </a:prstGeom>
        </p:spPr>
      </p:pic>
      <p:pic>
        <p:nvPicPr>
          <p:cNvPr id="28" name="Billede 27">
            <a:hlinkClick r:id="rId15"/>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3692744" y="5962379"/>
            <a:ext cx="552450" cy="552450"/>
          </a:xfrm>
          <a:prstGeom prst="rect">
            <a:avLst/>
          </a:prstGeom>
        </p:spPr>
      </p:pic>
      <p:pic>
        <p:nvPicPr>
          <p:cNvPr id="4" name="Billede 3"/>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324379" y="234586"/>
            <a:ext cx="4953474" cy="3210232"/>
          </a:xfrm>
          <a:prstGeom prst="rect">
            <a:avLst/>
          </a:prstGeom>
        </p:spPr>
      </p:pic>
      <p:pic>
        <p:nvPicPr>
          <p:cNvPr id="6" name="Billede 5"/>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79270" y="3846623"/>
            <a:ext cx="2020342" cy="906003"/>
          </a:xfrm>
          <a:prstGeom prst="rect">
            <a:avLst/>
          </a:prstGeom>
        </p:spPr>
      </p:pic>
      <p:pic>
        <p:nvPicPr>
          <p:cNvPr id="3" name="Billede 2"/>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711553" y="4986155"/>
            <a:ext cx="4566300" cy="768163"/>
          </a:xfrm>
          <a:prstGeom prst="rect">
            <a:avLst/>
          </a:prstGeom>
        </p:spPr>
      </p:pic>
    </p:spTree>
    <p:extLst>
      <p:ext uri="{BB962C8B-B14F-4D97-AF65-F5344CB8AC3E}">
        <p14:creationId xmlns:p14="http://schemas.microsoft.com/office/powerpoint/2010/main" val="346932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3734793-980A-0041-999F-EE25DEAEC2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xmlns="" id="{22F9BC63-ACCE-514D-AE4D-0FE9CCCBE6D2}"/>
              </a:ext>
            </a:extLst>
          </p:cNvPr>
          <p:cNvSpPr>
            <a:spLocks noGrp="1"/>
          </p:cNvSpPr>
          <p:nvPr>
            <p:ph type="title"/>
          </p:nvPr>
        </p:nvSpPr>
        <p:spPr>
          <a:xfrm>
            <a:off x="609600" y="1508787"/>
            <a:ext cx="10972800" cy="1143000"/>
          </a:xfrm>
        </p:spPr>
        <p:txBody>
          <a:bodyPr/>
          <a:lstStyle/>
          <a:p>
            <a:r>
              <a:rPr lang="en-US"/>
              <a:t>Click to edit Master title style</a:t>
            </a:r>
          </a:p>
        </p:txBody>
      </p:sp>
      <p:sp>
        <p:nvSpPr>
          <p:cNvPr id="4" name="Date Placeholder 3">
            <a:extLst>
              <a:ext uri="{FF2B5EF4-FFF2-40B4-BE49-F238E27FC236}">
                <a16:creationId xmlns:a16="http://schemas.microsoft.com/office/drawing/2014/main" xmlns="" id="{81E50288-90CC-5648-9F0A-7DFD3D3D8B0D}"/>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56B1BF1-AD79-6443-94C1-7F3786451AF7}"/>
              </a:ext>
            </a:extLst>
          </p:cNvPr>
          <p:cNvSpPr>
            <a:spLocks noGrp="1"/>
          </p:cNvSpPr>
          <p:nvPr>
            <p:ph type="ftr" sz="quarter" idx="11"/>
          </p:nvPr>
        </p:nvSpPr>
        <p:spPr>
          <a:xfrm>
            <a:off x="4138517" y="6356352"/>
            <a:ext cx="3860800" cy="365125"/>
          </a:xfrm>
        </p:spPr>
        <p:txBody>
          <a:bodyPr/>
          <a:lstStyle>
            <a:lvl1pPr>
              <a:defRPr sz="1300"/>
            </a:lvl1pPr>
          </a:lstStyle>
          <a:p>
            <a:r>
              <a:rPr lang="en-MY">
                <a:solidFill>
                  <a:prstClr val="black"/>
                </a:solidFill>
              </a:rPr>
              <a:t>Copyright PSA</a:t>
            </a:r>
            <a:endParaRPr lang="en-MY" dirty="0">
              <a:solidFill>
                <a:prstClr val="black"/>
              </a:solidFill>
            </a:endParaRPr>
          </a:p>
        </p:txBody>
      </p:sp>
      <p:sp>
        <p:nvSpPr>
          <p:cNvPr id="6" name="Slide Number Placeholder 5">
            <a:extLst>
              <a:ext uri="{FF2B5EF4-FFF2-40B4-BE49-F238E27FC236}">
                <a16:creationId xmlns:a16="http://schemas.microsoft.com/office/drawing/2014/main" xmlns="" id="{B1E47653-1A4B-974A-A74C-E749C6A74993}"/>
              </a:ext>
            </a:extLst>
          </p:cNvPr>
          <p:cNvSpPr>
            <a:spLocks noGrp="1"/>
          </p:cNvSpPr>
          <p:nvPr>
            <p:ph type="sldNum" sz="quarter" idx="12"/>
          </p:nvPr>
        </p:nvSpPr>
        <p:spPr/>
        <p:txBody>
          <a:bodyPr/>
          <a:lstStyle/>
          <a:p>
            <a:fld id="{17B0D29D-1ED6-45DB-9198-640156230535}" type="slidenum">
              <a:rPr lang="en-US" smtClean="0">
                <a:solidFill>
                  <a:prstClr val="black">
                    <a:tint val="75000"/>
                  </a:prstClr>
                </a:solidFill>
              </a:rPr>
              <a:pPr/>
              <a:t>‹#›</a:t>
            </a:fld>
            <a:endParaRPr lang="en-US" dirty="0">
              <a:solidFill>
                <a:prstClr val="black">
                  <a:tint val="75000"/>
                </a:prstClr>
              </a:solidFill>
            </a:endParaRPr>
          </a:p>
        </p:txBody>
      </p:sp>
      <p:sp>
        <p:nvSpPr>
          <p:cNvPr id="12" name="Text Placeholder 2">
            <a:extLst>
              <a:ext uri="{FF2B5EF4-FFF2-40B4-BE49-F238E27FC236}">
                <a16:creationId xmlns:a16="http://schemas.microsoft.com/office/drawing/2014/main" xmlns="" id="{AAF6A5E9-7300-954F-AE83-7F276037E9B3}"/>
              </a:ext>
            </a:extLst>
          </p:cNvPr>
          <p:cNvSpPr>
            <a:spLocks noGrp="1"/>
          </p:cNvSpPr>
          <p:nvPr>
            <p:ph idx="1"/>
          </p:nvPr>
        </p:nvSpPr>
        <p:spPr>
          <a:xfrm>
            <a:off x="609600" y="2852937"/>
            <a:ext cx="10972800" cy="3273231"/>
          </a:xfrm>
          <a:prstGeom prst="rect">
            <a:avLst/>
          </a:prstGeom>
        </p:spPr>
        <p:txBody>
          <a:bodyPr vert="horz" lIns="121829" tIns="60916" rIns="121829" bIns="609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67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653AF94-D402-3B4D-8DD6-9E91421DD7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728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F4D4C-E55D-4C7E-A309-B992EBC59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CB33038-2155-4B69-87C7-4D8C49B53E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FF9BE7-0357-41E7-AC49-25406C5428A2}"/>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5" name="Footer Placeholder 4">
            <a:extLst>
              <a:ext uri="{FF2B5EF4-FFF2-40B4-BE49-F238E27FC236}">
                <a16:creationId xmlns:a16="http://schemas.microsoft.com/office/drawing/2014/main" xmlns="" id="{5B586718-61C9-409B-A8FB-60C1C7F26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4CB443-80FE-46A7-8051-D977DDC10DC6}"/>
              </a:ext>
            </a:extLst>
          </p:cNvPr>
          <p:cNvSpPr>
            <a:spLocks noGrp="1"/>
          </p:cNvSpPr>
          <p:nvPr>
            <p:ph type="sldNum" sz="quarter" idx="12"/>
          </p:nvPr>
        </p:nvSpPr>
        <p:spPr/>
        <p:txBody>
          <a:bodyPr/>
          <a:lstStyle/>
          <a:p>
            <a:fld id="{CA52F0F9-E09C-4702-A352-E16C5E867BD5}" type="slidenum">
              <a:rPr lang="en-US" smtClean="0"/>
              <a:t>‹#›</a:t>
            </a:fld>
            <a:endParaRPr lang="en-US"/>
          </a:p>
        </p:txBody>
      </p:sp>
      <p:pic>
        <p:nvPicPr>
          <p:cNvPr id="7"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133" y="212990"/>
            <a:ext cx="1274234" cy="73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95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CB1886-4214-4519-A025-1F52E68FC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8D98A52-9404-41BB-97AF-FA386E9A7F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2A379CA-23B8-49E3-AEFB-763FAB0920B1}"/>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5" name="Footer Placeholder 4">
            <a:extLst>
              <a:ext uri="{FF2B5EF4-FFF2-40B4-BE49-F238E27FC236}">
                <a16:creationId xmlns:a16="http://schemas.microsoft.com/office/drawing/2014/main" xmlns="" id="{D29C9554-FF52-41ED-B316-EE77EA8AC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48208D-312A-4C79-AFA3-EC66C841DC1E}"/>
              </a:ext>
            </a:extLst>
          </p:cNvPr>
          <p:cNvSpPr>
            <a:spLocks noGrp="1"/>
          </p:cNvSpPr>
          <p:nvPr>
            <p:ph type="sldNum" sz="quarter" idx="12"/>
          </p:nvPr>
        </p:nvSpPr>
        <p:spPr/>
        <p:txBody>
          <a:bodyPr/>
          <a:lstStyle/>
          <a:p>
            <a:fld id="{CA52F0F9-E09C-4702-A352-E16C5E867BD5}" type="slidenum">
              <a:rPr lang="en-US" smtClean="0"/>
              <a:t>‹#›</a:t>
            </a:fld>
            <a:endParaRPr lang="en-US"/>
          </a:p>
        </p:txBody>
      </p:sp>
    </p:spTree>
    <p:extLst>
      <p:ext uri="{BB962C8B-B14F-4D97-AF65-F5344CB8AC3E}">
        <p14:creationId xmlns:p14="http://schemas.microsoft.com/office/powerpoint/2010/main" val="18190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C3B7AA-106F-4659-A650-EADC08B7D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A65BA6-1C97-4326-8216-E42EE24515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58A3B1D-A3A1-456D-9643-17B70EA3E1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95DB701-26D1-4427-824C-713E67EC561C}"/>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6" name="Footer Placeholder 5">
            <a:extLst>
              <a:ext uri="{FF2B5EF4-FFF2-40B4-BE49-F238E27FC236}">
                <a16:creationId xmlns:a16="http://schemas.microsoft.com/office/drawing/2014/main" xmlns="" id="{DD471FC4-FE79-4C5C-A9E5-7BF15461A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0F6C8A-1F14-4D13-ADA4-E299D6D4A195}"/>
              </a:ext>
            </a:extLst>
          </p:cNvPr>
          <p:cNvSpPr>
            <a:spLocks noGrp="1"/>
          </p:cNvSpPr>
          <p:nvPr>
            <p:ph type="sldNum" sz="quarter" idx="12"/>
          </p:nvPr>
        </p:nvSpPr>
        <p:spPr/>
        <p:txBody>
          <a:bodyPr/>
          <a:lstStyle/>
          <a:p>
            <a:fld id="{CA52F0F9-E09C-4702-A352-E16C5E867BD5}" type="slidenum">
              <a:rPr lang="en-US" smtClean="0"/>
              <a:t>‹#›</a:t>
            </a:fld>
            <a:endParaRPr lang="en-US"/>
          </a:p>
        </p:txBody>
      </p:sp>
    </p:spTree>
    <p:extLst>
      <p:ext uri="{BB962C8B-B14F-4D97-AF65-F5344CB8AC3E}">
        <p14:creationId xmlns:p14="http://schemas.microsoft.com/office/powerpoint/2010/main" val="182434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E0D0E-12AF-4984-9FDD-B3C5312470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EC12666-63C3-4FE1-9C58-5EDAA71C73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E7EF0B-14DD-49CE-8A3D-C340A3ED5B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1B93D73-AFED-43DE-ADFB-9EAD60B8E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7FA1D56-8E0C-4D6E-8718-9C9166955A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F204840-9F1F-4E4C-B907-7E39A02D237B}"/>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8" name="Footer Placeholder 7">
            <a:extLst>
              <a:ext uri="{FF2B5EF4-FFF2-40B4-BE49-F238E27FC236}">
                <a16:creationId xmlns:a16="http://schemas.microsoft.com/office/drawing/2014/main" xmlns="" id="{9361B54E-DD88-4C81-B8B7-9305D6708B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1D740DD-4D44-4608-9C35-C9CF37FCA425}"/>
              </a:ext>
            </a:extLst>
          </p:cNvPr>
          <p:cNvSpPr>
            <a:spLocks noGrp="1"/>
          </p:cNvSpPr>
          <p:nvPr>
            <p:ph type="sldNum" sz="quarter" idx="12"/>
          </p:nvPr>
        </p:nvSpPr>
        <p:spPr/>
        <p:txBody>
          <a:bodyPr/>
          <a:lstStyle/>
          <a:p>
            <a:fld id="{CA52F0F9-E09C-4702-A352-E16C5E867BD5}" type="slidenum">
              <a:rPr lang="en-US" smtClean="0"/>
              <a:t>‹#›</a:t>
            </a:fld>
            <a:endParaRPr lang="en-US"/>
          </a:p>
        </p:txBody>
      </p:sp>
    </p:spTree>
    <p:extLst>
      <p:ext uri="{BB962C8B-B14F-4D97-AF65-F5344CB8AC3E}">
        <p14:creationId xmlns:p14="http://schemas.microsoft.com/office/powerpoint/2010/main" val="42177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7BAC2-54F9-4630-A4B7-52CF79DE8B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E6ACEF2-4B60-40AB-B5BC-057413CCFBCB}"/>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4" name="Footer Placeholder 3">
            <a:extLst>
              <a:ext uri="{FF2B5EF4-FFF2-40B4-BE49-F238E27FC236}">
                <a16:creationId xmlns:a16="http://schemas.microsoft.com/office/drawing/2014/main" xmlns="" id="{8B1088C4-F04F-41E2-889F-20B1D13973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443C38-19E7-4894-881D-689601FE8F66}"/>
              </a:ext>
            </a:extLst>
          </p:cNvPr>
          <p:cNvSpPr>
            <a:spLocks noGrp="1"/>
          </p:cNvSpPr>
          <p:nvPr>
            <p:ph type="sldNum" sz="quarter" idx="12"/>
          </p:nvPr>
        </p:nvSpPr>
        <p:spPr/>
        <p:txBody>
          <a:bodyPr/>
          <a:lstStyle/>
          <a:p>
            <a:fld id="{CA52F0F9-E09C-4702-A352-E16C5E867BD5}" type="slidenum">
              <a:rPr lang="en-US" smtClean="0"/>
              <a:t>‹#›</a:t>
            </a:fld>
            <a:endParaRPr lang="en-US"/>
          </a:p>
        </p:txBody>
      </p:sp>
    </p:spTree>
    <p:extLst>
      <p:ext uri="{BB962C8B-B14F-4D97-AF65-F5344CB8AC3E}">
        <p14:creationId xmlns:p14="http://schemas.microsoft.com/office/powerpoint/2010/main" val="352691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A24B6C-E889-4ECD-9E2F-4916A79BC332}"/>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3" name="Footer Placeholder 2">
            <a:extLst>
              <a:ext uri="{FF2B5EF4-FFF2-40B4-BE49-F238E27FC236}">
                <a16:creationId xmlns:a16="http://schemas.microsoft.com/office/drawing/2014/main" xmlns="" id="{BE0367C9-B302-4C48-8256-720BE2C12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600C88-E9B6-44B6-A36C-14917D274D4F}"/>
              </a:ext>
            </a:extLst>
          </p:cNvPr>
          <p:cNvSpPr>
            <a:spLocks noGrp="1"/>
          </p:cNvSpPr>
          <p:nvPr>
            <p:ph type="sldNum" sz="quarter" idx="12"/>
          </p:nvPr>
        </p:nvSpPr>
        <p:spPr/>
        <p:txBody>
          <a:bodyPr/>
          <a:lstStyle/>
          <a:p>
            <a:fld id="{CA52F0F9-E09C-4702-A352-E16C5E867BD5}" type="slidenum">
              <a:rPr lang="en-US" smtClean="0"/>
              <a:t>‹#›</a:t>
            </a:fld>
            <a:endParaRPr lang="en-US"/>
          </a:p>
        </p:txBody>
      </p:sp>
    </p:spTree>
    <p:extLst>
      <p:ext uri="{BB962C8B-B14F-4D97-AF65-F5344CB8AC3E}">
        <p14:creationId xmlns:p14="http://schemas.microsoft.com/office/powerpoint/2010/main" val="321433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B04A9-D557-4462-AEE3-2AB5E8DB4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E04C78E-1904-464C-9A2D-C0D6599F4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FED576-CA2C-401C-8990-3C768AF0E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8ED3DC-F0D1-4535-BC35-EFB0A5438215}"/>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6" name="Footer Placeholder 5">
            <a:extLst>
              <a:ext uri="{FF2B5EF4-FFF2-40B4-BE49-F238E27FC236}">
                <a16:creationId xmlns:a16="http://schemas.microsoft.com/office/drawing/2014/main" xmlns="" id="{5DEB7792-3BB2-4CA2-A396-1AE0A8B78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478338-6E2A-475E-9ADB-EC3A8D8B8BDF}"/>
              </a:ext>
            </a:extLst>
          </p:cNvPr>
          <p:cNvSpPr>
            <a:spLocks noGrp="1"/>
          </p:cNvSpPr>
          <p:nvPr>
            <p:ph type="sldNum" sz="quarter" idx="12"/>
          </p:nvPr>
        </p:nvSpPr>
        <p:spPr/>
        <p:txBody>
          <a:bodyPr/>
          <a:lstStyle/>
          <a:p>
            <a:fld id="{CA52F0F9-E09C-4702-A352-E16C5E867BD5}" type="slidenum">
              <a:rPr lang="en-US" smtClean="0"/>
              <a:t>‹#›</a:t>
            </a:fld>
            <a:endParaRPr lang="en-US"/>
          </a:p>
        </p:txBody>
      </p:sp>
    </p:spTree>
    <p:extLst>
      <p:ext uri="{BB962C8B-B14F-4D97-AF65-F5344CB8AC3E}">
        <p14:creationId xmlns:p14="http://schemas.microsoft.com/office/powerpoint/2010/main" val="150957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C1344-E44E-4361-8C5F-A0943D449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5464F0F-3D8B-41C7-9FFB-BADB3310D9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5B9082D-BA2B-43F4-97C2-670245782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1740DE7-9311-4879-8F2C-901D13E47149}"/>
              </a:ext>
            </a:extLst>
          </p:cNvPr>
          <p:cNvSpPr>
            <a:spLocks noGrp="1"/>
          </p:cNvSpPr>
          <p:nvPr>
            <p:ph type="dt" sz="half" idx="10"/>
          </p:nvPr>
        </p:nvSpPr>
        <p:spPr/>
        <p:txBody>
          <a:bodyPr/>
          <a:lstStyle/>
          <a:p>
            <a:fld id="{B9B0298B-C0CE-4C9A-BDDB-13050D3F4ABB}" type="datetimeFigureOut">
              <a:rPr lang="en-US" smtClean="0"/>
              <a:t>11/3/2019</a:t>
            </a:fld>
            <a:endParaRPr lang="en-US"/>
          </a:p>
        </p:txBody>
      </p:sp>
      <p:sp>
        <p:nvSpPr>
          <p:cNvPr id="6" name="Footer Placeholder 5">
            <a:extLst>
              <a:ext uri="{FF2B5EF4-FFF2-40B4-BE49-F238E27FC236}">
                <a16:creationId xmlns:a16="http://schemas.microsoft.com/office/drawing/2014/main" xmlns="" id="{BB176520-F587-4B9F-B071-164B4918E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C40A98F-3554-402B-84BC-F7CC581AB49F}"/>
              </a:ext>
            </a:extLst>
          </p:cNvPr>
          <p:cNvSpPr>
            <a:spLocks noGrp="1"/>
          </p:cNvSpPr>
          <p:nvPr>
            <p:ph type="sldNum" sz="quarter" idx="12"/>
          </p:nvPr>
        </p:nvSpPr>
        <p:spPr/>
        <p:txBody>
          <a:bodyPr/>
          <a:lstStyle/>
          <a:p>
            <a:fld id="{CA52F0F9-E09C-4702-A352-E16C5E867BD5}" type="slidenum">
              <a:rPr lang="en-US" smtClean="0"/>
              <a:t>‹#›</a:t>
            </a:fld>
            <a:endParaRPr lang="en-US"/>
          </a:p>
        </p:txBody>
      </p:sp>
    </p:spTree>
    <p:extLst>
      <p:ext uri="{BB962C8B-B14F-4D97-AF65-F5344CB8AC3E}">
        <p14:creationId xmlns:p14="http://schemas.microsoft.com/office/powerpoint/2010/main" val="356906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27B7A8B-8A95-4CED-AC0A-CE89EECFC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78D8682-FAA7-4180-98EE-943C1F57BA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4E0E3C-D32E-4F2A-B492-2333973D19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0298B-C0CE-4C9A-BDDB-13050D3F4ABB}" type="datetimeFigureOut">
              <a:rPr lang="en-US" smtClean="0"/>
              <a:t>11/3/2019</a:t>
            </a:fld>
            <a:endParaRPr lang="en-US"/>
          </a:p>
        </p:txBody>
      </p:sp>
      <p:sp>
        <p:nvSpPr>
          <p:cNvPr id="5" name="Footer Placeholder 4">
            <a:extLst>
              <a:ext uri="{FF2B5EF4-FFF2-40B4-BE49-F238E27FC236}">
                <a16:creationId xmlns:a16="http://schemas.microsoft.com/office/drawing/2014/main" xmlns="" id="{688A6C6B-264A-4AC0-8397-AC8DDFEC0D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5E9D67B-68D7-4359-99DC-7F1BDFBDD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2F0F9-E09C-4702-A352-E16C5E867BD5}" type="slidenum">
              <a:rPr lang="en-US" smtClean="0"/>
              <a:t>‹#›</a:t>
            </a:fld>
            <a:endParaRPr lang="en-US"/>
          </a:p>
        </p:txBody>
      </p:sp>
    </p:spTree>
    <p:extLst>
      <p:ext uri="{BB962C8B-B14F-4D97-AF65-F5344CB8AC3E}">
        <p14:creationId xmlns:p14="http://schemas.microsoft.com/office/powerpoint/2010/main" val="4204461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829" tIns="60916" rIns="121829" bIns="60916"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4"/>
          </a:xfrm>
          <a:prstGeom prst="rect">
            <a:avLst/>
          </a:prstGeom>
        </p:spPr>
        <p:txBody>
          <a:bodyPr vert="horz" lIns="121829" tIns="60916" rIns="121829" bIns="609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29" tIns="60916" rIns="121829" bIns="60916" rtlCol="0" anchor="ctr"/>
          <a:lstStyle>
            <a:lvl1pPr algn="l">
              <a:defRPr sz="1600">
                <a:solidFill>
                  <a:schemeClr val="tx1">
                    <a:tint val="75000"/>
                  </a:schemeClr>
                </a:solidFill>
              </a:defRPr>
            </a:lvl1pPr>
          </a:lstStyle>
          <a:p>
            <a:pPr defTabSz="1218286"/>
            <a:endParaRPr lang="en-US">
              <a:solidFill>
                <a:prstClr val="black">
                  <a:tint val="75000"/>
                </a:prstClr>
              </a:solidFill>
            </a:endParaRPr>
          </a:p>
        </p:txBody>
      </p:sp>
      <p:sp>
        <p:nvSpPr>
          <p:cNvPr id="5" name="Footer Placeholder 4"/>
          <p:cNvSpPr>
            <a:spLocks noGrp="1"/>
          </p:cNvSpPr>
          <p:nvPr>
            <p:ph type="ftr" sz="quarter" idx="3"/>
          </p:nvPr>
        </p:nvSpPr>
        <p:spPr>
          <a:xfrm>
            <a:off x="4138517" y="5991227"/>
            <a:ext cx="3860800" cy="365125"/>
          </a:xfrm>
          <a:prstGeom prst="rect">
            <a:avLst/>
          </a:prstGeom>
        </p:spPr>
        <p:txBody>
          <a:bodyPr vert="horz" lIns="121829" tIns="60916" rIns="121829" bIns="60916" rtlCol="0" anchor="ctr"/>
          <a:lstStyle>
            <a:lvl1pPr algn="ctr">
              <a:defRPr sz="1600">
                <a:solidFill>
                  <a:schemeClr val="tx1"/>
                </a:solidFill>
              </a:defRPr>
            </a:lvl1pPr>
          </a:lstStyle>
          <a:p>
            <a:pPr defTabSz="1218286"/>
            <a:r>
              <a:rPr lang="en-MY">
                <a:solidFill>
                  <a:prstClr val="black"/>
                </a:solidFill>
              </a:rPr>
              <a:t>Copyright PSA</a:t>
            </a:r>
            <a:endParaRPr lang="en-MY" dirty="0">
              <a:solidFill>
                <a:prstClr val="black"/>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829" tIns="60916" rIns="121829" bIns="60916" rtlCol="0" anchor="ctr"/>
          <a:lstStyle>
            <a:lvl1pPr algn="r">
              <a:defRPr sz="1600">
                <a:solidFill>
                  <a:schemeClr val="tx1">
                    <a:tint val="75000"/>
                  </a:schemeClr>
                </a:solidFill>
              </a:defRPr>
            </a:lvl1pPr>
          </a:lstStyle>
          <a:p>
            <a:pPr defTabSz="1218286"/>
            <a:fld id="{17B0D29D-1ED6-45DB-9198-640156230535}" type="slidenum">
              <a:rPr lang="en-US" smtClean="0">
                <a:solidFill>
                  <a:prstClr val="black">
                    <a:tint val="75000"/>
                  </a:prstClr>
                </a:solidFill>
              </a:rPr>
              <a:pPr defTabSz="1218286"/>
              <a:t>‹#›</a:t>
            </a:fld>
            <a:endParaRPr lang="en-US" dirty="0">
              <a:solidFill>
                <a:prstClr val="black">
                  <a:tint val="75000"/>
                </a:prstClr>
              </a:solidFill>
            </a:endParaRPr>
          </a:p>
        </p:txBody>
      </p:sp>
    </p:spTree>
    <p:extLst>
      <p:ext uri="{BB962C8B-B14F-4D97-AF65-F5344CB8AC3E}">
        <p14:creationId xmlns:p14="http://schemas.microsoft.com/office/powerpoint/2010/main" val="3625209743"/>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ctr" defTabSz="1218286" rtl="0" eaLnBrk="1" latinLnBrk="0" hangingPunct="1">
        <a:spcBef>
          <a:spcPct val="0"/>
        </a:spcBef>
        <a:buNone/>
        <a:defRPr sz="5900" kern="1200">
          <a:solidFill>
            <a:schemeClr val="tx1"/>
          </a:solidFill>
          <a:latin typeface="Arial Narrow" panose="020B0606020202030204" pitchFamily="34" charset="0"/>
          <a:ea typeface="+mj-ea"/>
          <a:cs typeface="+mj-cs"/>
        </a:defRPr>
      </a:lvl1pPr>
    </p:titleStyle>
    <p:bodyStyle>
      <a:lvl1pPr marL="456855" indent="-456855" algn="l" defTabSz="121828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858" indent="-380716" algn="l" defTabSz="1218286"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2855" indent="-304568" algn="l" defTabSz="121828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1995"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1141"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0279"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422"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564"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705"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286" rtl="0" eaLnBrk="1" latinLnBrk="0" hangingPunct="1">
        <a:defRPr sz="2400" kern="1200">
          <a:solidFill>
            <a:schemeClr val="tx1"/>
          </a:solidFill>
          <a:latin typeface="+mn-lt"/>
          <a:ea typeface="+mn-ea"/>
          <a:cs typeface="+mn-cs"/>
        </a:defRPr>
      </a:lvl1pPr>
      <a:lvl2pPr marL="609139" algn="l" defTabSz="1218286" rtl="0" eaLnBrk="1" latinLnBrk="0" hangingPunct="1">
        <a:defRPr sz="2400" kern="1200">
          <a:solidFill>
            <a:schemeClr val="tx1"/>
          </a:solidFill>
          <a:latin typeface="+mn-lt"/>
          <a:ea typeface="+mn-ea"/>
          <a:cs typeface="+mn-cs"/>
        </a:defRPr>
      </a:lvl2pPr>
      <a:lvl3pPr marL="1218286" algn="l" defTabSz="1218286" rtl="0" eaLnBrk="1" latinLnBrk="0" hangingPunct="1">
        <a:defRPr sz="2400" kern="1200">
          <a:solidFill>
            <a:schemeClr val="tx1"/>
          </a:solidFill>
          <a:latin typeface="+mn-lt"/>
          <a:ea typeface="+mn-ea"/>
          <a:cs typeface="+mn-cs"/>
        </a:defRPr>
      </a:lvl3pPr>
      <a:lvl4pPr marL="1827426" algn="l" defTabSz="1218286" rtl="0" eaLnBrk="1" latinLnBrk="0" hangingPunct="1">
        <a:defRPr sz="2400" kern="1200">
          <a:solidFill>
            <a:schemeClr val="tx1"/>
          </a:solidFill>
          <a:latin typeface="+mn-lt"/>
          <a:ea typeface="+mn-ea"/>
          <a:cs typeface="+mn-cs"/>
        </a:defRPr>
      </a:lvl4pPr>
      <a:lvl5pPr marL="2436570" algn="l" defTabSz="1218286" rtl="0" eaLnBrk="1" latinLnBrk="0" hangingPunct="1">
        <a:defRPr sz="2400" kern="1200">
          <a:solidFill>
            <a:schemeClr val="tx1"/>
          </a:solidFill>
          <a:latin typeface="+mn-lt"/>
          <a:ea typeface="+mn-ea"/>
          <a:cs typeface="+mn-cs"/>
        </a:defRPr>
      </a:lvl5pPr>
      <a:lvl6pPr marL="3045711" algn="l" defTabSz="1218286" rtl="0" eaLnBrk="1" latinLnBrk="0" hangingPunct="1">
        <a:defRPr sz="2400" kern="1200">
          <a:solidFill>
            <a:schemeClr val="tx1"/>
          </a:solidFill>
          <a:latin typeface="+mn-lt"/>
          <a:ea typeface="+mn-ea"/>
          <a:cs typeface="+mn-cs"/>
        </a:defRPr>
      </a:lvl6pPr>
      <a:lvl7pPr marL="3654851" algn="l" defTabSz="1218286" rtl="0" eaLnBrk="1" latinLnBrk="0" hangingPunct="1">
        <a:defRPr sz="2400" kern="1200">
          <a:solidFill>
            <a:schemeClr val="tx1"/>
          </a:solidFill>
          <a:latin typeface="+mn-lt"/>
          <a:ea typeface="+mn-ea"/>
          <a:cs typeface="+mn-cs"/>
        </a:defRPr>
      </a:lvl7pPr>
      <a:lvl8pPr marL="4263991" algn="l" defTabSz="1218286" rtl="0" eaLnBrk="1" latinLnBrk="0" hangingPunct="1">
        <a:defRPr sz="2400" kern="1200">
          <a:solidFill>
            <a:schemeClr val="tx1"/>
          </a:solidFill>
          <a:latin typeface="+mn-lt"/>
          <a:ea typeface="+mn-ea"/>
          <a:cs typeface="+mn-cs"/>
        </a:defRPr>
      </a:lvl8pPr>
      <a:lvl9pPr marL="4873136" algn="l" defTabSz="121828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75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465A1-B9CC-432B-AD7D-4BAD5140F644}"/>
              </a:ext>
            </a:extLst>
          </p:cNvPr>
          <p:cNvSpPr>
            <a:spLocks noGrp="1"/>
          </p:cNvSpPr>
          <p:nvPr>
            <p:ph type="title"/>
          </p:nvPr>
        </p:nvSpPr>
        <p:spPr>
          <a:xfrm>
            <a:off x="296333" y="407459"/>
            <a:ext cx="10515600" cy="780011"/>
          </a:xfrm>
        </p:spPr>
        <p:txBody>
          <a:bodyPr>
            <a:noAutofit/>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Indicators integrated into the conceptual framework</a:t>
            </a:r>
            <a:endParaRPr lang="en-US" dirty="0">
              <a:solidFill>
                <a:schemeClr val="accent6">
                  <a:lumMod val="50000"/>
                </a:schemeClr>
              </a:solidFill>
              <a:latin typeface="Andalus" panose="02020603050405020304" pitchFamily="18" charset="-78"/>
              <a:cs typeface="Andalus" panose="02020603050405020304" pitchFamily="18" charset="-78"/>
            </a:endParaRPr>
          </a:p>
        </p:txBody>
      </p:sp>
      <p:sp>
        <p:nvSpPr>
          <p:cNvPr id="5" name="Content Placeholder 2">
            <a:extLst>
              <a:ext uri="{FF2B5EF4-FFF2-40B4-BE49-F238E27FC236}">
                <a16:creationId xmlns:a16="http://schemas.microsoft.com/office/drawing/2014/main" xmlns="" id="{26763658-F03B-4E43-B7D2-DCAE4DFD901D}"/>
              </a:ext>
            </a:extLst>
          </p:cNvPr>
          <p:cNvSpPr txBox="1">
            <a:spLocks/>
          </p:cNvSpPr>
          <p:nvPr/>
        </p:nvSpPr>
        <p:spPr>
          <a:xfrm>
            <a:off x="705759" y="1616329"/>
            <a:ext cx="11103428" cy="5428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lumMod val="50000"/>
                  </a:schemeClr>
                </a:solidFill>
                <a:latin typeface="Andalus" panose="02020603050405020304" pitchFamily="18" charset="-78"/>
                <a:cs typeface="Andalus" panose="02020603050405020304" pitchFamily="18" charset="-78"/>
              </a:rPr>
              <a:t>Initially, 46 indicators were identified to construct the composite index, 8 were dropped during statistical validation;</a:t>
            </a:r>
          </a:p>
          <a:p>
            <a:r>
              <a:rPr lang="en-US" dirty="0">
                <a:solidFill>
                  <a:schemeClr val="accent5">
                    <a:lumMod val="50000"/>
                  </a:schemeClr>
                </a:solidFill>
                <a:latin typeface="Andalus" panose="02020603050405020304" pitchFamily="18" charset="-78"/>
                <a:cs typeface="Andalus" panose="02020603050405020304" pitchFamily="18" charset="-78"/>
              </a:rPr>
              <a:t> 38 indicators were assigned across the five dimensions as follows: </a:t>
            </a:r>
          </a:p>
          <a:p>
            <a:pPr marL="0" indent="0">
              <a:buNone/>
            </a:pPr>
            <a:r>
              <a:rPr lang="en-US" dirty="0" smtClean="0">
                <a:solidFill>
                  <a:schemeClr val="accent5">
                    <a:lumMod val="50000"/>
                  </a:schemeClr>
                </a:solidFill>
                <a:latin typeface="Andalus" panose="02020603050405020304" pitchFamily="18" charset="-78"/>
                <a:cs typeface="Andalus" panose="02020603050405020304" pitchFamily="18" charset="-78"/>
              </a:rPr>
              <a:t>- </a:t>
            </a:r>
            <a:r>
              <a:rPr lang="en-US" dirty="0">
                <a:solidFill>
                  <a:schemeClr val="accent5">
                    <a:lumMod val="50000"/>
                  </a:schemeClr>
                </a:solidFill>
                <a:latin typeface="Andalus" panose="02020603050405020304" pitchFamily="18" charset="-78"/>
                <a:cs typeface="Andalus" panose="02020603050405020304" pitchFamily="18" charset="-78"/>
              </a:rPr>
              <a:t>dignity and human rights (13 indicators), </a:t>
            </a:r>
          </a:p>
          <a:p>
            <a:pPr marL="0" indent="0">
              <a:buNone/>
            </a:pPr>
            <a:r>
              <a:rPr lang="en-US" dirty="0" smtClean="0">
                <a:solidFill>
                  <a:schemeClr val="accent5">
                    <a:lumMod val="50000"/>
                  </a:schemeClr>
                </a:solidFill>
                <a:latin typeface="Andalus" panose="02020603050405020304" pitchFamily="18" charset="-78"/>
                <a:cs typeface="Andalus" panose="02020603050405020304" pitchFamily="18" charset="-78"/>
              </a:rPr>
              <a:t>- </a:t>
            </a:r>
            <a:r>
              <a:rPr lang="en-US" dirty="0">
                <a:solidFill>
                  <a:schemeClr val="accent5">
                    <a:lumMod val="50000"/>
                  </a:schemeClr>
                </a:solidFill>
                <a:latin typeface="Andalus" panose="02020603050405020304" pitchFamily="18" charset="-78"/>
                <a:cs typeface="Andalus" panose="02020603050405020304" pitchFamily="18" charset="-78"/>
              </a:rPr>
              <a:t>Health/ SRH (7); </a:t>
            </a:r>
          </a:p>
          <a:p>
            <a:pPr marL="0" indent="0">
              <a:buNone/>
            </a:pPr>
            <a:r>
              <a:rPr lang="en-US" dirty="0" smtClean="0">
                <a:solidFill>
                  <a:schemeClr val="accent5">
                    <a:lumMod val="50000"/>
                  </a:schemeClr>
                </a:solidFill>
                <a:latin typeface="Andalus" panose="02020603050405020304" pitchFamily="18" charset="-78"/>
                <a:cs typeface="Andalus" panose="02020603050405020304" pitchFamily="18" charset="-78"/>
              </a:rPr>
              <a:t>- </a:t>
            </a:r>
            <a:r>
              <a:rPr lang="en-US" dirty="0">
                <a:solidFill>
                  <a:schemeClr val="accent5">
                    <a:lumMod val="50000"/>
                  </a:schemeClr>
                </a:solidFill>
                <a:latin typeface="Andalus" panose="02020603050405020304" pitchFamily="18" charset="-78"/>
                <a:cs typeface="Andalus" panose="02020603050405020304" pitchFamily="18" charset="-78"/>
              </a:rPr>
              <a:t>P</a:t>
            </a:r>
            <a:r>
              <a:rPr lang="en-US" dirty="0" smtClean="0">
                <a:solidFill>
                  <a:schemeClr val="accent5">
                    <a:lumMod val="50000"/>
                  </a:schemeClr>
                </a:solidFill>
                <a:latin typeface="Andalus" panose="02020603050405020304" pitchFamily="18" charset="-78"/>
                <a:cs typeface="Andalus" panose="02020603050405020304" pitchFamily="18" charset="-78"/>
              </a:rPr>
              <a:t>lace </a:t>
            </a:r>
            <a:r>
              <a:rPr lang="en-US" dirty="0">
                <a:solidFill>
                  <a:schemeClr val="accent5">
                    <a:lumMod val="50000"/>
                  </a:schemeClr>
                </a:solidFill>
                <a:latin typeface="Andalus" panose="02020603050405020304" pitchFamily="18" charset="-78"/>
                <a:cs typeface="Andalus" panose="02020603050405020304" pitchFamily="18" charset="-78"/>
              </a:rPr>
              <a:t>and mobility (5); </a:t>
            </a:r>
          </a:p>
          <a:p>
            <a:pPr marL="0" indent="0">
              <a:buNone/>
            </a:pPr>
            <a:r>
              <a:rPr lang="en-US" dirty="0" smtClean="0">
                <a:solidFill>
                  <a:schemeClr val="accent5">
                    <a:lumMod val="50000"/>
                  </a:schemeClr>
                </a:solidFill>
                <a:latin typeface="Andalus" panose="02020603050405020304" pitchFamily="18" charset="-78"/>
                <a:cs typeface="Andalus" panose="02020603050405020304" pitchFamily="18" charset="-78"/>
              </a:rPr>
              <a:t>- </a:t>
            </a:r>
            <a:r>
              <a:rPr lang="en-US" dirty="0">
                <a:solidFill>
                  <a:schemeClr val="accent5">
                    <a:lumMod val="50000"/>
                  </a:schemeClr>
                </a:solidFill>
                <a:latin typeface="Andalus" panose="02020603050405020304" pitchFamily="18" charset="-78"/>
                <a:cs typeface="Andalus" panose="02020603050405020304" pitchFamily="18" charset="-78"/>
              </a:rPr>
              <a:t>G</a:t>
            </a:r>
            <a:r>
              <a:rPr lang="en-US" dirty="0" smtClean="0">
                <a:solidFill>
                  <a:schemeClr val="accent5">
                    <a:lumMod val="50000"/>
                  </a:schemeClr>
                </a:solidFill>
                <a:latin typeface="Andalus" panose="02020603050405020304" pitchFamily="18" charset="-78"/>
                <a:cs typeface="Andalus" panose="02020603050405020304" pitchFamily="18" charset="-78"/>
              </a:rPr>
              <a:t>overnance </a:t>
            </a:r>
            <a:r>
              <a:rPr lang="en-US" dirty="0">
                <a:solidFill>
                  <a:schemeClr val="accent5">
                    <a:lumMod val="50000"/>
                  </a:schemeClr>
                </a:solidFill>
                <a:latin typeface="Andalus" panose="02020603050405020304" pitchFamily="18" charset="-78"/>
                <a:cs typeface="Andalus" panose="02020603050405020304" pitchFamily="18" charset="-78"/>
              </a:rPr>
              <a:t>and </a:t>
            </a:r>
            <a:r>
              <a:rPr lang="en-US" dirty="0" smtClean="0">
                <a:solidFill>
                  <a:schemeClr val="accent5">
                    <a:lumMod val="50000"/>
                  </a:schemeClr>
                </a:solidFill>
                <a:latin typeface="Andalus" panose="02020603050405020304" pitchFamily="18" charset="-78"/>
                <a:cs typeface="Andalus" panose="02020603050405020304" pitchFamily="18" charset="-78"/>
              </a:rPr>
              <a:t>Accountability </a:t>
            </a:r>
            <a:r>
              <a:rPr lang="en-US" dirty="0">
                <a:solidFill>
                  <a:schemeClr val="accent5">
                    <a:lumMod val="50000"/>
                  </a:schemeClr>
                </a:solidFill>
                <a:latin typeface="Andalus" panose="02020603050405020304" pitchFamily="18" charset="-78"/>
                <a:cs typeface="Andalus" panose="02020603050405020304" pitchFamily="18" charset="-78"/>
              </a:rPr>
              <a:t>(6); and </a:t>
            </a:r>
          </a:p>
          <a:p>
            <a:pPr marL="0" indent="0">
              <a:buNone/>
            </a:pPr>
            <a:r>
              <a:rPr lang="en-US" dirty="0" smtClean="0">
                <a:solidFill>
                  <a:schemeClr val="accent5">
                    <a:lumMod val="50000"/>
                  </a:schemeClr>
                </a:solidFill>
                <a:latin typeface="Andalus" panose="02020603050405020304" pitchFamily="18" charset="-78"/>
                <a:cs typeface="Andalus" panose="02020603050405020304" pitchFamily="18" charset="-78"/>
              </a:rPr>
              <a:t>- </a:t>
            </a:r>
            <a:r>
              <a:rPr lang="en-US" dirty="0">
                <a:solidFill>
                  <a:schemeClr val="accent5">
                    <a:lumMod val="50000"/>
                  </a:schemeClr>
                </a:solidFill>
                <a:latin typeface="Andalus" panose="02020603050405020304" pitchFamily="18" charset="-78"/>
                <a:cs typeface="Andalus" panose="02020603050405020304" pitchFamily="18" charset="-78"/>
              </a:rPr>
              <a:t>S</a:t>
            </a:r>
            <a:r>
              <a:rPr lang="en-US" dirty="0" smtClean="0">
                <a:solidFill>
                  <a:schemeClr val="accent5">
                    <a:lumMod val="50000"/>
                  </a:schemeClr>
                </a:solidFill>
                <a:latin typeface="Andalus" panose="02020603050405020304" pitchFamily="18" charset="-78"/>
                <a:cs typeface="Andalus" panose="02020603050405020304" pitchFamily="18" charset="-78"/>
              </a:rPr>
              <a:t>ustainability </a:t>
            </a:r>
            <a:r>
              <a:rPr lang="en-US" dirty="0">
                <a:solidFill>
                  <a:schemeClr val="accent5">
                    <a:lumMod val="50000"/>
                  </a:schemeClr>
                </a:solidFill>
                <a:latin typeface="Andalus" panose="02020603050405020304" pitchFamily="18" charset="-78"/>
                <a:cs typeface="Andalus" panose="02020603050405020304" pitchFamily="18" charset="-78"/>
              </a:rPr>
              <a:t>(7).</a:t>
            </a:r>
          </a:p>
          <a:p>
            <a:r>
              <a:rPr lang="en-US" dirty="0">
                <a:solidFill>
                  <a:schemeClr val="accent5">
                    <a:lumMod val="50000"/>
                  </a:schemeClr>
                </a:solidFill>
                <a:latin typeface="Andalus" panose="02020603050405020304" pitchFamily="18" charset="-78"/>
                <a:cs typeface="Andalus" panose="02020603050405020304" pitchFamily="18" charset="-78"/>
              </a:rPr>
              <a:t>Assigning indicators to the five dimensions in accordance to the report of the Secretary-General on the ICPD themes presented in the 47th sessions of the CPD in 2014. </a:t>
            </a:r>
          </a:p>
          <a:p>
            <a:pPr marL="407987" indent="0">
              <a:buFont typeface="Arial" panose="020B0604020202020204" pitchFamily="34" charset="0"/>
              <a:buNone/>
            </a:pPr>
            <a:endParaRPr lang="en-US" dirty="0" smtClean="0"/>
          </a:p>
          <a:p>
            <a:endParaRPr lang="en-US" dirty="0"/>
          </a:p>
        </p:txBody>
      </p:sp>
    </p:spTree>
    <p:extLst>
      <p:ext uri="{BB962C8B-B14F-4D97-AF65-F5344CB8AC3E}">
        <p14:creationId xmlns:p14="http://schemas.microsoft.com/office/powerpoint/2010/main" val="197079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011" y="365125"/>
            <a:ext cx="7680960" cy="1325563"/>
          </a:xfrm>
        </p:spPr>
        <p:txBody>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Component Level Framework</a:t>
            </a:r>
            <a:endParaRPr lang="en-US" dirty="0">
              <a:solidFill>
                <a:schemeClr val="accent6">
                  <a:lumMod val="50000"/>
                </a:schemeClr>
              </a:solidFill>
              <a:latin typeface="Andalus" panose="02020603050405020304" pitchFamily="18" charset="-78"/>
              <a:cs typeface="Andalus"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34517"/>
              </p:ext>
            </p:extLst>
          </p:nvPr>
        </p:nvGraphicFramePr>
        <p:xfrm>
          <a:off x="304801" y="1454728"/>
          <a:ext cx="11610108" cy="5500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681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15022A-57BC-439D-94BD-358C6D4C2C89}"/>
              </a:ext>
            </a:extLst>
          </p:cNvPr>
          <p:cNvSpPr>
            <a:spLocks noGrp="1"/>
          </p:cNvSpPr>
          <p:nvPr>
            <p:ph type="title"/>
          </p:nvPr>
        </p:nvSpPr>
        <p:spPr>
          <a:xfrm>
            <a:off x="838200" y="365126"/>
            <a:ext cx="10515600" cy="1071788"/>
          </a:xfrm>
        </p:spPr>
        <p:txBody>
          <a:bodyPr>
            <a:normAutofit/>
          </a:bodyPr>
          <a:lstStyle/>
          <a:p>
            <a:pPr algn="ctr">
              <a:spcBef>
                <a:spcPts val="600"/>
              </a:spcBef>
              <a:spcAft>
                <a:spcPts val="600"/>
              </a:spcAft>
            </a:pPr>
            <a:r>
              <a:rPr lang="en-US" b="1" dirty="0">
                <a:solidFill>
                  <a:schemeClr val="accent6">
                    <a:lumMod val="50000"/>
                  </a:schemeClr>
                </a:solidFill>
                <a:latin typeface="Andalus" panose="02020603050405020304" pitchFamily="18" charset="-78"/>
                <a:cs typeface="Andalus" panose="02020603050405020304" pitchFamily="18" charset="-78"/>
              </a:rPr>
              <a:t>Coverage and Data Sources </a:t>
            </a:r>
            <a:endParaRPr lang="en-US" dirty="0">
              <a:solidFill>
                <a:schemeClr val="accent6">
                  <a:lumMod val="50000"/>
                </a:schemeClr>
              </a:solidFill>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xmlns="" id="{6B8B5604-19C9-43FE-84A4-2F6493750C7E}"/>
              </a:ext>
            </a:extLst>
          </p:cNvPr>
          <p:cNvSpPr>
            <a:spLocks noGrp="1"/>
          </p:cNvSpPr>
          <p:nvPr>
            <p:ph idx="1"/>
          </p:nvPr>
        </p:nvSpPr>
        <p:spPr>
          <a:xfrm>
            <a:off x="838200" y="1436914"/>
            <a:ext cx="10515600" cy="4740049"/>
          </a:xfrm>
        </p:spPr>
        <p:txBody>
          <a:bodyPr>
            <a:noAutofit/>
          </a:bodyPr>
          <a:lstStyle/>
          <a:p>
            <a:r>
              <a:rPr lang="en-US" sz="3200" dirty="0">
                <a:solidFill>
                  <a:schemeClr val="accent5">
                    <a:lumMod val="50000"/>
                  </a:schemeClr>
                </a:solidFill>
                <a:latin typeface="Andalus" panose="02020603050405020304" pitchFamily="18" charset="-78"/>
                <a:cs typeface="Andalus" panose="02020603050405020304" pitchFamily="18" charset="-78"/>
              </a:rPr>
              <a:t>Coverage: Composite Index is computed for the 22 Arab countries.</a:t>
            </a:r>
          </a:p>
          <a:p>
            <a:r>
              <a:rPr lang="en-US" sz="3200" dirty="0">
                <a:solidFill>
                  <a:schemeClr val="accent5">
                    <a:lumMod val="50000"/>
                  </a:schemeClr>
                </a:solidFill>
                <a:latin typeface="Andalus" panose="02020603050405020304" pitchFamily="18" charset="-78"/>
                <a:cs typeface="Andalus" panose="02020603050405020304" pitchFamily="18" charset="-78"/>
              </a:rPr>
              <a:t>Statistical testing and multi-collinearity diagnostics conducted for 157 countries with completed data out of 195 on the UN databases;  </a:t>
            </a:r>
          </a:p>
          <a:p>
            <a:r>
              <a:rPr lang="en-US" sz="3200" dirty="0">
                <a:solidFill>
                  <a:schemeClr val="accent5">
                    <a:lumMod val="50000"/>
                  </a:schemeClr>
                </a:solidFill>
                <a:latin typeface="Andalus" panose="02020603050405020304" pitchFamily="18" charset="-78"/>
                <a:cs typeface="Andalus" panose="02020603050405020304" pitchFamily="18" charset="-78"/>
              </a:rPr>
              <a:t>Procedures established for data imputation for Arab Countries</a:t>
            </a:r>
          </a:p>
          <a:p>
            <a:r>
              <a:rPr lang="en-US" sz="3200" dirty="0" smtClean="0">
                <a:solidFill>
                  <a:schemeClr val="accent5">
                    <a:lumMod val="50000"/>
                  </a:schemeClr>
                </a:solidFill>
                <a:latin typeface="Andalus" panose="02020603050405020304" pitchFamily="18" charset="-78"/>
                <a:cs typeface="Andalus" panose="02020603050405020304" pitchFamily="18" charset="-78"/>
              </a:rPr>
              <a:t>Data </a:t>
            </a:r>
            <a:r>
              <a:rPr lang="en-US" sz="3200" dirty="0">
                <a:solidFill>
                  <a:schemeClr val="accent5">
                    <a:lumMod val="50000"/>
                  </a:schemeClr>
                </a:solidFill>
                <a:latin typeface="Andalus" panose="02020603050405020304" pitchFamily="18" charset="-78"/>
                <a:cs typeface="Andalus" panose="02020603050405020304" pitchFamily="18" charset="-78"/>
              </a:rPr>
              <a:t>Sources: UN databases e.g. UN-DESA, UNICEF, ILO, World Bank, WHO,…etc. </a:t>
            </a:r>
          </a:p>
          <a:p>
            <a:r>
              <a:rPr lang="en-US" sz="3200" dirty="0">
                <a:solidFill>
                  <a:schemeClr val="accent5">
                    <a:lumMod val="50000"/>
                  </a:schemeClr>
                </a:solidFill>
                <a:latin typeface="Andalus" panose="02020603050405020304" pitchFamily="18" charset="-78"/>
                <a:cs typeface="Andalus" panose="02020603050405020304" pitchFamily="18" charset="-78"/>
              </a:rPr>
              <a:t>Complementary data, collected through UNFPA COs in the Arab region.</a:t>
            </a:r>
          </a:p>
          <a:p>
            <a:endParaRPr lang="en-US" sz="3200" dirty="0">
              <a:solidFill>
                <a:schemeClr val="accent5">
                  <a:lumMod val="50000"/>
                </a:schemeClr>
              </a:solidFill>
              <a:latin typeface="Andalus" panose="02020603050405020304" pitchFamily="18" charset="-78"/>
              <a:cs typeface="Andalus" panose="02020603050405020304" pitchFamily="18" charset="-78"/>
            </a:endParaRPr>
          </a:p>
          <a:p>
            <a:endParaRPr lang="en-US" sz="3200" dirty="0">
              <a:solidFill>
                <a:schemeClr val="accent5">
                  <a:lumMod val="50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015517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96DD47-A0E4-4E4C-AD60-8748726D65BE}"/>
              </a:ext>
            </a:extLst>
          </p:cNvPr>
          <p:cNvSpPr>
            <a:spLocks noGrp="1"/>
          </p:cNvSpPr>
          <p:nvPr>
            <p:ph type="title"/>
          </p:nvPr>
        </p:nvSpPr>
        <p:spPr>
          <a:xfrm>
            <a:off x="838200" y="365125"/>
            <a:ext cx="10515600" cy="1055461"/>
          </a:xfrm>
        </p:spPr>
        <p:txBody>
          <a:bodyPr>
            <a:normAutofit/>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Missing data imputation</a:t>
            </a:r>
            <a:endParaRPr lang="en-US" dirty="0">
              <a:solidFill>
                <a:schemeClr val="accent6">
                  <a:lumMod val="50000"/>
                </a:schemeClr>
              </a:solidFill>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xmlns="" id="{AA623797-0D70-461A-A65D-FAD7B32F7FC4}"/>
              </a:ext>
            </a:extLst>
          </p:cNvPr>
          <p:cNvSpPr>
            <a:spLocks noGrp="1"/>
          </p:cNvSpPr>
          <p:nvPr>
            <p:ph idx="1"/>
          </p:nvPr>
        </p:nvSpPr>
        <p:spPr>
          <a:xfrm>
            <a:off x="838200" y="2090057"/>
            <a:ext cx="10515600" cy="4086906"/>
          </a:xfrm>
        </p:spPr>
        <p:txBody>
          <a:bodyPr>
            <a:normAutofit/>
          </a:bodyPr>
          <a:lstStyle/>
          <a:p>
            <a:r>
              <a:rPr lang="en-US" sz="3200" dirty="0">
                <a:solidFill>
                  <a:schemeClr val="accent5">
                    <a:lumMod val="50000"/>
                  </a:schemeClr>
                </a:solidFill>
                <a:latin typeface="Andalus" panose="02020603050405020304" pitchFamily="18" charset="-78"/>
                <a:cs typeface="Andalus" panose="02020603050405020304" pitchFamily="18" charset="-78"/>
              </a:rPr>
              <a:t>Cross-country regression model based on data from 157</a:t>
            </a:r>
          </a:p>
          <a:p>
            <a:r>
              <a:rPr lang="en-US" sz="3200" dirty="0">
                <a:solidFill>
                  <a:schemeClr val="accent5">
                    <a:lumMod val="50000"/>
                  </a:schemeClr>
                </a:solidFill>
                <a:latin typeface="Andalus" panose="02020603050405020304" pitchFamily="18" charset="-78"/>
                <a:cs typeface="Andalus" panose="02020603050405020304" pitchFamily="18" charset="-78"/>
              </a:rPr>
              <a:t>Estimation by the average of the countries in similar conditions </a:t>
            </a:r>
          </a:p>
          <a:p>
            <a:r>
              <a:rPr lang="en-US" sz="3200" dirty="0">
                <a:solidFill>
                  <a:schemeClr val="accent5">
                    <a:lumMod val="50000"/>
                  </a:schemeClr>
                </a:solidFill>
                <a:latin typeface="Andalus" panose="02020603050405020304" pitchFamily="18" charset="-78"/>
                <a:cs typeface="Andalus" panose="02020603050405020304" pitchFamily="18" charset="-78"/>
              </a:rPr>
              <a:t>Computation using micro datasets</a:t>
            </a:r>
          </a:p>
          <a:p>
            <a:endParaRPr lang="en-US" sz="3200" dirty="0">
              <a:solidFill>
                <a:schemeClr val="accent5">
                  <a:lumMod val="50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820126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0763547-3200-4F69-BA30-0EE70F12EFAA}"/>
              </a:ext>
            </a:extLst>
          </p:cNvPr>
          <p:cNvSpPr>
            <a:spLocks noGrp="1"/>
          </p:cNvSpPr>
          <p:nvPr>
            <p:ph type="title"/>
          </p:nvPr>
        </p:nvSpPr>
        <p:spPr>
          <a:xfrm>
            <a:off x="762000" y="846034"/>
            <a:ext cx="10515600" cy="529839"/>
          </a:xfrm>
        </p:spPr>
        <p:txBody>
          <a:bodyPr>
            <a:normAutofit fontScale="90000"/>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Data Limitations</a:t>
            </a:r>
            <a:r>
              <a:rPr lang="en-US" dirty="0">
                <a:solidFill>
                  <a:schemeClr val="accent6">
                    <a:lumMod val="50000"/>
                  </a:schemeClr>
                </a:solidFill>
                <a:latin typeface="Andalus" panose="02020603050405020304" pitchFamily="18" charset="-78"/>
                <a:cs typeface="Andalus" panose="02020603050405020304" pitchFamily="18" charset="-78"/>
              </a:rPr>
              <a:t/>
            </a:r>
            <a:br>
              <a:rPr lang="en-US" dirty="0">
                <a:solidFill>
                  <a:schemeClr val="accent6">
                    <a:lumMod val="50000"/>
                  </a:schemeClr>
                </a:solidFill>
                <a:latin typeface="Andalus" panose="02020603050405020304" pitchFamily="18" charset="-78"/>
                <a:cs typeface="Andalus" panose="02020603050405020304" pitchFamily="18" charset="-78"/>
              </a:rPr>
            </a:br>
            <a:endParaRPr lang="en-US" dirty="0">
              <a:solidFill>
                <a:schemeClr val="accent6">
                  <a:lumMod val="50000"/>
                </a:schemeClr>
              </a:solidFill>
              <a:latin typeface="Andalus" panose="02020603050405020304" pitchFamily="18" charset="-78"/>
              <a:cs typeface="Andalus" panose="02020603050405020304" pitchFamily="18" charset="-78"/>
            </a:endParaRPr>
          </a:p>
        </p:txBody>
      </p:sp>
      <p:sp>
        <p:nvSpPr>
          <p:cNvPr id="5" name="Content Placeholder 4">
            <a:extLst>
              <a:ext uri="{FF2B5EF4-FFF2-40B4-BE49-F238E27FC236}">
                <a16:creationId xmlns:a16="http://schemas.microsoft.com/office/drawing/2014/main" xmlns="" id="{75F34F54-8813-435D-80C7-A8155AB6905D}"/>
              </a:ext>
            </a:extLst>
          </p:cNvPr>
          <p:cNvSpPr>
            <a:spLocks noGrp="1"/>
          </p:cNvSpPr>
          <p:nvPr>
            <p:ph sz="half" idx="1"/>
          </p:nvPr>
        </p:nvSpPr>
        <p:spPr>
          <a:xfrm>
            <a:off x="838200" y="2345698"/>
            <a:ext cx="5181600" cy="4351338"/>
          </a:xfrm>
        </p:spPr>
        <p:txBody>
          <a:bodyPr>
            <a:normAutofit fontScale="92500" lnSpcReduction="10000"/>
          </a:bodyPr>
          <a:lstStyle/>
          <a:p>
            <a:r>
              <a:rPr lang="en-US" sz="3200" dirty="0">
                <a:solidFill>
                  <a:schemeClr val="accent5">
                    <a:lumMod val="50000"/>
                  </a:schemeClr>
                </a:solidFill>
                <a:latin typeface="Andalus" panose="02020603050405020304" pitchFamily="18" charset="-78"/>
                <a:cs typeface="Andalus" panose="02020603050405020304" pitchFamily="18" charset="-78"/>
              </a:rPr>
              <a:t>Discrimination against disabled persons and migrants, </a:t>
            </a:r>
          </a:p>
          <a:p>
            <a:r>
              <a:rPr lang="en-US" sz="3200" dirty="0">
                <a:solidFill>
                  <a:schemeClr val="accent5">
                    <a:lumMod val="50000"/>
                  </a:schemeClr>
                </a:solidFill>
                <a:latin typeface="Andalus" panose="02020603050405020304" pitchFamily="18" charset="-78"/>
                <a:cs typeface="Andalus" panose="02020603050405020304" pitchFamily="18" charset="-78"/>
              </a:rPr>
              <a:t>Harassment and human trafficking, </a:t>
            </a:r>
          </a:p>
          <a:p>
            <a:r>
              <a:rPr lang="en-US" sz="3200" dirty="0">
                <a:solidFill>
                  <a:schemeClr val="accent5">
                    <a:lumMod val="50000"/>
                  </a:schemeClr>
                </a:solidFill>
                <a:latin typeface="Andalus" panose="02020603050405020304" pitchFamily="18" charset="-78"/>
                <a:cs typeface="Andalus" panose="02020603050405020304" pitchFamily="18" charset="-78"/>
              </a:rPr>
              <a:t>Supporting environment for older persons,</a:t>
            </a:r>
          </a:p>
          <a:p>
            <a:r>
              <a:rPr lang="en-US" sz="3200" dirty="0">
                <a:solidFill>
                  <a:schemeClr val="accent5">
                    <a:lumMod val="50000"/>
                  </a:schemeClr>
                </a:solidFill>
                <a:latin typeface="Andalus" panose="02020603050405020304" pitchFamily="18" charset="-78"/>
                <a:cs typeface="Andalus" panose="02020603050405020304" pitchFamily="18" charset="-78"/>
              </a:rPr>
              <a:t>Disparities between urban and rural communities,</a:t>
            </a:r>
          </a:p>
          <a:p>
            <a:r>
              <a:rPr lang="en-US" sz="3200" dirty="0">
                <a:solidFill>
                  <a:schemeClr val="accent5">
                    <a:lumMod val="50000"/>
                  </a:schemeClr>
                </a:solidFill>
                <a:latin typeface="Andalus" panose="02020603050405020304" pitchFamily="18" charset="-78"/>
                <a:cs typeface="Andalus" panose="02020603050405020304" pitchFamily="18" charset="-78"/>
              </a:rPr>
              <a:t> Urbanization and internal migration,</a:t>
            </a:r>
          </a:p>
          <a:p>
            <a:endParaRPr lang="en-US" sz="3200" dirty="0">
              <a:solidFill>
                <a:schemeClr val="accent5">
                  <a:lumMod val="50000"/>
                </a:schemeClr>
              </a:solidFill>
              <a:latin typeface="Andalus" panose="02020603050405020304" pitchFamily="18" charset="-78"/>
              <a:cs typeface="Andalus" panose="02020603050405020304" pitchFamily="18" charset="-78"/>
            </a:endParaRPr>
          </a:p>
        </p:txBody>
      </p:sp>
      <p:sp>
        <p:nvSpPr>
          <p:cNvPr id="6" name="Content Placeholder 5">
            <a:extLst>
              <a:ext uri="{FF2B5EF4-FFF2-40B4-BE49-F238E27FC236}">
                <a16:creationId xmlns:a16="http://schemas.microsoft.com/office/drawing/2014/main" xmlns="" id="{6CF3FB5B-6190-4F79-B0D1-6C594665EDAE}"/>
              </a:ext>
            </a:extLst>
          </p:cNvPr>
          <p:cNvSpPr>
            <a:spLocks noGrp="1"/>
          </p:cNvSpPr>
          <p:nvPr>
            <p:ph sz="half" idx="2"/>
          </p:nvPr>
        </p:nvSpPr>
        <p:spPr>
          <a:xfrm>
            <a:off x="6172202" y="2345698"/>
            <a:ext cx="5181600" cy="4351338"/>
          </a:xfrm>
        </p:spPr>
        <p:txBody>
          <a:bodyPr>
            <a:normAutofit fontScale="92500" lnSpcReduction="10000"/>
          </a:bodyPr>
          <a:lstStyle/>
          <a:p>
            <a:r>
              <a:rPr lang="en-US" sz="3200" dirty="0">
                <a:solidFill>
                  <a:schemeClr val="accent5">
                    <a:lumMod val="50000"/>
                  </a:schemeClr>
                </a:solidFill>
                <a:latin typeface="Andalus" panose="02020603050405020304" pitchFamily="18" charset="-78"/>
                <a:cs typeface="Andalus" panose="02020603050405020304" pitchFamily="18" charset="-78"/>
              </a:rPr>
              <a:t>Labor rights protections, </a:t>
            </a:r>
          </a:p>
          <a:p>
            <a:r>
              <a:rPr lang="en-US" sz="3200" dirty="0">
                <a:solidFill>
                  <a:schemeClr val="accent5">
                    <a:lumMod val="50000"/>
                  </a:schemeClr>
                </a:solidFill>
                <a:latin typeface="Andalus" panose="02020603050405020304" pitchFamily="18" charset="-78"/>
                <a:cs typeface="Andalus" panose="02020603050405020304" pitchFamily="18" charset="-78"/>
              </a:rPr>
              <a:t>Engagement of civil society, </a:t>
            </a:r>
          </a:p>
          <a:p>
            <a:r>
              <a:rPr lang="en-US" sz="3200" dirty="0">
                <a:solidFill>
                  <a:schemeClr val="accent5">
                    <a:lumMod val="50000"/>
                  </a:schemeClr>
                </a:solidFill>
                <a:latin typeface="Andalus" panose="02020603050405020304" pitchFamily="18" charset="-78"/>
                <a:cs typeface="Andalus" panose="02020603050405020304" pitchFamily="18" charset="-78"/>
              </a:rPr>
              <a:t>Women empowerment to make their own informed decisions regarding SRH</a:t>
            </a:r>
          </a:p>
          <a:p>
            <a:r>
              <a:rPr lang="en-US" sz="3200" dirty="0">
                <a:solidFill>
                  <a:schemeClr val="accent5">
                    <a:lumMod val="50000"/>
                  </a:schemeClr>
                </a:solidFill>
                <a:latin typeface="Andalus" panose="02020603050405020304" pitchFamily="18" charset="-78"/>
                <a:cs typeface="Andalus" panose="02020603050405020304" pitchFamily="18" charset="-78"/>
              </a:rPr>
              <a:t> Sustainable human settlement planning.</a:t>
            </a:r>
          </a:p>
          <a:p>
            <a:endParaRPr lang="en-US" sz="3200" dirty="0">
              <a:solidFill>
                <a:schemeClr val="accent5">
                  <a:lumMod val="50000"/>
                </a:schemeClr>
              </a:solidFill>
              <a:latin typeface="Andalus" panose="02020603050405020304" pitchFamily="18" charset="-78"/>
              <a:cs typeface="Andalus" panose="02020603050405020304" pitchFamily="18" charset="-78"/>
            </a:endParaRPr>
          </a:p>
        </p:txBody>
      </p:sp>
      <p:sp>
        <p:nvSpPr>
          <p:cNvPr id="7" name="Rectangle 6">
            <a:extLst>
              <a:ext uri="{FF2B5EF4-FFF2-40B4-BE49-F238E27FC236}">
                <a16:creationId xmlns:a16="http://schemas.microsoft.com/office/drawing/2014/main" xmlns="" id="{D5FD6A79-5051-4F2C-9C81-213D7D95947E}"/>
              </a:ext>
            </a:extLst>
          </p:cNvPr>
          <p:cNvSpPr/>
          <p:nvPr/>
        </p:nvSpPr>
        <p:spPr>
          <a:xfrm>
            <a:off x="838200" y="1496431"/>
            <a:ext cx="10213373" cy="584775"/>
          </a:xfrm>
          <a:prstGeom prst="rect">
            <a:avLst/>
          </a:prstGeom>
        </p:spPr>
        <p:txBody>
          <a:bodyPr wrap="none">
            <a:spAutoFit/>
          </a:bodyPr>
          <a:lstStyle/>
          <a:p>
            <a:r>
              <a:rPr lang="en-US" sz="3200" b="1" dirty="0">
                <a:solidFill>
                  <a:schemeClr val="accent5">
                    <a:lumMod val="50000"/>
                  </a:schemeClr>
                </a:solidFill>
                <a:latin typeface="Andalus" panose="02020603050405020304" pitchFamily="18" charset="-78"/>
                <a:cs typeface="Andalus" panose="02020603050405020304" pitchFamily="18" charset="-78"/>
              </a:rPr>
              <a:t>Data </a:t>
            </a:r>
            <a:r>
              <a:rPr lang="en-US" sz="3200" b="1" dirty="0" smtClean="0">
                <a:solidFill>
                  <a:schemeClr val="accent5">
                    <a:lumMod val="50000"/>
                  </a:schemeClr>
                </a:solidFill>
                <a:latin typeface="Andalus" panose="02020603050405020304" pitchFamily="18" charset="-78"/>
                <a:cs typeface="Andalus" panose="02020603050405020304" pitchFamily="18" charset="-78"/>
              </a:rPr>
              <a:t>gaps were </a:t>
            </a:r>
            <a:r>
              <a:rPr lang="en-US" sz="3200" b="1" dirty="0">
                <a:solidFill>
                  <a:schemeClr val="accent5">
                    <a:lumMod val="50000"/>
                  </a:schemeClr>
                </a:solidFill>
                <a:latin typeface="Andalus" panose="02020603050405020304" pitchFamily="18" charset="-78"/>
                <a:cs typeface="Andalus" panose="02020603050405020304" pitchFamily="18" charset="-78"/>
              </a:rPr>
              <a:t>largely concentrated in indicators related to: </a:t>
            </a:r>
          </a:p>
        </p:txBody>
      </p:sp>
      <p:pic>
        <p:nvPicPr>
          <p:cNvPr id="8"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9400" y="212990"/>
            <a:ext cx="1341967" cy="75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15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4418522"/>
              </p:ext>
            </p:extLst>
          </p:nvPr>
        </p:nvGraphicFramePr>
        <p:xfrm>
          <a:off x="1662545" y="1288472"/>
          <a:ext cx="8395855" cy="5430978"/>
        </p:xfrm>
        <a:graphic>
          <a:graphicData uri="http://schemas.openxmlformats.org/drawingml/2006/table">
            <a:tbl>
              <a:tblPr firstRow="1" firstCol="1" bandRow="1">
                <a:tableStyleId>{5C22544A-7EE6-4342-B048-85BDC9FD1C3A}</a:tableStyleId>
              </a:tblPr>
              <a:tblGrid>
                <a:gridCol w="8395855">
                  <a:extLst>
                    <a:ext uri="{9D8B030D-6E8A-4147-A177-3AD203B41FA5}">
                      <a16:colId xmlns:a16="http://schemas.microsoft.com/office/drawing/2014/main" xmlns="" val="3564829133"/>
                    </a:ext>
                  </a:extLst>
                </a:gridCol>
              </a:tblGrid>
              <a:tr h="387927">
                <a:tc>
                  <a:txBody>
                    <a:bodyPr/>
                    <a:lstStyle/>
                    <a:p>
                      <a:pPr marL="0" marR="0" algn="ctr">
                        <a:lnSpc>
                          <a:spcPct val="107000"/>
                        </a:lnSpc>
                        <a:spcBef>
                          <a:spcPts val="0"/>
                        </a:spcBef>
                        <a:spcAft>
                          <a:spcPts val="0"/>
                        </a:spcAft>
                      </a:pPr>
                      <a:r>
                        <a:rPr lang="en-US" sz="2200" b="0" dirty="0" smtClean="0">
                          <a:solidFill>
                            <a:schemeClr val="accent5">
                              <a:lumMod val="50000"/>
                            </a:schemeClr>
                          </a:solidFill>
                          <a:effectLst/>
                          <a:latin typeface="Andalus" panose="02020603050405020304" pitchFamily="18" charset="-78"/>
                          <a:cs typeface="Andalus" panose="02020603050405020304" pitchFamily="18" charset="-78"/>
                        </a:rPr>
                        <a:t>Indicators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1619278648"/>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FGM prevalence (%) among girls aged 15-19</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2601458528"/>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Child marriage by age 18 </a:t>
                      </a:r>
                      <a:r>
                        <a:rPr lang="en-US" sz="1800" b="0" dirty="0">
                          <a:solidFill>
                            <a:schemeClr val="accent5">
                              <a:lumMod val="50000"/>
                            </a:schemeClr>
                          </a:solidFill>
                          <a:effectLst/>
                          <a:latin typeface="Andalus" panose="02020603050405020304" pitchFamily="18" charset="-78"/>
                          <a:cs typeface="Andalus" panose="02020603050405020304" pitchFamily="18" charset="-78"/>
                        </a:rPr>
                        <a:t>(% of women ages 20-24 who are </a:t>
                      </a:r>
                      <a:r>
                        <a:rPr lang="en-US" sz="1800" b="0" dirty="0" smtClean="0">
                          <a:solidFill>
                            <a:schemeClr val="accent5">
                              <a:lumMod val="50000"/>
                            </a:schemeClr>
                          </a:solidFill>
                          <a:effectLst/>
                          <a:latin typeface="Andalus" panose="02020603050405020304" pitchFamily="18" charset="-78"/>
                          <a:cs typeface="Andalus" panose="02020603050405020304" pitchFamily="18" charset="-78"/>
                        </a:rPr>
                        <a:t>married before 18)</a:t>
                      </a:r>
                      <a:endParaRPr lang="en-US" sz="18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327571722"/>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Women ever experienced Domestic physical violence</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862404861"/>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Gender Parity Index for secondary education</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640725051"/>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Female to male labor force participation rate (%)</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17570575"/>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Share of seats in parliament (% held by women)</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409768502"/>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Youth unemployment rate (ages 15–24)</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2394896758"/>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Share of seats in parliament (% held by members aged under 40)</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691348996"/>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Vulnerable employment (% of total employment)</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3770400316"/>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Proportion of population living below the national poverty line (%)</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9096821"/>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Secondary school dropout rate among youth</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1914441524"/>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Freedom of choice</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700177979"/>
                  </a:ext>
                </a:extLst>
              </a:tr>
              <a:tr h="387927">
                <a:tc>
                  <a:txBody>
                    <a:bodyPr/>
                    <a:lstStyle/>
                    <a:p>
                      <a:pPr marL="0" marR="0">
                        <a:lnSpc>
                          <a:spcPct val="107000"/>
                        </a:lnSpc>
                        <a:spcBef>
                          <a:spcPts val="0"/>
                        </a:spcBef>
                        <a:spcAft>
                          <a:spcPts val="0"/>
                        </a:spcAft>
                      </a:pPr>
                      <a:r>
                        <a:rPr lang="en-US" sz="2000" b="0" dirty="0">
                          <a:solidFill>
                            <a:schemeClr val="accent5">
                              <a:lumMod val="50000"/>
                            </a:schemeClr>
                          </a:solidFill>
                          <a:effectLst/>
                          <a:latin typeface="Andalus" panose="02020603050405020304" pitchFamily="18" charset="-78"/>
                          <a:cs typeface="Andalus" panose="02020603050405020304" pitchFamily="18" charset="-78"/>
                        </a:rPr>
                        <a:t>Old-age pension recipients</a:t>
                      </a:r>
                      <a:endParaRPr lang="en-US" sz="20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3917398925"/>
                  </a:ext>
                </a:extLst>
              </a:tr>
            </a:tbl>
          </a:graphicData>
        </a:graphic>
      </p:graphicFrame>
      <p:sp>
        <p:nvSpPr>
          <p:cNvPr id="4" name="Title 3"/>
          <p:cNvSpPr>
            <a:spLocks noGrp="1"/>
          </p:cNvSpPr>
          <p:nvPr>
            <p:ph type="title"/>
          </p:nvPr>
        </p:nvSpPr>
        <p:spPr>
          <a:xfrm>
            <a:off x="829734" y="0"/>
            <a:ext cx="10515600" cy="1325563"/>
          </a:xfrm>
        </p:spPr>
        <p:txBody>
          <a:bodyPr>
            <a:normAutofit/>
          </a:bodyPr>
          <a:lstStyle/>
          <a:p>
            <a:pPr algn="ctr"/>
            <a:r>
              <a:rPr lang="en-US" sz="4000" b="1" dirty="0">
                <a:solidFill>
                  <a:schemeClr val="accent6">
                    <a:lumMod val="50000"/>
                  </a:schemeClr>
                </a:solidFill>
                <a:latin typeface="Andalus" panose="02020603050405020304" pitchFamily="18" charset="-78"/>
                <a:cs typeface="Andalus" panose="02020603050405020304" pitchFamily="18" charset="-78"/>
              </a:rPr>
              <a:t>Dignity and Human rights</a:t>
            </a:r>
          </a:p>
        </p:txBody>
      </p:sp>
    </p:spTree>
    <p:extLst>
      <p:ext uri="{BB962C8B-B14F-4D97-AF65-F5344CB8AC3E}">
        <p14:creationId xmlns:p14="http://schemas.microsoft.com/office/powerpoint/2010/main" val="2745696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33" y="195792"/>
            <a:ext cx="10515600" cy="1014942"/>
          </a:xfrm>
        </p:spPr>
        <p:txBody>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Health/ SRH</a:t>
            </a:r>
          </a:p>
        </p:txBody>
      </p:sp>
      <p:graphicFrame>
        <p:nvGraphicFramePr>
          <p:cNvPr id="4" name="Table 3"/>
          <p:cNvGraphicFramePr>
            <a:graphicFrameLocks noGrp="1"/>
          </p:cNvGraphicFramePr>
          <p:nvPr>
            <p:extLst>
              <p:ext uri="{D42A27DB-BD31-4B8C-83A1-F6EECF244321}">
                <p14:modId xmlns:p14="http://schemas.microsoft.com/office/powerpoint/2010/main" val="3373265528"/>
              </p:ext>
            </p:extLst>
          </p:nvPr>
        </p:nvGraphicFramePr>
        <p:xfrm>
          <a:off x="1944114" y="1868490"/>
          <a:ext cx="8303772" cy="4102816"/>
        </p:xfrm>
        <a:graphic>
          <a:graphicData uri="http://schemas.openxmlformats.org/drawingml/2006/table">
            <a:tbl>
              <a:tblPr firstRow="1" firstCol="1" bandRow="1">
                <a:tableStyleId>{5C22544A-7EE6-4342-B048-85BDC9FD1C3A}</a:tableStyleId>
              </a:tblPr>
              <a:tblGrid>
                <a:gridCol w="8303772">
                  <a:extLst>
                    <a:ext uri="{9D8B030D-6E8A-4147-A177-3AD203B41FA5}">
                      <a16:colId xmlns:a16="http://schemas.microsoft.com/office/drawing/2014/main" xmlns="" val="3564829133"/>
                    </a:ext>
                  </a:extLst>
                </a:gridCol>
              </a:tblGrid>
              <a:tr h="395664">
                <a:tc>
                  <a:txBody>
                    <a:bodyPr/>
                    <a:lstStyle/>
                    <a:p>
                      <a:pPr marL="0" marR="0" algn="ctr">
                        <a:lnSpc>
                          <a:spcPct val="107000"/>
                        </a:lnSpc>
                        <a:spcBef>
                          <a:spcPts val="0"/>
                        </a:spcBef>
                        <a:spcAft>
                          <a:spcPts val="0"/>
                        </a:spcAft>
                      </a:pPr>
                      <a:r>
                        <a:rPr lang="en-US" sz="2200" b="0" dirty="0" smtClean="0">
                          <a:solidFill>
                            <a:schemeClr val="accent5">
                              <a:lumMod val="50000"/>
                            </a:schemeClr>
                          </a:solidFill>
                          <a:effectLst/>
                          <a:latin typeface="Andalus" panose="02020603050405020304" pitchFamily="18" charset="-78"/>
                          <a:cs typeface="Andalus" panose="02020603050405020304" pitchFamily="18" charset="-78"/>
                        </a:rPr>
                        <a:t>Indicators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1619278648"/>
                  </a:ext>
                </a:extLst>
              </a:tr>
              <a:tr h="46339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Neonatal Mortality rates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2601458528"/>
                  </a:ext>
                </a:extLst>
              </a:tr>
              <a:tr h="46339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Proportion of births attended by skilled health personnel</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327571722"/>
                  </a:ext>
                </a:extLst>
              </a:tr>
              <a:tr h="46339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Antenatal care coverage- at least four visits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862404861"/>
                  </a:ext>
                </a:extLst>
              </a:tr>
              <a:tr h="46339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Adolescent birth rate</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640725051"/>
                  </a:ext>
                </a:extLst>
              </a:tr>
              <a:tr h="46339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Providing school-based sexuality education.</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17570575"/>
                  </a:ext>
                </a:extLst>
              </a:tr>
              <a:tr h="46339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Unmet need for family planning</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409768502"/>
                  </a:ext>
                </a:extLst>
              </a:tr>
              <a:tr h="46339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HIV prevalence adult</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2394896758"/>
                  </a:ext>
                </a:extLst>
              </a:tr>
              <a:tr h="46339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Neonatal Mortality rates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691348996"/>
                  </a:ext>
                </a:extLst>
              </a:tr>
            </a:tbl>
          </a:graphicData>
        </a:graphic>
      </p:graphicFrame>
    </p:spTree>
    <p:extLst>
      <p:ext uri="{BB962C8B-B14F-4D97-AF65-F5344CB8AC3E}">
        <p14:creationId xmlns:p14="http://schemas.microsoft.com/office/powerpoint/2010/main" val="1979558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5675"/>
          </a:xfrm>
        </p:spPr>
        <p:txBody>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Place and Mobility</a:t>
            </a:r>
          </a:p>
        </p:txBody>
      </p:sp>
      <p:graphicFrame>
        <p:nvGraphicFramePr>
          <p:cNvPr id="4" name="Table 3"/>
          <p:cNvGraphicFramePr>
            <a:graphicFrameLocks noGrp="1"/>
          </p:cNvGraphicFramePr>
          <p:nvPr>
            <p:extLst>
              <p:ext uri="{D42A27DB-BD31-4B8C-83A1-F6EECF244321}">
                <p14:modId xmlns:p14="http://schemas.microsoft.com/office/powerpoint/2010/main" val="1227285416"/>
              </p:ext>
            </p:extLst>
          </p:nvPr>
        </p:nvGraphicFramePr>
        <p:xfrm>
          <a:off x="1889712" y="1896199"/>
          <a:ext cx="8412575" cy="4130525"/>
        </p:xfrm>
        <a:graphic>
          <a:graphicData uri="http://schemas.openxmlformats.org/drawingml/2006/table">
            <a:tbl>
              <a:tblPr firstRow="1" firstCol="1" bandRow="1">
                <a:tableStyleId>{5C22544A-7EE6-4342-B048-85BDC9FD1C3A}</a:tableStyleId>
              </a:tblPr>
              <a:tblGrid>
                <a:gridCol w="8412575">
                  <a:extLst>
                    <a:ext uri="{9D8B030D-6E8A-4147-A177-3AD203B41FA5}">
                      <a16:colId xmlns:a16="http://schemas.microsoft.com/office/drawing/2014/main" xmlns="" val="3564829133"/>
                    </a:ext>
                  </a:extLst>
                </a:gridCol>
              </a:tblGrid>
              <a:tr h="542981">
                <a:tc>
                  <a:txBody>
                    <a:bodyPr/>
                    <a:lstStyle/>
                    <a:p>
                      <a:pPr marL="0" marR="0" algn="ctr">
                        <a:lnSpc>
                          <a:spcPct val="107000"/>
                        </a:lnSpc>
                        <a:spcBef>
                          <a:spcPts val="0"/>
                        </a:spcBef>
                        <a:spcAft>
                          <a:spcPts val="0"/>
                        </a:spcAft>
                      </a:pPr>
                      <a:r>
                        <a:rPr lang="en-US" sz="2200" b="0" dirty="0" smtClean="0">
                          <a:solidFill>
                            <a:schemeClr val="accent5">
                              <a:lumMod val="50000"/>
                            </a:schemeClr>
                          </a:solidFill>
                          <a:effectLst/>
                          <a:latin typeface="Andalus" panose="02020603050405020304" pitchFamily="18" charset="-78"/>
                          <a:cs typeface="Andalus" panose="02020603050405020304" pitchFamily="18" charset="-78"/>
                        </a:rPr>
                        <a:t>Indicators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1619278648"/>
                  </a:ext>
                </a:extLst>
              </a:tr>
              <a:tr h="59792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Measures on integration of immigrants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2601458528"/>
                  </a:ext>
                </a:extLst>
              </a:tr>
              <a:tr h="59792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Refugees and IDPs by country of origin (% of population)</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327571722"/>
                  </a:ext>
                </a:extLst>
              </a:tr>
              <a:tr h="59792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Proportion of urban population living in slums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862404861"/>
                  </a:ext>
                </a:extLst>
              </a:tr>
              <a:tr h="59792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Estimated direct deaths from major conflicts (per 100 000 population)</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640725051"/>
                  </a:ext>
                </a:extLst>
              </a:tr>
              <a:tr h="59792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Country in a conflict</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17570575"/>
                  </a:ext>
                </a:extLst>
              </a:tr>
              <a:tr h="597924">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Measures on integration of immigrants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409768502"/>
                  </a:ext>
                </a:extLst>
              </a:tr>
            </a:tbl>
          </a:graphicData>
        </a:graphic>
      </p:graphicFrame>
    </p:spTree>
    <p:extLst>
      <p:ext uri="{BB962C8B-B14F-4D97-AF65-F5344CB8AC3E}">
        <p14:creationId xmlns:p14="http://schemas.microsoft.com/office/powerpoint/2010/main" val="2229361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608"/>
          </a:xfrm>
        </p:spPr>
        <p:txBody>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Governance and Accountability</a:t>
            </a:r>
          </a:p>
        </p:txBody>
      </p:sp>
      <p:graphicFrame>
        <p:nvGraphicFramePr>
          <p:cNvPr id="4" name="Table 3"/>
          <p:cNvGraphicFramePr>
            <a:graphicFrameLocks noGrp="1"/>
          </p:cNvGraphicFramePr>
          <p:nvPr>
            <p:extLst>
              <p:ext uri="{D42A27DB-BD31-4B8C-83A1-F6EECF244321}">
                <p14:modId xmlns:p14="http://schemas.microsoft.com/office/powerpoint/2010/main" val="1731353688"/>
              </p:ext>
            </p:extLst>
          </p:nvPr>
        </p:nvGraphicFramePr>
        <p:xfrm>
          <a:off x="1315225" y="1649558"/>
          <a:ext cx="9809975" cy="4325973"/>
        </p:xfrm>
        <a:graphic>
          <a:graphicData uri="http://schemas.openxmlformats.org/drawingml/2006/table">
            <a:tbl>
              <a:tblPr firstRow="1" firstCol="1" bandRow="1">
                <a:tableStyleId>{5C22544A-7EE6-4342-B048-85BDC9FD1C3A}</a:tableStyleId>
              </a:tblPr>
              <a:tblGrid>
                <a:gridCol w="9809975">
                  <a:extLst>
                    <a:ext uri="{9D8B030D-6E8A-4147-A177-3AD203B41FA5}">
                      <a16:colId xmlns:a16="http://schemas.microsoft.com/office/drawing/2014/main" xmlns="" val="3564829133"/>
                    </a:ext>
                  </a:extLst>
                </a:gridCol>
              </a:tblGrid>
              <a:tr h="464721">
                <a:tc>
                  <a:txBody>
                    <a:bodyPr/>
                    <a:lstStyle/>
                    <a:p>
                      <a:pPr marL="0" marR="0" algn="ctr">
                        <a:lnSpc>
                          <a:spcPct val="107000"/>
                        </a:lnSpc>
                        <a:spcBef>
                          <a:spcPts val="0"/>
                        </a:spcBef>
                        <a:spcAft>
                          <a:spcPts val="0"/>
                        </a:spcAft>
                      </a:pPr>
                      <a:r>
                        <a:rPr lang="en-US" sz="2200" b="0" dirty="0" smtClean="0">
                          <a:solidFill>
                            <a:schemeClr val="accent5">
                              <a:lumMod val="50000"/>
                            </a:schemeClr>
                          </a:solidFill>
                          <a:effectLst/>
                          <a:latin typeface="Andalus" panose="02020603050405020304" pitchFamily="18" charset="-78"/>
                          <a:cs typeface="Andalus" panose="02020603050405020304" pitchFamily="18" charset="-78"/>
                        </a:rPr>
                        <a:t>Indicators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1619278648"/>
                  </a:ext>
                </a:extLst>
              </a:tr>
              <a:tr h="520065">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Birth registration (% under age 5)</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2601458528"/>
                  </a:ext>
                </a:extLst>
              </a:tr>
              <a:tr h="649183">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Countries that have conducted population and housing census in the last 10 years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327571722"/>
                  </a:ext>
                </a:extLst>
              </a:tr>
              <a:tr h="520065">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Country adopted National Population related issues policies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862404861"/>
                  </a:ext>
                </a:extLst>
              </a:tr>
              <a:tr h="520065">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Proportion of individuals using the Internet</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640725051"/>
                  </a:ext>
                </a:extLst>
              </a:tr>
              <a:tr h="825937">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Country adopted and implement constitutional statutory and/or policy guarantees for public access to information</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17570575"/>
                  </a:ext>
                </a:extLst>
              </a:tr>
              <a:tr h="825937">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Country has an independent national human rights institution in compliance with the Paris Principles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409768502"/>
                  </a:ext>
                </a:extLst>
              </a:tr>
            </a:tbl>
          </a:graphicData>
        </a:graphic>
      </p:graphicFrame>
    </p:spTree>
    <p:extLst>
      <p:ext uri="{BB962C8B-B14F-4D97-AF65-F5344CB8AC3E}">
        <p14:creationId xmlns:p14="http://schemas.microsoft.com/office/powerpoint/2010/main" val="1078761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3" y="178858"/>
            <a:ext cx="10515600" cy="1108075"/>
          </a:xfrm>
        </p:spPr>
        <p:txBody>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Sustainability</a:t>
            </a:r>
          </a:p>
        </p:txBody>
      </p:sp>
      <p:graphicFrame>
        <p:nvGraphicFramePr>
          <p:cNvPr id="4" name="Table 3"/>
          <p:cNvGraphicFramePr>
            <a:graphicFrameLocks noGrp="1"/>
          </p:cNvGraphicFramePr>
          <p:nvPr>
            <p:extLst>
              <p:ext uri="{D42A27DB-BD31-4B8C-83A1-F6EECF244321}">
                <p14:modId xmlns:p14="http://schemas.microsoft.com/office/powerpoint/2010/main" val="3314080653"/>
              </p:ext>
            </p:extLst>
          </p:nvPr>
        </p:nvGraphicFramePr>
        <p:xfrm>
          <a:off x="1648691" y="1744716"/>
          <a:ext cx="9074727" cy="4448267"/>
        </p:xfrm>
        <a:graphic>
          <a:graphicData uri="http://schemas.openxmlformats.org/drawingml/2006/table">
            <a:tbl>
              <a:tblPr firstRow="1" firstCol="1" bandRow="1">
                <a:tableStyleId>{5C22544A-7EE6-4342-B048-85BDC9FD1C3A}</a:tableStyleId>
              </a:tblPr>
              <a:tblGrid>
                <a:gridCol w="9074727">
                  <a:extLst>
                    <a:ext uri="{9D8B030D-6E8A-4147-A177-3AD203B41FA5}">
                      <a16:colId xmlns:a16="http://schemas.microsoft.com/office/drawing/2014/main" xmlns="" val="3564829133"/>
                    </a:ext>
                  </a:extLst>
                </a:gridCol>
              </a:tblGrid>
              <a:tr h="373018">
                <a:tc>
                  <a:txBody>
                    <a:bodyPr/>
                    <a:lstStyle/>
                    <a:p>
                      <a:pPr marL="0" marR="0" algn="ctr">
                        <a:lnSpc>
                          <a:spcPct val="107000"/>
                        </a:lnSpc>
                        <a:spcBef>
                          <a:spcPts val="0"/>
                        </a:spcBef>
                        <a:spcAft>
                          <a:spcPts val="0"/>
                        </a:spcAft>
                      </a:pPr>
                      <a:r>
                        <a:rPr lang="en-US" sz="2200" b="0" dirty="0" smtClean="0">
                          <a:solidFill>
                            <a:schemeClr val="accent5">
                              <a:lumMod val="50000"/>
                            </a:schemeClr>
                          </a:solidFill>
                          <a:effectLst/>
                          <a:latin typeface="Andalus" panose="02020603050405020304" pitchFamily="18" charset="-78"/>
                          <a:cs typeface="Andalus" panose="02020603050405020304" pitchFamily="18" charset="-78"/>
                        </a:rPr>
                        <a:t>Indicators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1619278648"/>
                  </a:ext>
                </a:extLst>
              </a:tr>
              <a:tr h="482903">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Renewable energy consumption (% of total final energy consumption)</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2601458528"/>
                  </a:ext>
                </a:extLst>
              </a:tr>
              <a:tr h="763305">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Homeless people due to natural disaster (average annual per million people)</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327571722"/>
                  </a:ext>
                </a:extLst>
              </a:tr>
              <a:tr h="482903">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Household and ambient air pollution (per 100000 population)</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862404861"/>
                  </a:ext>
                </a:extLst>
              </a:tr>
              <a:tr h="482903">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Research and development expenditure (% of GDP)</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640725051"/>
                  </a:ext>
                </a:extLst>
              </a:tr>
              <a:tr h="897429">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Adoption and Implementation of national DRR strategies in line with the Sendai Framework</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17570575"/>
                  </a:ext>
                </a:extLst>
              </a:tr>
              <a:tr h="482903">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GDP annual growth - Population annual growth</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409768502"/>
                  </a:ext>
                </a:extLst>
              </a:tr>
              <a:tr h="482903">
                <a:tc>
                  <a:txBody>
                    <a:bodyPr/>
                    <a:lstStyle/>
                    <a:p>
                      <a:pPr marL="0" marR="0">
                        <a:lnSpc>
                          <a:spcPct val="107000"/>
                        </a:lnSpc>
                        <a:spcBef>
                          <a:spcPts val="0"/>
                        </a:spcBef>
                        <a:spcAft>
                          <a:spcPts val="0"/>
                        </a:spcAft>
                      </a:pPr>
                      <a:r>
                        <a:rPr lang="en-US" sz="2200" b="0" dirty="0">
                          <a:solidFill>
                            <a:schemeClr val="accent5">
                              <a:lumMod val="50000"/>
                            </a:schemeClr>
                          </a:solidFill>
                          <a:effectLst/>
                          <a:latin typeface="Andalus" panose="02020603050405020304" pitchFamily="18" charset="-78"/>
                          <a:cs typeface="Andalus" panose="02020603050405020304" pitchFamily="18" charset="-78"/>
                        </a:rPr>
                        <a:t>Population using improved sanitation facilities</a:t>
                      </a:r>
                      <a:endParaRPr lang="en-US" sz="2200" b="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nchor="ctr">
                    <a:noFill/>
                  </a:tcPr>
                </a:tc>
                <a:extLst>
                  <a:ext uri="{0D108BD9-81ED-4DB2-BD59-A6C34878D82A}">
                    <a16:rowId xmlns:a16="http://schemas.microsoft.com/office/drawing/2014/main" xmlns="" val="2394896758"/>
                  </a:ext>
                </a:extLst>
              </a:tr>
            </a:tbl>
          </a:graphicData>
        </a:graphic>
      </p:graphicFrame>
    </p:spTree>
    <p:extLst>
      <p:ext uri="{BB962C8B-B14F-4D97-AF65-F5344CB8AC3E}">
        <p14:creationId xmlns:p14="http://schemas.microsoft.com/office/powerpoint/2010/main" val="3189412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D2DA65AA-ACCB-7C4B-BDA5-8984D148DBFC}"/>
              </a:ext>
            </a:extLst>
          </p:cNvPr>
          <p:cNvSpPr>
            <a:spLocks noGrp="1"/>
          </p:cNvSpPr>
          <p:nvPr>
            <p:ph type="ftr" sz="quarter" idx="11"/>
          </p:nvPr>
        </p:nvSpPr>
        <p:spPr/>
        <p:txBody>
          <a:bodyPr/>
          <a:lstStyle/>
          <a:p>
            <a:r>
              <a:rPr lang="en-MY">
                <a:solidFill>
                  <a:prstClr val="black"/>
                </a:solidFill>
              </a:rPr>
              <a:t>Copyright PSA</a:t>
            </a:r>
            <a:endParaRPr lang="en-MY" dirty="0">
              <a:solidFill>
                <a:prstClr val="black"/>
              </a:solidFill>
            </a:endParaRPr>
          </a:p>
        </p:txBody>
      </p:sp>
      <p:sp>
        <p:nvSpPr>
          <p:cNvPr id="4" name="Slide Number Placeholder 3">
            <a:extLst>
              <a:ext uri="{FF2B5EF4-FFF2-40B4-BE49-F238E27FC236}">
                <a16:creationId xmlns:a16="http://schemas.microsoft.com/office/drawing/2014/main" xmlns="" id="{D67BC9A5-9F13-944C-8E55-C7950DC959C8}"/>
              </a:ext>
            </a:extLst>
          </p:cNvPr>
          <p:cNvSpPr>
            <a:spLocks noGrp="1"/>
          </p:cNvSpPr>
          <p:nvPr>
            <p:ph type="sldNum" sz="quarter" idx="12"/>
          </p:nvPr>
        </p:nvSpPr>
        <p:spPr/>
        <p:txBody>
          <a:bodyPr/>
          <a:lstStyle/>
          <a:p>
            <a:fld id="{17B0D29D-1ED6-45DB-9198-640156230535}" type="slidenum">
              <a:rPr lang="en-US" smtClean="0">
                <a:solidFill>
                  <a:prstClr val="black">
                    <a:tint val="75000"/>
                  </a:prstClr>
                </a:solidFill>
              </a:rPr>
              <a:pPr/>
              <a:t>2</a:t>
            </a:fld>
            <a:endParaRPr lang="en-US" dirty="0">
              <a:solidFill>
                <a:prstClr val="black">
                  <a:tint val="75000"/>
                </a:prstClr>
              </a:solidFill>
            </a:endParaRPr>
          </a:p>
        </p:txBody>
      </p:sp>
      <p:sp>
        <p:nvSpPr>
          <p:cNvPr id="6" name="Title 1">
            <a:extLst>
              <a:ext uri="{FF2B5EF4-FFF2-40B4-BE49-F238E27FC236}">
                <a16:creationId xmlns:a16="http://schemas.microsoft.com/office/drawing/2014/main" xmlns="" id="{6B639B14-0E84-488F-842D-204789819E11}"/>
              </a:ext>
            </a:extLst>
          </p:cNvPr>
          <p:cNvSpPr txBox="1">
            <a:spLocks/>
          </p:cNvSpPr>
          <p:nvPr/>
        </p:nvSpPr>
        <p:spPr>
          <a:xfrm>
            <a:off x="650008" y="2327564"/>
            <a:ext cx="10935855" cy="3616035"/>
          </a:xfrm>
          <a:prstGeom prst="rect">
            <a:avLst/>
          </a:prstGeom>
        </p:spPr>
        <p:txBody>
          <a:bodyPr vert="horz" lIns="121829" tIns="60916" rIns="121829" bIns="60916" rtlCol="0" anchor="ctr">
            <a:noAutofit/>
          </a:bodyPr>
          <a:lstStyle>
            <a:lvl1pPr algn="ctr" defTabSz="1218286" rtl="0" eaLnBrk="1" latinLnBrk="0" hangingPunct="1">
              <a:spcBef>
                <a:spcPct val="0"/>
              </a:spcBef>
              <a:buNone/>
              <a:defRPr sz="5900" kern="1200">
                <a:solidFill>
                  <a:schemeClr val="tx1"/>
                </a:solidFill>
                <a:latin typeface="Arial Narrow" panose="020B0606020202030204" pitchFamily="34" charset="0"/>
                <a:ea typeface="+mj-ea"/>
                <a:cs typeface="+mj-cs"/>
              </a:defRPr>
            </a:lvl1pPr>
          </a:lstStyle>
          <a:p>
            <a:r>
              <a:rPr lang="en-US" sz="4400" b="1" dirty="0" smtClean="0">
                <a:latin typeface="+mj-lt"/>
                <a:cs typeface="Andalus" panose="02020603050405020304" pitchFamily="18" charset="-78"/>
              </a:rPr>
              <a:t>Transformations in Official Statistics to Achieve “People-Centered SDGs”</a:t>
            </a:r>
            <a:r>
              <a:rPr lang="en-US" sz="4400" b="1" dirty="0" smtClean="0">
                <a:solidFill>
                  <a:schemeClr val="accent6">
                    <a:lumMod val="50000"/>
                  </a:schemeClr>
                </a:solidFill>
                <a:effectLst>
                  <a:outerShdw blurRad="12700" sx="1000" sy="1000" algn="tl">
                    <a:schemeClr val="bg1">
                      <a:lumMod val="50000"/>
                    </a:schemeClr>
                  </a:outerShdw>
                </a:effectLst>
                <a:latin typeface="Andalus" panose="02020603050405020304" pitchFamily="18" charset="-78"/>
                <a:cs typeface="Andalus" panose="02020603050405020304" pitchFamily="18" charset="-78"/>
              </a:rPr>
              <a:t/>
            </a:r>
            <a:br>
              <a:rPr lang="en-US" sz="4400" b="1" dirty="0" smtClean="0">
                <a:solidFill>
                  <a:schemeClr val="accent6">
                    <a:lumMod val="50000"/>
                  </a:schemeClr>
                </a:solidFill>
                <a:effectLst>
                  <a:outerShdw blurRad="12700" sx="1000" sy="1000" algn="tl">
                    <a:schemeClr val="bg1">
                      <a:lumMod val="50000"/>
                    </a:schemeClr>
                  </a:outerShdw>
                </a:effectLst>
                <a:latin typeface="Andalus" panose="02020603050405020304" pitchFamily="18" charset="-78"/>
                <a:cs typeface="Andalus" panose="02020603050405020304" pitchFamily="18" charset="-78"/>
              </a:rPr>
            </a:br>
            <a:endParaRPr lang="en-US" sz="4400" b="1" dirty="0" smtClean="0">
              <a:solidFill>
                <a:schemeClr val="accent6">
                  <a:lumMod val="50000"/>
                </a:schemeClr>
              </a:solidFill>
              <a:effectLst>
                <a:outerShdw blurRad="12700" sx="1000" sy="1000" algn="tl">
                  <a:schemeClr val="bg1">
                    <a:lumMod val="50000"/>
                  </a:schemeClr>
                </a:outerShdw>
              </a:effectLst>
              <a:latin typeface="Andalus" panose="02020603050405020304" pitchFamily="18" charset="-78"/>
              <a:cs typeface="Andalus" panose="02020603050405020304" pitchFamily="18" charset="-78"/>
            </a:endParaRPr>
          </a:p>
          <a:p>
            <a:r>
              <a:rPr lang="en-US" sz="3600" b="1" dirty="0" smtClean="0">
                <a:latin typeface="+mj-lt"/>
                <a:cs typeface="Andalus" panose="02020603050405020304" pitchFamily="18" charset="-78"/>
              </a:rPr>
              <a:t>Population Development Composite Index</a:t>
            </a:r>
            <a:r>
              <a:rPr lang="en-US" sz="2800" dirty="0" smtClean="0">
                <a:solidFill>
                  <a:schemeClr val="accent6">
                    <a:lumMod val="50000"/>
                  </a:schemeClr>
                </a:solidFill>
                <a:effectLst>
                  <a:outerShdw blurRad="12700" sx="1000" sy="1000" algn="tl">
                    <a:schemeClr val="bg1">
                      <a:lumMod val="50000"/>
                    </a:schemeClr>
                  </a:outerShdw>
                </a:effectLst>
                <a:latin typeface="Andalus" panose="02020603050405020304" pitchFamily="18" charset="-78"/>
                <a:cs typeface="Andalus" panose="02020603050405020304" pitchFamily="18" charset="-78"/>
              </a:rPr>
              <a:t/>
            </a:r>
            <a:br>
              <a:rPr lang="en-US" sz="2800" dirty="0" smtClean="0">
                <a:solidFill>
                  <a:schemeClr val="accent6">
                    <a:lumMod val="50000"/>
                  </a:schemeClr>
                </a:solidFill>
                <a:effectLst>
                  <a:outerShdw blurRad="12700" sx="1000" sy="1000" algn="tl">
                    <a:schemeClr val="bg1">
                      <a:lumMod val="50000"/>
                    </a:schemeClr>
                  </a:outerShdw>
                </a:effectLst>
                <a:latin typeface="Andalus" panose="02020603050405020304" pitchFamily="18" charset="-78"/>
                <a:cs typeface="Andalus" panose="02020603050405020304" pitchFamily="18" charset="-78"/>
              </a:rPr>
            </a:br>
            <a:endParaRPr lang="en-US" sz="2800" dirty="0" smtClean="0">
              <a:latin typeface="+mj-lt"/>
              <a:cs typeface="Andalus" panose="02020603050405020304" pitchFamily="18" charset="-78"/>
            </a:endParaRPr>
          </a:p>
          <a:p>
            <a:r>
              <a:rPr lang="en-US" sz="2800" b="1" dirty="0" err="1" smtClean="0">
                <a:latin typeface="+mj-lt"/>
                <a:cs typeface="Andalus" panose="02020603050405020304" pitchFamily="18" charset="-78"/>
              </a:rPr>
              <a:t>Luay</a:t>
            </a:r>
            <a:r>
              <a:rPr lang="en-US" sz="2800" b="1" dirty="0" smtClean="0">
                <a:latin typeface="+mj-lt"/>
                <a:cs typeface="Andalus" panose="02020603050405020304" pitchFamily="18" charset="-78"/>
              </a:rPr>
              <a:t> </a:t>
            </a:r>
            <a:r>
              <a:rPr lang="en-US" sz="2800" b="1" dirty="0" err="1" smtClean="0">
                <a:latin typeface="+mj-lt"/>
                <a:cs typeface="Andalus" panose="02020603050405020304" pitchFamily="18" charset="-78"/>
              </a:rPr>
              <a:t>Shabaneh</a:t>
            </a:r>
            <a:r>
              <a:rPr lang="en-US" sz="2800" b="1" dirty="0" smtClean="0">
                <a:latin typeface="+mj-lt"/>
                <a:cs typeface="Andalus" panose="02020603050405020304" pitchFamily="18" charset="-78"/>
              </a:rPr>
              <a:t>, PhD</a:t>
            </a:r>
            <a:r>
              <a:rPr lang="en-US" sz="2800" dirty="0" smtClean="0">
                <a:latin typeface="+mj-lt"/>
                <a:cs typeface="Andalus" panose="02020603050405020304" pitchFamily="18" charset="-78"/>
              </a:rPr>
              <a:t/>
            </a:r>
            <a:br>
              <a:rPr lang="en-US" sz="2800" dirty="0" smtClean="0">
                <a:latin typeface="+mj-lt"/>
                <a:cs typeface="Andalus" panose="02020603050405020304" pitchFamily="18" charset="-78"/>
              </a:rPr>
            </a:br>
            <a:r>
              <a:rPr lang="en-US" sz="2800" dirty="0" smtClean="0">
                <a:latin typeface="+mj-lt"/>
                <a:cs typeface="Andalus" panose="02020603050405020304" pitchFamily="18" charset="-78"/>
              </a:rPr>
              <a:t>UNFPA Regional Director, Arab States</a:t>
            </a:r>
            <a:br>
              <a:rPr lang="en-US" sz="2800" dirty="0" smtClean="0">
                <a:latin typeface="+mj-lt"/>
                <a:cs typeface="Andalus" panose="02020603050405020304" pitchFamily="18" charset="-78"/>
              </a:rPr>
            </a:br>
            <a:r>
              <a:rPr lang="en-US" sz="2800" dirty="0" smtClean="0">
                <a:latin typeface="+mj-lt"/>
                <a:cs typeface="Andalus" panose="02020603050405020304" pitchFamily="18" charset="-78"/>
              </a:rPr>
              <a:t>November 2019</a:t>
            </a:r>
            <a:r>
              <a:rPr lang="en-US" sz="2800" dirty="0" smtClean="0">
                <a:solidFill>
                  <a:schemeClr val="accent1"/>
                </a:solidFill>
                <a:latin typeface="Andalus" panose="02020603050405020304" pitchFamily="18" charset="-78"/>
                <a:cs typeface="Andalus" panose="02020603050405020304" pitchFamily="18" charset="-78"/>
              </a:rPr>
              <a:t/>
            </a:r>
            <a:br>
              <a:rPr lang="en-US" sz="2800" dirty="0" smtClean="0">
                <a:solidFill>
                  <a:schemeClr val="accent1"/>
                </a:solidFill>
                <a:latin typeface="Andalus" panose="02020603050405020304" pitchFamily="18" charset="-78"/>
                <a:cs typeface="Andalus" panose="02020603050405020304" pitchFamily="18" charset="-78"/>
              </a:rPr>
            </a:br>
            <a:r>
              <a:rPr lang="en-US" sz="3800" b="1" dirty="0" smtClean="0">
                <a:solidFill>
                  <a:schemeClr val="accent1"/>
                </a:solidFill>
                <a:effectLst>
                  <a:outerShdw blurRad="12700" sx="1000" sy="1000" algn="tl">
                    <a:schemeClr val="bg1">
                      <a:lumMod val="50000"/>
                    </a:schemeClr>
                  </a:outerShdw>
                </a:effectLst>
                <a:latin typeface="Andalus" panose="02020603050405020304" pitchFamily="18" charset="-78"/>
                <a:cs typeface="Andalus" panose="02020603050405020304" pitchFamily="18" charset="-78"/>
              </a:rPr>
              <a:t> </a:t>
            </a:r>
            <a:endParaRPr lang="en-US" sz="3200" b="1" dirty="0">
              <a:solidFill>
                <a:schemeClr val="accent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196419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2B035E-573E-406E-A8CB-A4684C91FC47}"/>
              </a:ext>
            </a:extLst>
          </p:cNvPr>
          <p:cNvSpPr>
            <a:spLocks noGrp="1"/>
          </p:cNvSpPr>
          <p:nvPr>
            <p:ph type="title"/>
          </p:nvPr>
        </p:nvSpPr>
        <p:spPr>
          <a:xfrm>
            <a:off x="838200" y="165782"/>
            <a:ext cx="10515600" cy="1325563"/>
          </a:xfrm>
        </p:spPr>
        <p:txBody>
          <a:bodyPr>
            <a:normAutofit/>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Calculating the index scores </a:t>
            </a:r>
            <a:br>
              <a:rPr lang="en-US" b="1" dirty="0">
                <a:solidFill>
                  <a:schemeClr val="accent6">
                    <a:lumMod val="50000"/>
                  </a:schemeClr>
                </a:solidFill>
                <a:latin typeface="Andalus" panose="02020603050405020304" pitchFamily="18" charset="-78"/>
                <a:cs typeface="Andalus" panose="02020603050405020304" pitchFamily="18" charset="-78"/>
              </a:rPr>
            </a:br>
            <a:r>
              <a:rPr lang="en-US" b="1" dirty="0">
                <a:solidFill>
                  <a:schemeClr val="accent6">
                    <a:lumMod val="50000"/>
                  </a:schemeClr>
                </a:solidFill>
                <a:latin typeface="Andalus" panose="02020603050405020304" pitchFamily="18" charset="-78"/>
                <a:cs typeface="Andalus" panose="02020603050405020304" pitchFamily="18" charset="-78"/>
              </a:rPr>
              <a:t>(Normalization)</a:t>
            </a:r>
          </a:p>
        </p:txBody>
      </p:sp>
      <p:sp>
        <p:nvSpPr>
          <p:cNvPr id="3" name="Content Placeholder 2">
            <a:extLst>
              <a:ext uri="{FF2B5EF4-FFF2-40B4-BE49-F238E27FC236}">
                <a16:creationId xmlns:a16="http://schemas.microsoft.com/office/drawing/2014/main" xmlns="" id="{75DF05F4-2537-452E-A10F-7A9F9E25059D}"/>
              </a:ext>
            </a:extLst>
          </p:cNvPr>
          <p:cNvSpPr>
            <a:spLocks noGrp="1"/>
          </p:cNvSpPr>
          <p:nvPr>
            <p:ph idx="1"/>
          </p:nvPr>
        </p:nvSpPr>
        <p:spPr>
          <a:xfrm>
            <a:off x="838199" y="1690688"/>
            <a:ext cx="10918371" cy="4486275"/>
          </a:xfrm>
        </p:spPr>
        <p:txBody>
          <a:bodyPr/>
          <a:lstStyle/>
          <a:p>
            <a:pPr marL="0" indent="0">
              <a:buNone/>
            </a:pPr>
            <a:r>
              <a:rPr lang="en-US" dirty="0">
                <a:solidFill>
                  <a:schemeClr val="accent5">
                    <a:lumMod val="50000"/>
                  </a:schemeClr>
                </a:solidFill>
                <a:latin typeface="Andalus" panose="02020603050405020304" pitchFamily="18" charset="-78"/>
                <a:cs typeface="Andalus" panose="02020603050405020304" pitchFamily="18" charset="-78"/>
              </a:rPr>
              <a:t>a) upper and lower bounds identified</a:t>
            </a:r>
          </a:p>
          <a:p>
            <a:pPr marL="0" indent="0">
              <a:buNone/>
            </a:pPr>
            <a:r>
              <a:rPr lang="en-US" dirty="0">
                <a:solidFill>
                  <a:schemeClr val="accent5">
                    <a:lumMod val="50000"/>
                  </a:schemeClr>
                </a:solidFill>
                <a:latin typeface="Andalus" panose="02020603050405020304" pitchFamily="18" charset="-78"/>
                <a:cs typeface="Andalus" panose="02020603050405020304" pitchFamily="18" charset="-78"/>
              </a:rPr>
              <a:t>b) variables were transformed linearly to 0 - 100 scale; using the  </a:t>
            </a:r>
            <a:r>
              <a:rPr lang="en-US" dirty="0" smtClean="0">
                <a:solidFill>
                  <a:schemeClr val="accent5">
                    <a:lumMod val="50000"/>
                  </a:schemeClr>
                </a:solidFill>
                <a:latin typeface="Andalus" panose="02020603050405020304" pitchFamily="18" charset="-78"/>
                <a:cs typeface="Andalus" panose="02020603050405020304" pitchFamily="18" charset="-78"/>
              </a:rPr>
              <a:t>formula: </a:t>
            </a:r>
            <a:endParaRPr lang="en-US" dirty="0">
              <a:solidFill>
                <a:schemeClr val="accent5">
                  <a:lumMod val="50000"/>
                </a:schemeClr>
              </a:solidFill>
              <a:latin typeface="Andalus" panose="02020603050405020304" pitchFamily="18" charset="-78"/>
              <a:cs typeface="Andalus" panose="02020603050405020304" pitchFamily="18" charset="-78"/>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DB1AF91D-CA2F-430D-B621-13166FB4D1E1}"/>
                  </a:ext>
                </a:extLst>
              </p:cNvPr>
              <p:cNvSpPr/>
              <p:nvPr/>
            </p:nvSpPr>
            <p:spPr>
              <a:xfrm>
                <a:off x="3288721" y="2768635"/>
                <a:ext cx="4310667" cy="853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1" i="1">
                          <a:latin typeface="Cambria Math" panose="02040503050406030204" pitchFamily="18" charset="0"/>
                        </a:rPr>
                        <m:t>𝒙𝒔</m:t>
                      </m:r>
                      <m:r>
                        <a:rPr lang="en-US" sz="2200" b="1" i="0">
                          <a:latin typeface="Cambria Math" panose="02040503050406030204" pitchFamily="18" charset="0"/>
                        </a:rPr>
                        <m:t>=</m:t>
                      </m:r>
                      <m:d>
                        <m:dPr>
                          <m:ctrlPr>
                            <a:rPr lang="en-US" sz="2200" b="1" i="1">
                              <a:latin typeface="Cambria Math"/>
                            </a:rPr>
                          </m:ctrlPr>
                        </m:dPr>
                        <m:e>
                          <m:f>
                            <m:fPr>
                              <m:ctrlPr>
                                <a:rPr lang="en-US" sz="2200" b="1" i="1">
                                  <a:latin typeface="Cambria Math"/>
                                </a:rPr>
                              </m:ctrlPr>
                            </m:fPr>
                            <m:num>
                              <m:d>
                                <m:dPr>
                                  <m:begChr m:val=""/>
                                  <m:ctrlPr>
                                    <a:rPr lang="en-US" sz="2200" b="1" i="1">
                                      <a:latin typeface="Cambria Math"/>
                                    </a:rPr>
                                  </m:ctrlPr>
                                </m:dPr>
                                <m:e>
                                  <m:r>
                                    <a:rPr lang="en-US" sz="2200" b="1" i="1">
                                      <a:latin typeface="Cambria Math" panose="02040503050406030204" pitchFamily="18" charset="0"/>
                                    </a:rPr>
                                    <m:t>𝒙</m:t>
                                  </m:r>
                                  <m:r>
                                    <a:rPr lang="en-US" sz="2200" b="1" i="0">
                                      <a:latin typeface="Cambria Math" panose="02040503050406030204" pitchFamily="18" charset="0"/>
                                    </a:rPr>
                                    <m:t>−</m:t>
                                  </m:r>
                                  <m:r>
                                    <a:rPr lang="en-US" sz="2200" b="1" i="0">
                                      <a:latin typeface="Cambria Math" panose="02040503050406030204" pitchFamily="18" charset="0"/>
                                    </a:rPr>
                                    <m:t>𝐦𝐢</m:t>
                                  </m:r>
                                  <m:func>
                                    <m:funcPr>
                                      <m:ctrlPr>
                                        <a:rPr lang="en-US" sz="2200" b="1" i="1">
                                          <a:latin typeface="Cambria Math"/>
                                        </a:rPr>
                                      </m:ctrlPr>
                                    </m:funcPr>
                                    <m:fName>
                                      <m:r>
                                        <a:rPr lang="en-US" sz="2200" b="1" i="0">
                                          <a:latin typeface="Cambria Math" panose="02040503050406030204" pitchFamily="18" charset="0"/>
                                        </a:rPr>
                                        <m:t>𝐧</m:t>
                                      </m:r>
                                    </m:fName>
                                    <m:e>
                                      <m:r>
                                        <a:rPr lang="en-US" sz="2200" b="1" i="0">
                                          <a:latin typeface="Cambria Math" panose="02040503050406030204" pitchFamily="18" charset="0"/>
                                        </a:rPr>
                                        <m:t>(</m:t>
                                      </m:r>
                                    </m:e>
                                  </m:func>
                                  <m:r>
                                    <a:rPr lang="en-US" sz="2200" b="1" i="1">
                                      <a:latin typeface="Cambria Math" panose="02040503050406030204" pitchFamily="18" charset="0"/>
                                    </a:rPr>
                                    <m:t>𝒙</m:t>
                                  </m:r>
                                </m:e>
                              </m:d>
                            </m:num>
                            <m:den>
                              <m:d>
                                <m:dPr>
                                  <m:begChr m:val=""/>
                                  <m:ctrlPr>
                                    <a:rPr lang="en-US" sz="2200" b="1" i="1">
                                      <a:latin typeface="Cambria Math"/>
                                    </a:rPr>
                                  </m:ctrlPr>
                                </m:dPr>
                                <m:e>
                                  <m:func>
                                    <m:funcPr>
                                      <m:ctrlPr>
                                        <a:rPr lang="en-US" sz="2200" b="1" i="1">
                                          <a:latin typeface="Cambria Math"/>
                                        </a:rPr>
                                      </m:ctrlPr>
                                    </m:funcPr>
                                    <m:fName>
                                      <m:r>
                                        <a:rPr lang="en-US" sz="2200" b="1" i="0">
                                          <a:latin typeface="Cambria Math" panose="02040503050406030204" pitchFamily="18" charset="0"/>
                                        </a:rPr>
                                        <m:t>𝐦𝐚𝐱</m:t>
                                      </m:r>
                                    </m:fName>
                                    <m:e>
                                      <m:d>
                                        <m:dPr>
                                          <m:ctrlPr>
                                            <a:rPr lang="en-US" sz="2200" b="1" i="1">
                                              <a:latin typeface="Cambria Math"/>
                                            </a:rPr>
                                          </m:ctrlPr>
                                        </m:dPr>
                                        <m:e>
                                          <m:r>
                                            <a:rPr lang="en-US" sz="2200" b="1" i="1">
                                              <a:latin typeface="Cambria Math" panose="02040503050406030204" pitchFamily="18" charset="0"/>
                                            </a:rPr>
                                            <m:t>𝒙</m:t>
                                          </m:r>
                                        </m:e>
                                      </m:d>
                                    </m:e>
                                  </m:func>
                                  <m:r>
                                    <a:rPr lang="en-US" sz="2200" b="1" i="0">
                                      <a:latin typeface="Cambria Math" panose="02040503050406030204" pitchFamily="18" charset="0"/>
                                    </a:rPr>
                                    <m:t>−</m:t>
                                  </m:r>
                                  <m:r>
                                    <a:rPr lang="en-US" sz="2200" b="1" i="0">
                                      <a:latin typeface="Cambria Math" panose="02040503050406030204" pitchFamily="18" charset="0"/>
                                    </a:rPr>
                                    <m:t>𝐦𝐢</m:t>
                                  </m:r>
                                  <m:func>
                                    <m:funcPr>
                                      <m:ctrlPr>
                                        <a:rPr lang="en-US" sz="2200" b="1" i="1">
                                          <a:latin typeface="Cambria Math"/>
                                        </a:rPr>
                                      </m:ctrlPr>
                                    </m:funcPr>
                                    <m:fName>
                                      <m:r>
                                        <a:rPr lang="en-US" sz="2200" b="1" i="0">
                                          <a:latin typeface="Cambria Math" panose="02040503050406030204" pitchFamily="18" charset="0"/>
                                        </a:rPr>
                                        <m:t>𝐧</m:t>
                                      </m:r>
                                    </m:fName>
                                    <m:e>
                                      <m:r>
                                        <a:rPr lang="en-US" sz="2200" b="1" i="0">
                                          <a:latin typeface="Cambria Math" panose="02040503050406030204" pitchFamily="18" charset="0"/>
                                        </a:rPr>
                                        <m:t>(</m:t>
                                      </m:r>
                                    </m:e>
                                  </m:func>
                                  <m:r>
                                    <a:rPr lang="en-US" sz="2200" b="1" i="1">
                                      <a:latin typeface="Cambria Math" panose="02040503050406030204" pitchFamily="18" charset="0"/>
                                    </a:rPr>
                                    <m:t>𝒙</m:t>
                                  </m:r>
                                </m:e>
                              </m:d>
                            </m:den>
                          </m:f>
                        </m:e>
                      </m:d>
                      <m:r>
                        <a:rPr lang="en-US" sz="2200" b="1" i="0">
                          <a:latin typeface="Cambria Math" panose="02040503050406030204" pitchFamily="18" charset="0"/>
                        </a:rPr>
                        <m:t>∗</m:t>
                      </m:r>
                      <m:r>
                        <a:rPr lang="en-US" sz="2200" b="1" i="0">
                          <a:latin typeface="Cambria Math" panose="02040503050406030204" pitchFamily="18" charset="0"/>
                        </a:rPr>
                        <m:t>𝟏𝟎𝟎</m:t>
                      </m:r>
                    </m:oMath>
                  </m:oMathPara>
                </a14:m>
                <a:endParaRPr lang="en-US" sz="2200" b="1" dirty="0"/>
              </a:p>
            </p:txBody>
          </p:sp>
        </mc:Choice>
        <mc:Fallback xmlns="">
          <p:sp>
            <p:nvSpPr>
              <p:cNvPr id="4" name="Rectangle 3">
                <a:extLst>
                  <a:ext uri="{FF2B5EF4-FFF2-40B4-BE49-F238E27FC236}">
                    <a16:creationId xmlns:a16="http://schemas.microsoft.com/office/drawing/2014/main" id="{DB1AF91D-CA2F-430D-B621-13166FB4D1E1}"/>
                  </a:ext>
                </a:extLst>
              </p:cNvPr>
              <p:cNvSpPr>
                <a:spLocks noRot="1" noChangeAspect="1" noMove="1" noResize="1" noEditPoints="1" noAdjustHandles="1" noChangeArrowheads="1" noChangeShapeType="1" noTextEdit="1"/>
              </p:cNvSpPr>
              <p:nvPr/>
            </p:nvSpPr>
            <p:spPr>
              <a:xfrm>
                <a:off x="3288721" y="2768635"/>
                <a:ext cx="4310667" cy="85305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310FF195-4E04-4FFC-AD02-94E832912FDE}"/>
                  </a:ext>
                </a:extLst>
              </p:cNvPr>
              <p:cNvSpPr/>
              <p:nvPr/>
            </p:nvSpPr>
            <p:spPr>
              <a:xfrm>
                <a:off x="899160" y="3991385"/>
                <a:ext cx="11048999" cy="1877437"/>
              </a:xfrm>
              <a:prstGeom prst="rect">
                <a:avLst/>
              </a:prstGeom>
            </p:spPr>
            <p:txBody>
              <a:bodyPr wrap="square">
                <a:spAutoFit/>
              </a:bodyPr>
              <a:lstStyle/>
              <a:p>
                <a:r>
                  <a:rPr lang="en-US" sz="2000" dirty="0" smtClean="0">
                    <a:solidFill>
                      <a:schemeClr val="accent5">
                        <a:lumMod val="50000"/>
                      </a:schemeClr>
                    </a:solidFill>
                    <a:latin typeface="Andalus" panose="02020603050405020304" pitchFamily="18" charset="-78"/>
                    <a:cs typeface="Andalus" panose="02020603050405020304" pitchFamily="18" charset="-78"/>
                  </a:rPr>
                  <a:t>min(</a:t>
                </a:r>
                <a14:m>
                  <m:oMath xmlns:m="http://schemas.openxmlformats.org/officeDocument/2006/math">
                    <m:r>
                      <a:rPr lang="en-US" sz="2000" i="1">
                        <a:solidFill>
                          <a:schemeClr val="accent5">
                            <a:lumMod val="50000"/>
                          </a:schemeClr>
                        </a:solidFill>
                        <a:latin typeface="Cambria Math" panose="02040503050406030204" pitchFamily="18" charset="0"/>
                      </a:rPr>
                      <m:t>𝑥</m:t>
                    </m:r>
                    <m:r>
                      <a:rPr lang="en-US" sz="2000" i="1">
                        <a:solidFill>
                          <a:schemeClr val="accent5">
                            <a:lumMod val="50000"/>
                          </a:schemeClr>
                        </a:solidFill>
                        <a:latin typeface="Cambria Math" panose="02040503050406030204" pitchFamily="18" charset="0"/>
                      </a:rPr>
                      <m:t>)</m:t>
                    </m:r>
                  </m:oMath>
                </a14:m>
                <a:r>
                  <a:rPr lang="en-US" sz="2000" dirty="0">
                    <a:solidFill>
                      <a:schemeClr val="accent5">
                        <a:lumMod val="50000"/>
                      </a:schemeClr>
                    </a:solidFill>
                    <a:latin typeface="Andalus" panose="02020603050405020304" pitchFamily="18" charset="-78"/>
                    <a:cs typeface="Andalus" panose="02020603050405020304" pitchFamily="18" charset="-78"/>
                  </a:rPr>
                  <a:t> = the worst global observed performance, and </a:t>
                </a:r>
              </a:p>
              <a:p>
                <a:r>
                  <a:rPr lang="en-US" sz="2000" dirty="0">
                    <a:solidFill>
                      <a:schemeClr val="accent5">
                        <a:lumMod val="50000"/>
                      </a:schemeClr>
                    </a:solidFill>
                    <a:latin typeface="Andalus" panose="02020603050405020304" pitchFamily="18" charset="-78"/>
                    <a:cs typeface="Andalus" panose="02020603050405020304" pitchFamily="18" charset="-78"/>
                  </a:rPr>
                  <a:t>max(</a:t>
                </a:r>
                <a14:m>
                  <m:oMath xmlns:m="http://schemas.openxmlformats.org/officeDocument/2006/math">
                    <m:r>
                      <a:rPr lang="en-US" sz="2000" i="1">
                        <a:solidFill>
                          <a:schemeClr val="accent5">
                            <a:lumMod val="50000"/>
                          </a:schemeClr>
                        </a:solidFill>
                        <a:latin typeface="Cambria Math" panose="02040503050406030204" pitchFamily="18" charset="0"/>
                      </a:rPr>
                      <m:t>𝑥</m:t>
                    </m:r>
                    <m:r>
                      <a:rPr lang="en-US" sz="2000" i="1">
                        <a:solidFill>
                          <a:schemeClr val="accent5">
                            <a:lumMod val="50000"/>
                          </a:schemeClr>
                        </a:solidFill>
                        <a:latin typeface="Cambria Math" panose="02040503050406030204" pitchFamily="18" charset="0"/>
                      </a:rPr>
                      <m:t>)</m:t>
                    </m:r>
                  </m:oMath>
                </a14:m>
                <a:r>
                  <a:rPr lang="en-US" sz="2000" dirty="0">
                    <a:solidFill>
                      <a:schemeClr val="accent5">
                        <a:lumMod val="50000"/>
                      </a:schemeClr>
                    </a:solidFill>
                    <a:latin typeface="Andalus" panose="02020603050405020304" pitchFamily="18" charset="-78"/>
                    <a:cs typeface="Andalus" panose="02020603050405020304" pitchFamily="18" charset="-78"/>
                  </a:rPr>
                  <a:t> = the best global observed performance.</a:t>
                </a:r>
              </a:p>
              <a:p>
                <a:pPr marL="457200" indent="-457200">
                  <a:buFont typeface="Arial" panose="020B0604020202020204" pitchFamily="34" charset="0"/>
                  <a:buChar char="•"/>
                </a:pPr>
                <a:endParaRPr lang="en-US" sz="1600" dirty="0">
                  <a:cs typeface="Andalus" panose="02020603050405020304" pitchFamily="18" charset="-78"/>
                </a:endParaRPr>
              </a:p>
              <a:p>
                <a:pPr marL="457200" indent="-457200">
                  <a:buFont typeface="Arial" panose="020B0604020202020204" pitchFamily="34" charset="0"/>
                  <a:buChar char="•"/>
                </a:pPr>
                <a:r>
                  <a:rPr lang="en-US" sz="2000" dirty="0">
                    <a:solidFill>
                      <a:schemeClr val="accent5">
                        <a:lumMod val="50000"/>
                      </a:schemeClr>
                    </a:solidFill>
                    <a:latin typeface="Andalus" panose="02020603050405020304" pitchFamily="18" charset="-78"/>
                    <a:cs typeface="Andalus" panose="02020603050405020304" pitchFamily="18" charset="-78"/>
                  </a:rPr>
                  <a:t>effect of extreme values removed by censoring data at the bottom 2.5th percentile as the minimum value for the normalization. This in line with SDGs Index applied similar approach and with OECD recommendations </a:t>
                </a:r>
                <a:endParaRPr lang="en-US" sz="2000" u="sng" dirty="0">
                  <a:solidFill>
                    <a:schemeClr val="accent5">
                      <a:lumMod val="50000"/>
                    </a:schemeClr>
                  </a:solidFill>
                  <a:latin typeface="Andalus" panose="02020603050405020304" pitchFamily="18" charset="-78"/>
                  <a:cs typeface="Andalus" panose="02020603050405020304" pitchFamily="18" charset="-78"/>
                </a:endParaRPr>
              </a:p>
            </p:txBody>
          </p:sp>
        </mc:Choice>
        <mc:Fallback xmlns="">
          <p:sp>
            <p:nvSpPr>
              <p:cNvPr id="5" name="Rectangle 4">
                <a:extLst>
                  <a:ext uri="{FF2B5EF4-FFF2-40B4-BE49-F238E27FC236}">
                    <a16:creationId xmlns:a16="http://schemas.microsoft.com/office/drawing/2014/main" id="{310FF195-4E04-4FFC-AD02-94E832912FDE}"/>
                  </a:ext>
                </a:extLst>
              </p:cNvPr>
              <p:cNvSpPr>
                <a:spLocks noRot="1" noChangeAspect="1" noMove="1" noResize="1" noEditPoints="1" noAdjustHandles="1" noChangeArrowheads="1" noChangeShapeType="1" noTextEdit="1"/>
              </p:cNvSpPr>
              <p:nvPr/>
            </p:nvSpPr>
            <p:spPr>
              <a:xfrm>
                <a:off x="899160" y="3991385"/>
                <a:ext cx="11048999" cy="1877437"/>
              </a:xfrm>
              <a:prstGeom prst="rect">
                <a:avLst/>
              </a:prstGeom>
              <a:blipFill>
                <a:blip r:embed="rId3"/>
                <a:stretch>
                  <a:fillRect l="-607" t="-1623" b="-4870"/>
                </a:stretch>
              </a:blipFill>
            </p:spPr>
            <p:txBody>
              <a:bodyPr/>
              <a:lstStyle/>
              <a:p>
                <a:r>
                  <a:rPr lang="en-US">
                    <a:noFill/>
                  </a:rPr>
                  <a:t> </a:t>
                </a:r>
              </a:p>
            </p:txBody>
          </p:sp>
        </mc:Fallback>
      </mc:AlternateContent>
    </p:spTree>
    <p:extLst>
      <p:ext uri="{BB962C8B-B14F-4D97-AF65-F5344CB8AC3E}">
        <p14:creationId xmlns:p14="http://schemas.microsoft.com/office/powerpoint/2010/main" val="79054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DCC92-C543-4149-B358-370F37693325}"/>
              </a:ext>
            </a:extLst>
          </p:cNvPr>
          <p:cNvSpPr>
            <a:spLocks noGrp="1"/>
          </p:cNvSpPr>
          <p:nvPr>
            <p:ph type="title"/>
          </p:nvPr>
        </p:nvSpPr>
        <p:spPr/>
        <p:txBody>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Calculating the index scores </a:t>
            </a:r>
            <a:br>
              <a:rPr lang="en-US" b="1" dirty="0">
                <a:solidFill>
                  <a:schemeClr val="accent6">
                    <a:lumMod val="50000"/>
                  </a:schemeClr>
                </a:solidFill>
                <a:latin typeface="Andalus" panose="02020603050405020304" pitchFamily="18" charset="-78"/>
                <a:cs typeface="Andalus" panose="02020603050405020304" pitchFamily="18" charset="-78"/>
              </a:rPr>
            </a:br>
            <a:r>
              <a:rPr lang="en-US" b="1" dirty="0">
                <a:solidFill>
                  <a:schemeClr val="accent6">
                    <a:lumMod val="50000"/>
                  </a:schemeClr>
                </a:solidFill>
                <a:latin typeface="Andalus" panose="02020603050405020304" pitchFamily="18" charset="-78"/>
                <a:cs typeface="Andalus" panose="02020603050405020304" pitchFamily="18" charset="-78"/>
              </a:rPr>
              <a:t>(Weights)</a:t>
            </a:r>
          </a:p>
        </p:txBody>
      </p:sp>
      <p:sp>
        <p:nvSpPr>
          <p:cNvPr id="3" name="Content Placeholder 2">
            <a:extLst>
              <a:ext uri="{FF2B5EF4-FFF2-40B4-BE49-F238E27FC236}">
                <a16:creationId xmlns:a16="http://schemas.microsoft.com/office/drawing/2014/main" xmlns="" id="{4A5F40BC-C443-4B60-99DA-B84C6433D089}"/>
              </a:ext>
            </a:extLst>
          </p:cNvPr>
          <p:cNvSpPr>
            <a:spLocks noGrp="1"/>
          </p:cNvSpPr>
          <p:nvPr>
            <p:ph idx="1"/>
          </p:nvPr>
        </p:nvSpPr>
        <p:spPr>
          <a:xfrm>
            <a:off x="373743" y="1869168"/>
            <a:ext cx="10515600" cy="4351338"/>
          </a:xfrm>
          <a:solidFill>
            <a:schemeClr val="bg1"/>
          </a:solidFill>
        </p:spPr>
        <p:txBody>
          <a:bodyPr/>
          <a:lstStyle/>
          <a:p>
            <a:r>
              <a:rPr lang="en-US" dirty="0">
                <a:solidFill>
                  <a:schemeClr val="accent5">
                    <a:lumMod val="50000"/>
                  </a:schemeClr>
                </a:solidFill>
                <a:latin typeface="Andalus" panose="02020603050405020304" pitchFamily="18" charset="-78"/>
                <a:cs typeface="Andalus" panose="02020603050405020304" pitchFamily="18" charset="-78"/>
              </a:rPr>
              <a:t>The literature identifies four main approaches to designing weights: </a:t>
            </a:r>
          </a:p>
          <a:p>
            <a:pPr marL="914400" indent="-449263">
              <a:buFont typeface="+mj-lt"/>
              <a:buAutoNum type="arabicPeriod"/>
            </a:pPr>
            <a:r>
              <a:rPr lang="en-US" dirty="0">
                <a:solidFill>
                  <a:schemeClr val="accent5">
                    <a:lumMod val="50000"/>
                  </a:schemeClr>
                </a:solidFill>
                <a:latin typeface="Andalus" panose="02020603050405020304" pitchFamily="18" charset="-78"/>
                <a:cs typeface="Andalus" panose="02020603050405020304" pitchFamily="18" charset="-78"/>
              </a:rPr>
              <a:t>Equal weights √</a:t>
            </a:r>
          </a:p>
          <a:p>
            <a:pPr marL="914400" indent="-449263">
              <a:buFont typeface="+mj-lt"/>
              <a:buAutoNum type="arabicPeriod"/>
            </a:pPr>
            <a:r>
              <a:rPr lang="en-US" dirty="0">
                <a:solidFill>
                  <a:schemeClr val="accent5">
                    <a:lumMod val="50000"/>
                  </a:schemeClr>
                </a:solidFill>
                <a:latin typeface="Andalus" panose="02020603050405020304" pitchFamily="18" charset="-78"/>
                <a:cs typeface="Andalus" panose="02020603050405020304" pitchFamily="18" charset="-78"/>
              </a:rPr>
              <a:t>Mathematical weights √ </a:t>
            </a:r>
          </a:p>
          <a:p>
            <a:pPr marL="914400" indent="-449263">
              <a:buFont typeface="+mj-lt"/>
              <a:buAutoNum type="arabicPeriod"/>
            </a:pPr>
            <a:r>
              <a:rPr lang="en-US" dirty="0">
                <a:solidFill>
                  <a:schemeClr val="accent5">
                    <a:lumMod val="50000"/>
                  </a:schemeClr>
                </a:solidFill>
                <a:latin typeface="Andalus" panose="02020603050405020304" pitchFamily="18" charset="-78"/>
                <a:cs typeface="Andalus" panose="02020603050405020304" pitchFamily="18" charset="-78"/>
              </a:rPr>
              <a:t>Expert weights </a:t>
            </a:r>
          </a:p>
          <a:p>
            <a:pPr marL="914400" indent="-449263">
              <a:buFont typeface="+mj-lt"/>
              <a:buAutoNum type="arabicPeriod"/>
            </a:pPr>
            <a:endParaRPr lang="en-US" dirty="0">
              <a:solidFill>
                <a:schemeClr val="accent5">
                  <a:lumMod val="50000"/>
                </a:schemeClr>
              </a:solidFill>
            </a:endParaRPr>
          </a:p>
          <a:p>
            <a:pPr marL="465137" indent="0">
              <a:buNone/>
            </a:pPr>
            <a:endParaRPr lang="en-US" dirty="0">
              <a:solidFill>
                <a:schemeClr val="accent5">
                  <a:lumMod val="50000"/>
                </a:schemeClr>
              </a:solidFill>
            </a:endParaRPr>
          </a:p>
        </p:txBody>
      </p:sp>
      <p:graphicFrame>
        <p:nvGraphicFramePr>
          <p:cNvPr id="4" name="Table 3">
            <a:extLst>
              <a:ext uri="{FF2B5EF4-FFF2-40B4-BE49-F238E27FC236}">
                <a16:creationId xmlns:a16="http://schemas.microsoft.com/office/drawing/2014/main" xmlns="" id="{609AEDBB-54B6-47D5-9FF4-A7454E7EFD4C}"/>
              </a:ext>
            </a:extLst>
          </p:cNvPr>
          <p:cNvGraphicFramePr>
            <a:graphicFrameLocks noGrp="1"/>
          </p:cNvGraphicFramePr>
          <p:nvPr>
            <p:extLst>
              <p:ext uri="{D42A27DB-BD31-4B8C-83A1-F6EECF244321}">
                <p14:modId xmlns:p14="http://schemas.microsoft.com/office/powerpoint/2010/main" val="1006807307"/>
              </p:ext>
            </p:extLst>
          </p:nvPr>
        </p:nvGraphicFramePr>
        <p:xfrm>
          <a:off x="4972595" y="2679699"/>
          <a:ext cx="6548846" cy="3949540"/>
        </p:xfrm>
        <a:graphic>
          <a:graphicData uri="http://schemas.openxmlformats.org/drawingml/2006/table">
            <a:tbl>
              <a:tblPr>
                <a:tableStyleId>{5C22544A-7EE6-4342-B048-85BDC9FD1C3A}</a:tableStyleId>
              </a:tblPr>
              <a:tblGrid>
                <a:gridCol w="2520953">
                  <a:extLst>
                    <a:ext uri="{9D8B030D-6E8A-4147-A177-3AD203B41FA5}">
                      <a16:colId xmlns:a16="http://schemas.microsoft.com/office/drawing/2014/main" xmlns="" val="3157516387"/>
                    </a:ext>
                  </a:extLst>
                </a:gridCol>
                <a:gridCol w="1112599">
                  <a:extLst>
                    <a:ext uri="{9D8B030D-6E8A-4147-A177-3AD203B41FA5}">
                      <a16:colId xmlns:a16="http://schemas.microsoft.com/office/drawing/2014/main" xmlns="" val="1700648753"/>
                    </a:ext>
                  </a:extLst>
                </a:gridCol>
                <a:gridCol w="1633691">
                  <a:extLst>
                    <a:ext uri="{9D8B030D-6E8A-4147-A177-3AD203B41FA5}">
                      <a16:colId xmlns:a16="http://schemas.microsoft.com/office/drawing/2014/main" xmlns="" val="896857190"/>
                    </a:ext>
                  </a:extLst>
                </a:gridCol>
                <a:gridCol w="1281603">
                  <a:extLst>
                    <a:ext uri="{9D8B030D-6E8A-4147-A177-3AD203B41FA5}">
                      <a16:colId xmlns:a16="http://schemas.microsoft.com/office/drawing/2014/main" xmlns="" val="483257004"/>
                    </a:ext>
                  </a:extLst>
                </a:gridCol>
              </a:tblGrid>
              <a:tr h="370046">
                <a:tc gridSpan="4">
                  <a:txBody>
                    <a:bodyPr/>
                    <a:lstStyle/>
                    <a:p>
                      <a:pPr algn="ctr" fontAlgn="b"/>
                      <a:r>
                        <a:rPr lang="en-US" sz="2000" b="1" u="none" strike="noStrike" dirty="0">
                          <a:solidFill>
                            <a:schemeClr val="accent5">
                              <a:lumMod val="50000"/>
                            </a:schemeClr>
                          </a:solidFill>
                          <a:effectLst/>
                          <a:latin typeface="Andalus" panose="02020603050405020304" pitchFamily="18" charset="-78"/>
                          <a:cs typeface="Andalus" panose="02020603050405020304" pitchFamily="18" charset="-78"/>
                        </a:rPr>
                        <a:t>Weights’ schemes</a:t>
                      </a:r>
                      <a:endParaRPr lang="en-US" sz="2000" b="1"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solidFill>
                      <a:schemeClr val="bg1"/>
                    </a:solidFill>
                  </a:tcPr>
                </a:tc>
                <a:tc hMerge="1">
                  <a:txBody>
                    <a:bodyPr/>
                    <a:lstStyle/>
                    <a:p>
                      <a:pPr algn="l" fontAlgn="b"/>
                      <a:endParaRPr lang="en-US" sz="22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2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67753502"/>
                  </a:ext>
                </a:extLst>
              </a:tr>
              <a:tr h="1110139">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 </a:t>
                      </a:r>
                      <a:endParaRPr lang="en-US" sz="2000" b="1"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tc>
                <a:tc>
                  <a:txBody>
                    <a:bodyPr/>
                    <a:lstStyle/>
                    <a:p>
                      <a:pPr algn="ctr" fontAlgn="b"/>
                      <a:r>
                        <a:rPr lang="en-US" sz="2000" u="none" strike="noStrike" dirty="0" smtClean="0">
                          <a:solidFill>
                            <a:schemeClr val="tx1">
                              <a:lumMod val="95000"/>
                              <a:lumOff val="5000"/>
                            </a:schemeClr>
                          </a:solidFill>
                          <a:effectLst/>
                          <a:latin typeface="Andalus" panose="02020603050405020304" pitchFamily="18" charset="-78"/>
                          <a:cs typeface="Andalus" panose="02020603050405020304" pitchFamily="18" charset="-78"/>
                        </a:rPr>
                        <a:t>Equal </a:t>
                      </a:r>
                      <a:r>
                        <a:rPr lang="en-US" sz="2000" u="none" strike="noStrike" dirty="0">
                          <a:solidFill>
                            <a:schemeClr val="tx1">
                              <a:lumMod val="95000"/>
                              <a:lumOff val="5000"/>
                            </a:schemeClr>
                          </a:solidFill>
                          <a:effectLst/>
                          <a:latin typeface="Andalus" panose="02020603050405020304" pitchFamily="18" charset="-78"/>
                          <a:cs typeface="Andalus" panose="02020603050405020304" pitchFamily="18" charset="-78"/>
                        </a:rPr>
                        <a:t>weights</a:t>
                      </a:r>
                      <a:endParaRPr lang="en-US" sz="2000" b="1" i="0" u="none" strike="noStrike" dirty="0">
                        <a:solidFill>
                          <a:schemeClr val="tx1">
                            <a:lumMod val="95000"/>
                            <a:lumOff val="5000"/>
                          </a:schemeClr>
                        </a:solidFill>
                        <a:effectLst/>
                        <a:latin typeface="Andalus" panose="02020603050405020304" pitchFamily="18" charset="-78"/>
                        <a:cs typeface="Andalus" panose="02020603050405020304" pitchFamily="18" charset="-78"/>
                      </a:endParaRPr>
                    </a:p>
                  </a:txBody>
                  <a:tcPr marL="9525" marR="9525" marT="9525" marB="0" anchor="b">
                    <a:solidFill>
                      <a:schemeClr val="accent6"/>
                    </a:solidFill>
                  </a:tcPr>
                </a:tc>
                <a:tc>
                  <a:txBody>
                    <a:bodyPr/>
                    <a:lstStyle/>
                    <a:p>
                      <a:pPr algn="ctr" fontAlgn="b"/>
                      <a:r>
                        <a:rPr lang="en-US" sz="2000" u="none" strike="noStrike" dirty="0">
                          <a:solidFill>
                            <a:schemeClr val="tx1">
                              <a:lumMod val="95000"/>
                              <a:lumOff val="5000"/>
                            </a:schemeClr>
                          </a:solidFill>
                          <a:effectLst/>
                          <a:latin typeface="Andalus" panose="02020603050405020304" pitchFamily="18" charset="-78"/>
                          <a:cs typeface="Andalus" panose="02020603050405020304" pitchFamily="18" charset="-78"/>
                        </a:rPr>
                        <a:t>Mathematical weights (PCA)</a:t>
                      </a:r>
                      <a:endParaRPr lang="en-US" sz="2000" b="1" i="0" u="none" strike="noStrike" dirty="0">
                        <a:solidFill>
                          <a:schemeClr val="tx1">
                            <a:lumMod val="95000"/>
                            <a:lumOff val="5000"/>
                          </a:schemeClr>
                        </a:solidFill>
                        <a:effectLst/>
                        <a:latin typeface="Andalus" panose="02020603050405020304" pitchFamily="18" charset="-78"/>
                        <a:cs typeface="Andalus" panose="02020603050405020304" pitchFamily="18" charset="-78"/>
                      </a:endParaRPr>
                    </a:p>
                  </a:txBody>
                  <a:tcPr marL="9525" marR="9525" marT="9525" marB="0" anchor="b">
                    <a:solidFill>
                      <a:schemeClr val="accent2"/>
                    </a:solidFill>
                  </a:tcPr>
                </a:tc>
                <a:tc>
                  <a:txBody>
                    <a:bodyPr/>
                    <a:lstStyle/>
                    <a:p>
                      <a:pPr algn="ctr" fontAlgn="b"/>
                      <a:r>
                        <a:rPr lang="en-US" sz="2000" u="none" strike="noStrike" dirty="0">
                          <a:solidFill>
                            <a:srgbClr val="FFC000"/>
                          </a:solidFill>
                          <a:effectLst/>
                          <a:latin typeface="Andalus" panose="02020603050405020304" pitchFamily="18" charset="-78"/>
                          <a:cs typeface="Andalus" panose="02020603050405020304" pitchFamily="18" charset="-78"/>
                        </a:rPr>
                        <a:t>Expert weights </a:t>
                      </a:r>
                      <a:r>
                        <a:rPr lang="en-US" sz="1400" u="none" strike="noStrike" dirty="0">
                          <a:solidFill>
                            <a:srgbClr val="FFC000"/>
                          </a:solidFill>
                          <a:effectLst/>
                          <a:latin typeface="Andalus" panose="02020603050405020304" pitchFamily="18" charset="-78"/>
                          <a:cs typeface="Andalus" panose="02020603050405020304" pitchFamily="18" charset="-78"/>
                        </a:rPr>
                        <a:t>(results oriented)</a:t>
                      </a:r>
                      <a:endParaRPr lang="en-US" sz="1400" b="1" i="0" u="none" strike="noStrike" dirty="0">
                        <a:solidFill>
                          <a:srgbClr val="FFC000"/>
                        </a:solidFill>
                        <a:effectLst/>
                        <a:latin typeface="Andalus" panose="02020603050405020304" pitchFamily="18" charset="-78"/>
                        <a:cs typeface="Andalus" panose="02020603050405020304" pitchFamily="18" charset="-78"/>
                      </a:endParaRPr>
                    </a:p>
                  </a:txBody>
                  <a:tcPr marL="9525" marR="9525" marT="9525" marB="0" anchor="b">
                    <a:solidFill>
                      <a:schemeClr val="accent1"/>
                    </a:solidFill>
                  </a:tcPr>
                </a:tc>
                <a:extLst>
                  <a:ext uri="{0D108BD9-81ED-4DB2-BD59-A6C34878D82A}">
                    <a16:rowId xmlns:a16="http://schemas.microsoft.com/office/drawing/2014/main" xmlns="" val="2317628332"/>
                  </a:ext>
                </a:extLst>
              </a:tr>
              <a:tr h="370046">
                <a:tc>
                  <a:txBody>
                    <a:bodyPr/>
                    <a:lstStyle/>
                    <a:p>
                      <a:pPr algn="l" rtl="0" fontAlgn="ctr"/>
                      <a:r>
                        <a:rPr lang="en-US" sz="2000" b="0" u="none" strike="noStrike" dirty="0">
                          <a:solidFill>
                            <a:schemeClr val="accent5">
                              <a:lumMod val="50000"/>
                            </a:schemeClr>
                          </a:solidFill>
                          <a:effectLst/>
                          <a:latin typeface="Andalus" panose="02020603050405020304" pitchFamily="18" charset="-78"/>
                          <a:cs typeface="Andalus" panose="02020603050405020304" pitchFamily="18" charset="-78"/>
                        </a:rPr>
                        <a:t>Dignity and Human rights</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ctr">
                    <a:solidFill>
                      <a:schemeClr val="bg1"/>
                    </a:solidFill>
                  </a:tcPr>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0.20</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solidFill>
                      <a:schemeClr val="bg1"/>
                    </a:solidFill>
                  </a:tcPr>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0.207</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solidFill>
                      <a:schemeClr val="bg1"/>
                    </a:solidFill>
                  </a:tcPr>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0.29</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solidFill>
                      <a:schemeClr val="bg1"/>
                    </a:solidFill>
                  </a:tcPr>
                </a:tc>
                <a:extLst>
                  <a:ext uri="{0D108BD9-81ED-4DB2-BD59-A6C34878D82A}">
                    <a16:rowId xmlns:a16="http://schemas.microsoft.com/office/drawing/2014/main" xmlns="" val="3767919442"/>
                  </a:ext>
                </a:extLst>
              </a:tr>
              <a:tr h="370046">
                <a:tc>
                  <a:txBody>
                    <a:bodyPr/>
                    <a:lstStyle/>
                    <a:p>
                      <a:pPr algn="l" rtl="0" fontAlgn="ctr"/>
                      <a:r>
                        <a:rPr lang="en-US" sz="2000" b="0" u="none" strike="noStrike" dirty="0">
                          <a:solidFill>
                            <a:schemeClr val="accent5">
                              <a:lumMod val="50000"/>
                            </a:schemeClr>
                          </a:solidFill>
                          <a:effectLst/>
                          <a:latin typeface="Andalus" panose="02020603050405020304" pitchFamily="18" charset="-78"/>
                          <a:cs typeface="Andalus" panose="02020603050405020304" pitchFamily="18" charset="-78"/>
                        </a:rPr>
                        <a:t>Health</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ctr"/>
                </a:tc>
                <a:tc>
                  <a:txBody>
                    <a:bodyPr/>
                    <a:lstStyle/>
                    <a:p>
                      <a:pPr algn="ctr" fontAlgn="b"/>
                      <a:r>
                        <a:rPr lang="en-US" sz="2000" u="none" strike="noStrike">
                          <a:solidFill>
                            <a:schemeClr val="accent5">
                              <a:lumMod val="50000"/>
                            </a:schemeClr>
                          </a:solidFill>
                          <a:effectLst/>
                          <a:latin typeface="Andalus" panose="02020603050405020304" pitchFamily="18" charset="-78"/>
                          <a:cs typeface="Andalus" panose="02020603050405020304" pitchFamily="18" charset="-78"/>
                        </a:rPr>
                        <a:t>0.20</a:t>
                      </a:r>
                      <a:endParaRPr lang="en-US" sz="2000" b="0" i="0" u="none" strike="noStrike">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0.204</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0.29</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tc>
                <a:extLst>
                  <a:ext uri="{0D108BD9-81ED-4DB2-BD59-A6C34878D82A}">
                    <a16:rowId xmlns:a16="http://schemas.microsoft.com/office/drawing/2014/main" xmlns="" val="2753480730"/>
                  </a:ext>
                </a:extLst>
              </a:tr>
              <a:tr h="370046">
                <a:tc>
                  <a:txBody>
                    <a:bodyPr/>
                    <a:lstStyle/>
                    <a:p>
                      <a:pPr algn="l" rtl="0" fontAlgn="ctr"/>
                      <a:r>
                        <a:rPr lang="en-US" sz="2000" b="0" u="none" strike="noStrike" dirty="0">
                          <a:solidFill>
                            <a:schemeClr val="accent5">
                              <a:lumMod val="50000"/>
                            </a:schemeClr>
                          </a:solidFill>
                          <a:effectLst/>
                          <a:latin typeface="Andalus" panose="02020603050405020304" pitchFamily="18" charset="-78"/>
                          <a:cs typeface="Andalus" panose="02020603050405020304" pitchFamily="18" charset="-78"/>
                        </a:rPr>
                        <a:t>Place and Mobility</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ctr">
                    <a:solidFill>
                      <a:schemeClr val="bg1"/>
                    </a:solidFill>
                  </a:tcPr>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0.20</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solidFill>
                      <a:schemeClr val="bg1"/>
                    </a:solidFill>
                  </a:tcPr>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0.201</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solidFill>
                      <a:schemeClr val="bg1"/>
                    </a:solidFill>
                  </a:tcPr>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0.14</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solidFill>
                      <a:schemeClr val="bg1"/>
                    </a:solidFill>
                  </a:tcPr>
                </a:tc>
                <a:extLst>
                  <a:ext uri="{0D108BD9-81ED-4DB2-BD59-A6C34878D82A}">
                    <a16:rowId xmlns:a16="http://schemas.microsoft.com/office/drawing/2014/main" xmlns="" val="367923090"/>
                  </a:ext>
                </a:extLst>
              </a:tr>
              <a:tr h="370046">
                <a:tc>
                  <a:txBody>
                    <a:bodyPr/>
                    <a:lstStyle/>
                    <a:p>
                      <a:pPr algn="l" rtl="0" fontAlgn="ctr"/>
                      <a:r>
                        <a:rPr lang="en-US" sz="2000" b="0" u="none" strike="noStrike" dirty="0">
                          <a:solidFill>
                            <a:schemeClr val="accent5">
                              <a:lumMod val="50000"/>
                            </a:schemeClr>
                          </a:solidFill>
                          <a:effectLst/>
                          <a:latin typeface="Andalus" panose="02020603050405020304" pitchFamily="18" charset="-78"/>
                          <a:cs typeface="Andalus" panose="02020603050405020304" pitchFamily="18" charset="-78"/>
                        </a:rPr>
                        <a:t>Governance</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ctr"/>
                </a:tc>
                <a:tc>
                  <a:txBody>
                    <a:bodyPr/>
                    <a:lstStyle/>
                    <a:p>
                      <a:pPr algn="ctr" fontAlgn="b"/>
                      <a:r>
                        <a:rPr lang="en-US" sz="2000" u="none" strike="noStrike">
                          <a:solidFill>
                            <a:schemeClr val="accent5">
                              <a:lumMod val="50000"/>
                            </a:schemeClr>
                          </a:solidFill>
                          <a:effectLst/>
                          <a:latin typeface="Andalus" panose="02020603050405020304" pitchFamily="18" charset="-78"/>
                          <a:cs typeface="Andalus" panose="02020603050405020304" pitchFamily="18" charset="-78"/>
                        </a:rPr>
                        <a:t>0.20</a:t>
                      </a:r>
                      <a:endParaRPr lang="en-US" sz="2000" b="0" i="0" u="none" strike="noStrike">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tc>
                <a:tc>
                  <a:txBody>
                    <a:bodyPr/>
                    <a:lstStyle/>
                    <a:p>
                      <a:pPr algn="ctr" fontAlgn="b"/>
                      <a:r>
                        <a:rPr lang="en-US" sz="2000" u="none" strike="noStrike">
                          <a:solidFill>
                            <a:schemeClr val="accent5">
                              <a:lumMod val="50000"/>
                            </a:schemeClr>
                          </a:solidFill>
                          <a:effectLst/>
                          <a:latin typeface="Andalus" panose="02020603050405020304" pitchFamily="18" charset="-78"/>
                          <a:cs typeface="Andalus" panose="02020603050405020304" pitchFamily="18" charset="-78"/>
                        </a:rPr>
                        <a:t>0.214</a:t>
                      </a:r>
                      <a:endParaRPr lang="en-US" sz="2000" b="0" i="0" u="none" strike="noStrike">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0.14</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tc>
                <a:extLst>
                  <a:ext uri="{0D108BD9-81ED-4DB2-BD59-A6C34878D82A}">
                    <a16:rowId xmlns:a16="http://schemas.microsoft.com/office/drawing/2014/main" xmlns="" val="1137331637"/>
                  </a:ext>
                </a:extLst>
              </a:tr>
              <a:tr h="370046">
                <a:tc>
                  <a:txBody>
                    <a:bodyPr/>
                    <a:lstStyle/>
                    <a:p>
                      <a:pPr algn="l" rtl="0" fontAlgn="ctr"/>
                      <a:r>
                        <a:rPr lang="en-US" sz="2000" b="0" u="none" strike="noStrike" dirty="0">
                          <a:solidFill>
                            <a:schemeClr val="accent5">
                              <a:lumMod val="50000"/>
                            </a:schemeClr>
                          </a:solidFill>
                          <a:effectLst/>
                          <a:latin typeface="Andalus" panose="02020603050405020304" pitchFamily="18" charset="-78"/>
                          <a:cs typeface="Andalus" panose="02020603050405020304" pitchFamily="18" charset="-78"/>
                        </a:rPr>
                        <a:t>Sustainability</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ctr">
                    <a:solidFill>
                      <a:schemeClr val="bg1"/>
                    </a:solidFill>
                  </a:tcPr>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0.20</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solidFill>
                      <a:schemeClr val="bg1"/>
                    </a:solidFill>
                  </a:tcPr>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0.174</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solidFill>
                      <a:schemeClr val="bg1"/>
                    </a:solidFill>
                  </a:tcPr>
                </a:tc>
                <a:tc>
                  <a:txBody>
                    <a:bodyPr/>
                    <a:lstStyle/>
                    <a:p>
                      <a:pPr algn="ctr" fontAlgn="b"/>
                      <a:r>
                        <a:rPr lang="en-US" sz="2000" u="none" strike="noStrike" dirty="0">
                          <a:solidFill>
                            <a:schemeClr val="accent5">
                              <a:lumMod val="50000"/>
                            </a:schemeClr>
                          </a:solidFill>
                          <a:effectLst/>
                          <a:latin typeface="Andalus" panose="02020603050405020304" pitchFamily="18" charset="-78"/>
                          <a:cs typeface="Andalus" panose="02020603050405020304" pitchFamily="18" charset="-78"/>
                        </a:rPr>
                        <a:t>0.14</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solidFill>
                      <a:schemeClr val="bg1"/>
                    </a:solidFill>
                  </a:tcPr>
                </a:tc>
                <a:extLst>
                  <a:ext uri="{0D108BD9-81ED-4DB2-BD59-A6C34878D82A}">
                    <a16:rowId xmlns:a16="http://schemas.microsoft.com/office/drawing/2014/main" xmlns="" val="1434219751"/>
                  </a:ext>
                </a:extLst>
              </a:tr>
              <a:tr h="370046">
                <a:tc>
                  <a:txBody>
                    <a:bodyPr/>
                    <a:lstStyle/>
                    <a:p>
                      <a:pPr algn="l" rtl="0" fontAlgn="ctr"/>
                      <a:r>
                        <a:rPr lang="en-US" sz="2000" b="0" u="none" strike="noStrike" dirty="0">
                          <a:solidFill>
                            <a:schemeClr val="accent5">
                              <a:lumMod val="50000"/>
                            </a:schemeClr>
                          </a:solidFill>
                          <a:effectLst/>
                          <a:latin typeface="Andalus" panose="02020603050405020304" pitchFamily="18" charset="-78"/>
                          <a:cs typeface="Andalus" panose="02020603050405020304" pitchFamily="18" charset="-78"/>
                        </a:rPr>
                        <a:t>Total</a:t>
                      </a:r>
                      <a:endParaRPr lang="en-US" sz="2000" b="0"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ctr"/>
                </a:tc>
                <a:tc>
                  <a:txBody>
                    <a:bodyPr/>
                    <a:lstStyle/>
                    <a:p>
                      <a:pPr algn="ctr" fontAlgn="b"/>
                      <a:r>
                        <a:rPr lang="en-US" sz="2000" b="1" u="none" strike="noStrike" dirty="0">
                          <a:solidFill>
                            <a:schemeClr val="accent5">
                              <a:lumMod val="50000"/>
                            </a:schemeClr>
                          </a:solidFill>
                          <a:effectLst/>
                          <a:latin typeface="Andalus" panose="02020603050405020304" pitchFamily="18" charset="-78"/>
                          <a:cs typeface="Andalus" panose="02020603050405020304" pitchFamily="18" charset="-78"/>
                        </a:rPr>
                        <a:t>1.00</a:t>
                      </a:r>
                      <a:endParaRPr lang="en-US" sz="2000" b="1"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tc>
                <a:tc>
                  <a:txBody>
                    <a:bodyPr/>
                    <a:lstStyle/>
                    <a:p>
                      <a:pPr algn="ctr" fontAlgn="b"/>
                      <a:r>
                        <a:rPr lang="en-US" sz="2000" b="1" u="none" strike="noStrike" dirty="0">
                          <a:solidFill>
                            <a:schemeClr val="accent5">
                              <a:lumMod val="50000"/>
                            </a:schemeClr>
                          </a:solidFill>
                          <a:effectLst/>
                          <a:latin typeface="Andalus" panose="02020603050405020304" pitchFamily="18" charset="-78"/>
                          <a:cs typeface="Andalus" panose="02020603050405020304" pitchFamily="18" charset="-78"/>
                        </a:rPr>
                        <a:t>1.000</a:t>
                      </a:r>
                      <a:endParaRPr lang="en-US" sz="2000" b="1"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tc>
                <a:tc>
                  <a:txBody>
                    <a:bodyPr/>
                    <a:lstStyle/>
                    <a:p>
                      <a:pPr algn="ctr" fontAlgn="b"/>
                      <a:r>
                        <a:rPr lang="en-US" sz="2000" b="1" u="none" strike="noStrike" dirty="0">
                          <a:solidFill>
                            <a:schemeClr val="accent5">
                              <a:lumMod val="50000"/>
                            </a:schemeClr>
                          </a:solidFill>
                          <a:effectLst/>
                          <a:latin typeface="Andalus" panose="02020603050405020304" pitchFamily="18" charset="-78"/>
                          <a:cs typeface="Andalus" panose="02020603050405020304" pitchFamily="18" charset="-78"/>
                        </a:rPr>
                        <a:t>1.00</a:t>
                      </a:r>
                      <a:endParaRPr lang="en-US" sz="2000" b="1" i="0" u="none" strike="noStrike" dirty="0">
                        <a:solidFill>
                          <a:schemeClr val="accent5">
                            <a:lumMod val="50000"/>
                          </a:schemeClr>
                        </a:solidFill>
                        <a:effectLst/>
                        <a:latin typeface="Andalus" panose="02020603050405020304" pitchFamily="18" charset="-78"/>
                        <a:cs typeface="Andalus" panose="02020603050405020304" pitchFamily="18" charset="-78"/>
                      </a:endParaRPr>
                    </a:p>
                  </a:txBody>
                  <a:tcPr marL="9525" marR="9525" marT="9525" marB="0" anchor="b"/>
                </a:tc>
                <a:extLst>
                  <a:ext uri="{0D108BD9-81ED-4DB2-BD59-A6C34878D82A}">
                    <a16:rowId xmlns:a16="http://schemas.microsoft.com/office/drawing/2014/main" xmlns="" val="1873701969"/>
                  </a:ext>
                </a:extLst>
              </a:tr>
            </a:tbl>
          </a:graphicData>
        </a:graphic>
      </p:graphicFrame>
      <p:sp>
        <p:nvSpPr>
          <p:cNvPr id="5" name="Cloud 4">
            <a:extLst>
              <a:ext uri="{FF2B5EF4-FFF2-40B4-BE49-F238E27FC236}">
                <a16:creationId xmlns:a16="http://schemas.microsoft.com/office/drawing/2014/main" xmlns="" id="{DF021487-5060-43AB-AF55-A89E2D491E6E}"/>
              </a:ext>
            </a:extLst>
          </p:cNvPr>
          <p:cNvSpPr/>
          <p:nvPr/>
        </p:nvSpPr>
        <p:spPr>
          <a:xfrm rot="20691257">
            <a:off x="402149" y="4496078"/>
            <a:ext cx="3731057" cy="2082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ndalus" panose="02020603050405020304" pitchFamily="18" charset="-78"/>
                <a:cs typeface="Andalus" panose="02020603050405020304" pitchFamily="18" charset="-78"/>
              </a:rPr>
              <a:t>equal weights were assigned for the indicators within each dimension </a:t>
            </a:r>
          </a:p>
        </p:txBody>
      </p:sp>
    </p:spTree>
    <p:extLst>
      <p:ext uri="{BB962C8B-B14F-4D97-AF65-F5344CB8AC3E}">
        <p14:creationId xmlns:p14="http://schemas.microsoft.com/office/powerpoint/2010/main" val="1506500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DFD54-EBE3-40F0-8860-BB3231531C78}"/>
              </a:ext>
            </a:extLst>
          </p:cNvPr>
          <p:cNvSpPr>
            <a:spLocks noGrp="1"/>
          </p:cNvSpPr>
          <p:nvPr>
            <p:ph type="title"/>
          </p:nvPr>
        </p:nvSpPr>
        <p:spPr>
          <a:xfrm>
            <a:off x="262465" y="0"/>
            <a:ext cx="10515600" cy="1325563"/>
          </a:xfrm>
        </p:spPr>
        <p:txBody>
          <a:bodyPr>
            <a:normAutofit/>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Aggregation within &amp; across dimensions</a:t>
            </a:r>
          </a:p>
        </p:txBody>
      </p:sp>
      <p:sp>
        <p:nvSpPr>
          <p:cNvPr id="3" name="Content Placeholder 2">
            <a:extLst>
              <a:ext uri="{FF2B5EF4-FFF2-40B4-BE49-F238E27FC236}">
                <a16:creationId xmlns:a16="http://schemas.microsoft.com/office/drawing/2014/main" xmlns="" id="{6C4BDFE6-DF5A-4C6E-A283-17B273D7E057}"/>
              </a:ext>
            </a:extLst>
          </p:cNvPr>
          <p:cNvSpPr>
            <a:spLocks noGrp="1"/>
          </p:cNvSpPr>
          <p:nvPr>
            <p:ph idx="1"/>
          </p:nvPr>
        </p:nvSpPr>
        <p:spPr>
          <a:xfrm>
            <a:off x="838199" y="1592459"/>
            <a:ext cx="11121571" cy="4322037"/>
          </a:xfrm>
        </p:spPr>
        <p:txBody>
          <a:bodyPr>
            <a:noAutofit/>
          </a:bodyPr>
          <a:lstStyle/>
          <a:p>
            <a:r>
              <a:rPr lang="en-US" sz="3300" dirty="0">
                <a:solidFill>
                  <a:schemeClr val="accent5">
                    <a:lumMod val="50000"/>
                  </a:schemeClr>
                </a:solidFill>
                <a:latin typeface="Andalus" panose="02020603050405020304" pitchFamily="18" charset="-78"/>
                <a:cs typeface="Andalus" panose="02020603050405020304" pitchFamily="18" charset="-78"/>
              </a:rPr>
              <a:t>Within each dimension, normalization standardized values across indicators,</a:t>
            </a:r>
          </a:p>
          <a:p>
            <a:pPr marL="457200" lvl="1" indent="0">
              <a:buNone/>
            </a:pPr>
            <a:r>
              <a:rPr lang="en-US" sz="3300" dirty="0">
                <a:solidFill>
                  <a:schemeClr val="accent6">
                    <a:lumMod val="50000"/>
                  </a:schemeClr>
                </a:solidFill>
                <a:latin typeface="Andalus" panose="02020603050405020304" pitchFamily="18" charset="-78"/>
                <a:cs typeface="Andalus" panose="02020603050405020304" pitchFamily="18" charset="-78"/>
              </a:rPr>
              <a:t>Therefore</a:t>
            </a:r>
            <a:r>
              <a:rPr lang="en-US" sz="3300" dirty="0">
                <a:solidFill>
                  <a:schemeClr val="accent5">
                    <a:lumMod val="50000"/>
                  </a:schemeClr>
                </a:solidFill>
                <a:latin typeface="Andalus" panose="02020603050405020304" pitchFamily="18" charset="-78"/>
                <a:cs typeface="Andalus" panose="02020603050405020304" pitchFamily="18" charset="-78"/>
              </a:rPr>
              <a:t>:</a:t>
            </a:r>
          </a:p>
          <a:p>
            <a:pPr marL="0" indent="0">
              <a:buNone/>
            </a:pPr>
            <a:r>
              <a:rPr lang="en-US" sz="3300" dirty="0" smtClean="0">
                <a:solidFill>
                  <a:schemeClr val="accent5">
                    <a:lumMod val="50000"/>
                  </a:schemeClr>
                </a:solidFill>
                <a:latin typeface="Andalus" panose="02020603050405020304" pitchFamily="18" charset="-78"/>
                <a:cs typeface="Andalus" panose="02020603050405020304" pitchFamily="18" charset="-78"/>
              </a:rPr>
              <a:t>	Within </a:t>
            </a:r>
            <a:r>
              <a:rPr lang="en-US" sz="3300" dirty="0">
                <a:solidFill>
                  <a:schemeClr val="accent5">
                    <a:lumMod val="50000"/>
                  </a:schemeClr>
                </a:solidFill>
                <a:latin typeface="Andalus" panose="02020603050405020304" pitchFamily="18" charset="-78"/>
                <a:cs typeface="Andalus" panose="02020603050405020304" pitchFamily="18" charset="-78"/>
              </a:rPr>
              <a:t>dimension arithmetic mean was utilized </a:t>
            </a:r>
            <a:r>
              <a:rPr lang="en-US" sz="3300" dirty="0" smtClean="0">
                <a:solidFill>
                  <a:schemeClr val="accent5">
                    <a:lumMod val="50000"/>
                  </a:schemeClr>
                </a:solidFill>
                <a:latin typeface="Andalus" panose="02020603050405020304" pitchFamily="18" charset="-78"/>
                <a:cs typeface="Andalus" panose="02020603050405020304" pitchFamily="18" charset="-78"/>
              </a:rPr>
              <a:t>across 	indicators </a:t>
            </a:r>
            <a:endParaRPr lang="en-US" sz="3300" dirty="0">
              <a:solidFill>
                <a:schemeClr val="accent5">
                  <a:lumMod val="50000"/>
                </a:schemeClr>
              </a:solidFill>
              <a:latin typeface="Andalus" panose="02020603050405020304" pitchFamily="18" charset="-78"/>
              <a:cs typeface="Andalus" panose="02020603050405020304" pitchFamily="18" charset="-78"/>
            </a:endParaRPr>
          </a:p>
          <a:p>
            <a:pPr marL="0" indent="0">
              <a:buNone/>
            </a:pPr>
            <a:endParaRPr lang="en-US" sz="3300" dirty="0">
              <a:solidFill>
                <a:schemeClr val="accent5">
                  <a:lumMod val="50000"/>
                </a:schemeClr>
              </a:solidFill>
              <a:latin typeface="Andalus" panose="02020603050405020304" pitchFamily="18" charset="-78"/>
              <a:cs typeface="Andalus" panose="02020603050405020304" pitchFamily="18" charset="-78"/>
            </a:endParaRPr>
          </a:p>
          <a:p>
            <a:r>
              <a:rPr lang="en-US" sz="3300" dirty="0">
                <a:solidFill>
                  <a:schemeClr val="accent5">
                    <a:lumMod val="50000"/>
                  </a:schemeClr>
                </a:solidFill>
                <a:latin typeface="Andalus" panose="02020603050405020304" pitchFamily="18" charset="-78"/>
                <a:cs typeface="Andalus" panose="02020603050405020304" pitchFamily="18" charset="-78"/>
              </a:rPr>
              <a:t>On the other hand, dimensions represent diversity of issues</a:t>
            </a:r>
          </a:p>
          <a:p>
            <a:pPr marL="457200" lvl="1" indent="0">
              <a:buNone/>
            </a:pPr>
            <a:r>
              <a:rPr lang="en-US" sz="3300" dirty="0">
                <a:solidFill>
                  <a:schemeClr val="accent6">
                    <a:lumMod val="50000"/>
                  </a:schemeClr>
                </a:solidFill>
                <a:latin typeface="Andalus" panose="02020603050405020304" pitchFamily="18" charset="-78"/>
                <a:cs typeface="Andalus" panose="02020603050405020304" pitchFamily="18" charset="-78"/>
              </a:rPr>
              <a:t>Therefore</a:t>
            </a:r>
            <a:r>
              <a:rPr lang="en-US" sz="3300" dirty="0">
                <a:solidFill>
                  <a:schemeClr val="accent5">
                    <a:lumMod val="50000"/>
                  </a:schemeClr>
                </a:solidFill>
                <a:latin typeface="Andalus" panose="02020603050405020304" pitchFamily="18" charset="-78"/>
                <a:cs typeface="Andalus" panose="02020603050405020304" pitchFamily="18" charset="-78"/>
              </a:rPr>
              <a:t>: </a:t>
            </a:r>
          </a:p>
          <a:p>
            <a:pPr marL="0" indent="0">
              <a:buNone/>
            </a:pPr>
            <a:r>
              <a:rPr lang="en-US" sz="3300" dirty="0" smtClean="0">
                <a:solidFill>
                  <a:schemeClr val="accent5">
                    <a:lumMod val="50000"/>
                  </a:schemeClr>
                </a:solidFill>
                <a:latin typeface="Andalus" panose="02020603050405020304" pitchFamily="18" charset="-78"/>
                <a:cs typeface="Andalus" panose="02020603050405020304" pitchFamily="18" charset="-78"/>
              </a:rPr>
              <a:t>	For </a:t>
            </a:r>
            <a:r>
              <a:rPr lang="en-US" sz="3300" dirty="0">
                <a:solidFill>
                  <a:schemeClr val="accent5">
                    <a:lumMod val="50000"/>
                  </a:schemeClr>
                </a:solidFill>
                <a:latin typeface="Andalus" panose="02020603050405020304" pitchFamily="18" charset="-78"/>
                <a:cs typeface="Andalus" panose="02020603050405020304" pitchFamily="18" charset="-78"/>
              </a:rPr>
              <a:t>compiled dimensions, the geometric mean adopted</a:t>
            </a:r>
          </a:p>
        </p:txBody>
      </p:sp>
    </p:spTree>
    <p:extLst>
      <p:ext uri="{BB962C8B-B14F-4D97-AF65-F5344CB8AC3E}">
        <p14:creationId xmlns:p14="http://schemas.microsoft.com/office/powerpoint/2010/main" val="3401835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337204"/>
            <a:ext cx="10515600" cy="2852737"/>
          </a:xfrm>
        </p:spPr>
        <p:txBody>
          <a:bodyPr/>
          <a:lstStyle/>
          <a:p>
            <a:pPr lvl="0" algn="ctr"/>
            <a:r>
              <a:rPr lang="en-US" b="1" dirty="0">
                <a:solidFill>
                  <a:schemeClr val="accent6">
                    <a:lumMod val="50000"/>
                  </a:schemeClr>
                </a:solidFill>
                <a:latin typeface="Andalus" panose="02020603050405020304" pitchFamily="18" charset="-78"/>
                <a:cs typeface="Andalus" panose="02020603050405020304" pitchFamily="18" charset="-78"/>
              </a:rPr>
              <a:t>Statistical Soundness and Validation </a:t>
            </a:r>
            <a:endParaRPr lang="en-US" dirty="0">
              <a:solidFill>
                <a:schemeClr val="accent6">
                  <a:lumMod val="50000"/>
                </a:schemeClr>
              </a:solidFill>
              <a:latin typeface="Andalus" panose="02020603050405020304" pitchFamily="18" charset="-78"/>
              <a:cs typeface="Andalus" panose="02020603050405020304" pitchFamily="18" charset="-78"/>
            </a:endParaRPr>
          </a:p>
        </p:txBody>
      </p:sp>
      <p:pic>
        <p:nvPicPr>
          <p:cNvPr id="3"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6233" y="212990"/>
            <a:ext cx="855134" cy="51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490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E2EA8-5FC5-4769-9E5F-5D1DFC73C007}"/>
              </a:ext>
            </a:extLst>
          </p:cNvPr>
          <p:cNvSpPr>
            <a:spLocks noGrp="1"/>
          </p:cNvSpPr>
          <p:nvPr>
            <p:ph type="title"/>
          </p:nvPr>
        </p:nvSpPr>
        <p:spPr>
          <a:xfrm>
            <a:off x="347739" y="0"/>
            <a:ext cx="10515600" cy="1325563"/>
          </a:xfrm>
        </p:spPr>
        <p:txBody>
          <a:bodyPr>
            <a:normAutofit/>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Reliability test for internal consistency between the </a:t>
            </a:r>
            <a:r>
              <a:rPr lang="en-US" b="1" dirty="0" smtClean="0">
                <a:solidFill>
                  <a:schemeClr val="accent6">
                    <a:lumMod val="50000"/>
                  </a:schemeClr>
                </a:solidFill>
                <a:latin typeface="Andalus" panose="02020603050405020304" pitchFamily="18" charset="-78"/>
                <a:cs typeface="Andalus" panose="02020603050405020304" pitchFamily="18" charset="-78"/>
              </a:rPr>
              <a:t>indicators</a:t>
            </a:r>
            <a:endParaRPr lang="en-US" dirty="0">
              <a:solidFill>
                <a:schemeClr val="accent6">
                  <a:lumMod val="50000"/>
                </a:schemeClr>
              </a:solidFill>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xmlns="" id="{C0351DB1-0758-435F-9B54-D8F0288ECD2A}"/>
              </a:ext>
            </a:extLst>
          </p:cNvPr>
          <p:cNvSpPr>
            <a:spLocks noGrp="1"/>
          </p:cNvSpPr>
          <p:nvPr>
            <p:ph idx="1"/>
          </p:nvPr>
        </p:nvSpPr>
        <p:spPr>
          <a:xfrm>
            <a:off x="347739" y="1589398"/>
            <a:ext cx="6382969" cy="4582510"/>
          </a:xfrm>
        </p:spPr>
        <p:txBody>
          <a:bodyPr>
            <a:noAutofit/>
          </a:bodyPr>
          <a:lstStyle/>
          <a:p>
            <a:r>
              <a:rPr lang="en-US" dirty="0">
                <a:solidFill>
                  <a:schemeClr val="accent5">
                    <a:lumMod val="50000"/>
                  </a:schemeClr>
                </a:solidFill>
                <a:latin typeface="Andalus" panose="02020603050405020304" pitchFamily="18" charset="-78"/>
                <a:cs typeface="Andalus" panose="02020603050405020304" pitchFamily="18" charset="-78"/>
              </a:rPr>
              <a:t>Cronbach’s alpha is used to estimate </a:t>
            </a:r>
            <a:r>
              <a:rPr lang="en-US" dirty="0" smtClean="0">
                <a:solidFill>
                  <a:schemeClr val="accent5">
                    <a:lumMod val="50000"/>
                  </a:schemeClr>
                </a:solidFill>
                <a:latin typeface="Andalus" panose="02020603050405020304" pitchFamily="18" charset="-78"/>
                <a:cs typeface="Andalus" panose="02020603050405020304" pitchFamily="18" charset="-78"/>
              </a:rPr>
              <a:t>reliability</a:t>
            </a:r>
            <a:r>
              <a:rPr lang="en-US" dirty="0">
                <a:solidFill>
                  <a:schemeClr val="accent5">
                    <a:lumMod val="50000"/>
                  </a:schemeClr>
                </a:solidFill>
                <a:latin typeface="Andalus" panose="02020603050405020304" pitchFamily="18" charset="-78"/>
                <a:cs typeface="Andalus" panose="02020603050405020304" pitchFamily="18" charset="-78"/>
              </a:rPr>
              <a:t>, or internal consistency, of a composite score. High Cronbach’s alpha, or equivalently a high “reliability”, indicates that the individual indicators measure the latent phenomenon well. </a:t>
            </a:r>
            <a:endParaRPr lang="en-US" dirty="0"/>
          </a:p>
          <a:p>
            <a:r>
              <a:rPr lang="en-US" dirty="0">
                <a:solidFill>
                  <a:schemeClr val="accent5">
                    <a:lumMod val="50000"/>
                  </a:schemeClr>
                </a:solidFill>
                <a:latin typeface="Andalus" panose="02020603050405020304" pitchFamily="18" charset="-78"/>
                <a:cs typeface="Andalus" panose="02020603050405020304" pitchFamily="18" charset="-78"/>
              </a:rPr>
              <a:t>Accordingly, inter-item consistencies </a:t>
            </a:r>
            <a:r>
              <a:rPr lang="en-US" dirty="0" smtClean="0">
                <a:solidFill>
                  <a:schemeClr val="accent5">
                    <a:lumMod val="50000"/>
                  </a:schemeClr>
                </a:solidFill>
                <a:latin typeface="Andalus" panose="02020603050405020304" pitchFamily="18" charset="-78"/>
                <a:cs typeface="Andalus" panose="02020603050405020304" pitchFamily="18" charset="-78"/>
              </a:rPr>
              <a:t>are:</a:t>
            </a:r>
          </a:p>
          <a:p>
            <a:pPr marL="1025525" indent="-1025525">
              <a:buNone/>
            </a:pPr>
            <a:r>
              <a:rPr lang="en-US" dirty="0">
                <a:solidFill>
                  <a:schemeClr val="accent5">
                    <a:lumMod val="50000"/>
                  </a:schemeClr>
                </a:solidFill>
                <a:latin typeface="Andalus" panose="02020603050405020304" pitchFamily="18" charset="-78"/>
                <a:cs typeface="Andalus" panose="02020603050405020304" pitchFamily="18" charset="-78"/>
              </a:rPr>
              <a:t>	</a:t>
            </a:r>
            <a:r>
              <a:rPr lang="en-US" dirty="0" smtClean="0">
                <a:solidFill>
                  <a:schemeClr val="accent5">
                    <a:lumMod val="50000"/>
                  </a:schemeClr>
                </a:solidFill>
                <a:latin typeface="Andalus" panose="02020603050405020304" pitchFamily="18" charset="-78"/>
                <a:cs typeface="Andalus" panose="02020603050405020304" pitchFamily="18" charset="-78"/>
              </a:rPr>
              <a:t> </a:t>
            </a:r>
            <a:r>
              <a:rPr lang="en-US" dirty="0">
                <a:solidFill>
                  <a:schemeClr val="accent6">
                    <a:lumMod val="50000"/>
                  </a:schemeClr>
                </a:solidFill>
                <a:latin typeface="Andalus" panose="02020603050405020304" pitchFamily="18" charset="-78"/>
                <a:cs typeface="Andalus" panose="02020603050405020304" pitchFamily="18" charset="-78"/>
              </a:rPr>
              <a:t>high</a:t>
            </a:r>
            <a:r>
              <a:rPr lang="en-US" dirty="0">
                <a:solidFill>
                  <a:schemeClr val="accent5">
                    <a:lumMod val="50000"/>
                  </a:schemeClr>
                </a:solidFill>
                <a:latin typeface="Andalus" panose="02020603050405020304" pitchFamily="18" charset="-78"/>
                <a:cs typeface="Andalus" panose="02020603050405020304" pitchFamily="18" charset="-78"/>
              </a:rPr>
              <a:t> (&gt; 0.7) for 2 </a:t>
            </a:r>
            <a:r>
              <a:rPr lang="en-US" dirty="0" smtClean="0">
                <a:solidFill>
                  <a:schemeClr val="accent5">
                    <a:lumMod val="50000"/>
                  </a:schemeClr>
                </a:solidFill>
                <a:latin typeface="Andalus" panose="02020603050405020304" pitchFamily="18" charset="-78"/>
                <a:cs typeface="Andalus" panose="02020603050405020304" pitchFamily="18" charset="-78"/>
              </a:rPr>
              <a:t>dimensions: Dignity </a:t>
            </a:r>
            <a:r>
              <a:rPr lang="en-US" dirty="0">
                <a:solidFill>
                  <a:schemeClr val="accent5">
                    <a:lumMod val="50000"/>
                  </a:schemeClr>
                </a:solidFill>
                <a:latin typeface="Andalus" panose="02020603050405020304" pitchFamily="18" charset="-78"/>
                <a:cs typeface="Andalus" panose="02020603050405020304" pitchFamily="18" charset="-78"/>
              </a:rPr>
              <a:t>and Human rights and Health), </a:t>
            </a:r>
            <a:endParaRPr lang="en-US" dirty="0" smtClean="0">
              <a:solidFill>
                <a:schemeClr val="accent5">
                  <a:lumMod val="50000"/>
                </a:schemeClr>
              </a:solidFill>
              <a:latin typeface="Andalus" panose="02020603050405020304" pitchFamily="18" charset="-78"/>
              <a:cs typeface="Andalus" panose="02020603050405020304" pitchFamily="18" charset="-78"/>
            </a:endParaRPr>
          </a:p>
          <a:p>
            <a:pPr marL="1025525" indent="-1025525">
              <a:buNone/>
            </a:pPr>
            <a:r>
              <a:rPr lang="en-US" dirty="0">
                <a:solidFill>
                  <a:schemeClr val="accent5">
                    <a:lumMod val="50000"/>
                  </a:schemeClr>
                </a:solidFill>
                <a:latin typeface="Andalus" panose="02020603050405020304" pitchFamily="18" charset="-78"/>
                <a:cs typeface="Andalus" panose="02020603050405020304" pitchFamily="18" charset="-78"/>
              </a:rPr>
              <a:t>	</a:t>
            </a:r>
            <a:r>
              <a:rPr lang="en-US" dirty="0" smtClean="0">
                <a:solidFill>
                  <a:schemeClr val="accent6">
                    <a:lumMod val="50000"/>
                  </a:schemeClr>
                </a:solidFill>
                <a:latin typeface="Andalus" panose="02020603050405020304" pitchFamily="18" charset="-78"/>
                <a:cs typeface="Andalus" panose="02020603050405020304" pitchFamily="18" charset="-78"/>
              </a:rPr>
              <a:t>moderate</a:t>
            </a:r>
            <a:r>
              <a:rPr lang="en-US" dirty="0" smtClean="0">
                <a:solidFill>
                  <a:schemeClr val="accent5">
                    <a:lumMod val="50000"/>
                  </a:schemeClr>
                </a:solidFill>
                <a:latin typeface="Andalus" panose="02020603050405020304" pitchFamily="18" charset="-78"/>
                <a:cs typeface="Andalus" panose="02020603050405020304" pitchFamily="18" charset="-78"/>
              </a:rPr>
              <a:t> </a:t>
            </a:r>
            <a:r>
              <a:rPr lang="en-US" dirty="0">
                <a:solidFill>
                  <a:schemeClr val="accent5">
                    <a:lumMod val="50000"/>
                  </a:schemeClr>
                </a:solidFill>
                <a:latin typeface="Andalus" panose="02020603050405020304" pitchFamily="18" charset="-78"/>
                <a:cs typeface="Andalus" panose="02020603050405020304" pitchFamily="18" charset="-78"/>
              </a:rPr>
              <a:t>(0.4 &lt; x &lt; 0.7) for the other dimensions</a:t>
            </a:r>
          </a:p>
        </p:txBody>
      </p:sp>
      <p:graphicFrame>
        <p:nvGraphicFramePr>
          <p:cNvPr id="5" name="Table 4">
            <a:extLst>
              <a:ext uri="{FF2B5EF4-FFF2-40B4-BE49-F238E27FC236}">
                <a16:creationId xmlns:a16="http://schemas.microsoft.com/office/drawing/2014/main" xmlns="" id="{78271BFF-5FD9-48CF-A16E-E7A0B949140E}"/>
              </a:ext>
            </a:extLst>
          </p:cNvPr>
          <p:cNvGraphicFramePr>
            <a:graphicFrameLocks noGrp="1"/>
          </p:cNvGraphicFramePr>
          <p:nvPr>
            <p:extLst>
              <p:ext uri="{D42A27DB-BD31-4B8C-83A1-F6EECF244321}">
                <p14:modId xmlns:p14="http://schemas.microsoft.com/office/powerpoint/2010/main" val="2175867918"/>
              </p:ext>
            </p:extLst>
          </p:nvPr>
        </p:nvGraphicFramePr>
        <p:xfrm>
          <a:off x="7054544" y="1589397"/>
          <a:ext cx="4801916" cy="4929935"/>
        </p:xfrm>
        <a:graphic>
          <a:graphicData uri="http://schemas.openxmlformats.org/drawingml/2006/table">
            <a:tbl>
              <a:tblPr firstRow="1" firstCol="1" bandRow="1">
                <a:tableStyleId>{5C22544A-7EE6-4342-B048-85BDC9FD1C3A}</a:tableStyleId>
              </a:tblPr>
              <a:tblGrid>
                <a:gridCol w="2201600">
                  <a:extLst>
                    <a:ext uri="{9D8B030D-6E8A-4147-A177-3AD203B41FA5}">
                      <a16:colId xmlns:a16="http://schemas.microsoft.com/office/drawing/2014/main" xmlns="" val="405727016"/>
                    </a:ext>
                  </a:extLst>
                </a:gridCol>
                <a:gridCol w="1156605">
                  <a:extLst>
                    <a:ext uri="{9D8B030D-6E8A-4147-A177-3AD203B41FA5}">
                      <a16:colId xmlns:a16="http://schemas.microsoft.com/office/drawing/2014/main" xmlns="" val="1608016048"/>
                    </a:ext>
                  </a:extLst>
                </a:gridCol>
                <a:gridCol w="1443711">
                  <a:extLst>
                    <a:ext uri="{9D8B030D-6E8A-4147-A177-3AD203B41FA5}">
                      <a16:colId xmlns:a16="http://schemas.microsoft.com/office/drawing/2014/main" xmlns="" val="2839367202"/>
                    </a:ext>
                  </a:extLst>
                </a:gridCol>
              </a:tblGrid>
              <a:tr h="764720">
                <a:tc gridSpan="3">
                  <a:txBody>
                    <a:bodyPr/>
                    <a:lstStyle/>
                    <a:p>
                      <a:pPr marL="0" marR="0" algn="ctr">
                        <a:spcBef>
                          <a:spcPts val="0"/>
                        </a:spcBef>
                        <a:spcAft>
                          <a:spcPts val="0"/>
                        </a:spcAft>
                      </a:pPr>
                      <a:r>
                        <a:rPr lang="en-US" sz="2000" b="1" kern="1200" dirty="0">
                          <a:solidFill>
                            <a:schemeClr val="accent5">
                              <a:lumMod val="50000"/>
                            </a:schemeClr>
                          </a:solidFill>
                          <a:effectLst/>
                          <a:latin typeface="Andalus" panose="02020603050405020304" pitchFamily="18" charset="-78"/>
                          <a:ea typeface="+mn-ea"/>
                          <a:cs typeface="Andalus" panose="02020603050405020304" pitchFamily="18" charset="-78"/>
                        </a:rPr>
                        <a:t>Reliability test (Cronbach’s alpha) for each dimension</a:t>
                      </a:r>
                      <a:endParaRPr lang="en-US" sz="2000" b="1"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accent1">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44529955"/>
                  </a:ext>
                </a:extLst>
              </a:tr>
              <a:tr h="927233">
                <a:tc>
                  <a:txBody>
                    <a:bodyPr/>
                    <a:lstStyle/>
                    <a:p>
                      <a:pPr marL="0" marR="0">
                        <a:lnSpc>
                          <a:spcPct val="107000"/>
                        </a:lnSpc>
                        <a:spcBef>
                          <a:spcPts val="0"/>
                        </a:spcBef>
                        <a:spcAft>
                          <a:spcPts val="0"/>
                        </a:spcAft>
                      </a:pPr>
                      <a:r>
                        <a:rPr lang="en-US" sz="1800" b="1" dirty="0">
                          <a:solidFill>
                            <a:schemeClr val="accent5">
                              <a:lumMod val="50000"/>
                            </a:schemeClr>
                          </a:solidFill>
                          <a:effectLst/>
                          <a:latin typeface="Andalus" panose="02020603050405020304" pitchFamily="18" charset="-78"/>
                          <a:cs typeface="Andalus" panose="02020603050405020304" pitchFamily="18" charset="-78"/>
                        </a:rPr>
                        <a:t>Dimension</a:t>
                      </a:r>
                      <a:endParaRPr lang="en-US" sz="1800" b="1"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Number of Items</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Scale reliability coefficient</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501428119"/>
                  </a:ext>
                </a:extLst>
              </a:tr>
              <a:tr h="868829">
                <a:tc>
                  <a:txBody>
                    <a:bodyPr/>
                    <a:lstStyle/>
                    <a:p>
                      <a:pPr marL="0" marR="0">
                        <a:lnSpc>
                          <a:spcPct val="107000"/>
                        </a:lnSpc>
                        <a:spcBef>
                          <a:spcPts val="0"/>
                        </a:spcBef>
                        <a:spcAft>
                          <a:spcPts val="0"/>
                        </a:spcAft>
                      </a:pPr>
                      <a:r>
                        <a:rPr lang="en-US" sz="1800" b="1" dirty="0">
                          <a:solidFill>
                            <a:schemeClr val="accent5">
                              <a:lumMod val="50000"/>
                            </a:schemeClr>
                          </a:solidFill>
                          <a:effectLst/>
                          <a:latin typeface="Andalus" panose="02020603050405020304" pitchFamily="18" charset="-78"/>
                          <a:cs typeface="Andalus" panose="02020603050405020304" pitchFamily="18" charset="-78"/>
                        </a:rPr>
                        <a:t>Dignity and Human rights</a:t>
                      </a:r>
                      <a:endParaRPr lang="en-US" sz="1800" b="1"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bg1"/>
                    </a:solidFill>
                  </a:tcPr>
                </a:tc>
                <a:tc>
                  <a:txBody>
                    <a:bodyPr/>
                    <a:lstStyle/>
                    <a:p>
                      <a:pPr marL="302895" marR="0" algn="ctr">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1</a:t>
                      </a:r>
                      <a:r>
                        <a:rPr lang="ar-SA" sz="1800" dirty="0">
                          <a:solidFill>
                            <a:schemeClr val="accent5">
                              <a:lumMod val="50000"/>
                            </a:schemeClr>
                          </a:solidFill>
                          <a:effectLst/>
                          <a:latin typeface="Andalus" panose="02020603050405020304" pitchFamily="18" charset="-78"/>
                          <a:cs typeface="Andalus" panose="02020603050405020304" pitchFamily="18" charset="-78"/>
                        </a:rPr>
                        <a:t>4</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bg1"/>
                    </a:solidFill>
                  </a:tcPr>
                </a:tc>
                <a:tc>
                  <a:txBody>
                    <a:bodyPr/>
                    <a:lstStyle/>
                    <a:p>
                      <a:pPr marL="302895" marR="0" algn="ctr">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0.85</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bg1"/>
                    </a:solidFill>
                  </a:tcPr>
                </a:tc>
                <a:extLst>
                  <a:ext uri="{0D108BD9-81ED-4DB2-BD59-A6C34878D82A}">
                    <a16:rowId xmlns:a16="http://schemas.microsoft.com/office/drawing/2014/main" xmlns="" val="310770347"/>
                  </a:ext>
                </a:extLst>
              </a:tr>
              <a:tr h="667156">
                <a:tc>
                  <a:txBody>
                    <a:bodyPr/>
                    <a:lstStyle/>
                    <a:p>
                      <a:pPr marL="0" marR="0">
                        <a:lnSpc>
                          <a:spcPct val="107000"/>
                        </a:lnSpc>
                        <a:spcBef>
                          <a:spcPts val="0"/>
                        </a:spcBef>
                        <a:spcAft>
                          <a:spcPts val="0"/>
                        </a:spcAft>
                      </a:pPr>
                      <a:r>
                        <a:rPr lang="en-US" sz="1800" b="1" dirty="0">
                          <a:solidFill>
                            <a:schemeClr val="accent5">
                              <a:lumMod val="50000"/>
                            </a:schemeClr>
                          </a:solidFill>
                          <a:effectLst/>
                          <a:latin typeface="Andalus" panose="02020603050405020304" pitchFamily="18" charset="-78"/>
                          <a:cs typeface="Andalus" panose="02020603050405020304" pitchFamily="18" charset="-78"/>
                        </a:rPr>
                        <a:t>Health</a:t>
                      </a:r>
                      <a:endParaRPr lang="en-US" sz="1800" b="1"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accent1">
                        <a:lumMod val="20000"/>
                        <a:lumOff val="80000"/>
                      </a:schemeClr>
                    </a:solidFill>
                  </a:tcPr>
                </a:tc>
                <a:tc>
                  <a:txBody>
                    <a:bodyPr/>
                    <a:lstStyle/>
                    <a:p>
                      <a:pPr marL="302895" marR="0" algn="ctr">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8</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accent1">
                        <a:lumMod val="20000"/>
                        <a:lumOff val="80000"/>
                      </a:schemeClr>
                    </a:solidFill>
                  </a:tcPr>
                </a:tc>
                <a:tc>
                  <a:txBody>
                    <a:bodyPr/>
                    <a:lstStyle/>
                    <a:p>
                      <a:pPr marL="302895" marR="0" algn="ctr">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0.78</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141685038"/>
                  </a:ext>
                </a:extLst>
              </a:tr>
              <a:tr h="706443">
                <a:tc>
                  <a:txBody>
                    <a:bodyPr/>
                    <a:lstStyle/>
                    <a:p>
                      <a:pPr marL="0" marR="0">
                        <a:lnSpc>
                          <a:spcPct val="107000"/>
                        </a:lnSpc>
                        <a:spcBef>
                          <a:spcPts val="0"/>
                        </a:spcBef>
                        <a:spcAft>
                          <a:spcPts val="0"/>
                        </a:spcAft>
                      </a:pPr>
                      <a:r>
                        <a:rPr lang="en-US" sz="1800" b="1" dirty="0">
                          <a:solidFill>
                            <a:schemeClr val="accent5">
                              <a:lumMod val="50000"/>
                            </a:schemeClr>
                          </a:solidFill>
                          <a:effectLst/>
                          <a:latin typeface="Andalus" panose="02020603050405020304" pitchFamily="18" charset="-78"/>
                          <a:cs typeface="Andalus" panose="02020603050405020304" pitchFamily="18" charset="-78"/>
                        </a:rPr>
                        <a:t>Place and Mobility</a:t>
                      </a:r>
                      <a:endParaRPr lang="en-US" sz="1800" b="1"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bg1"/>
                    </a:solidFill>
                  </a:tcPr>
                </a:tc>
                <a:tc>
                  <a:txBody>
                    <a:bodyPr/>
                    <a:lstStyle/>
                    <a:p>
                      <a:pPr marL="302895" marR="0" algn="ctr">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5</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bg1"/>
                    </a:solidFill>
                  </a:tcPr>
                </a:tc>
                <a:tc>
                  <a:txBody>
                    <a:bodyPr/>
                    <a:lstStyle/>
                    <a:p>
                      <a:pPr marL="302895" marR="0" algn="ctr" rtl="0">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0.44</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bg1"/>
                    </a:solidFill>
                  </a:tcPr>
                </a:tc>
                <a:extLst>
                  <a:ext uri="{0D108BD9-81ED-4DB2-BD59-A6C34878D82A}">
                    <a16:rowId xmlns:a16="http://schemas.microsoft.com/office/drawing/2014/main" xmlns="" val="454102809"/>
                  </a:ext>
                </a:extLst>
              </a:tr>
              <a:tr h="570969">
                <a:tc>
                  <a:txBody>
                    <a:bodyPr/>
                    <a:lstStyle/>
                    <a:p>
                      <a:pPr marL="0" marR="0">
                        <a:lnSpc>
                          <a:spcPct val="107000"/>
                        </a:lnSpc>
                        <a:spcBef>
                          <a:spcPts val="0"/>
                        </a:spcBef>
                        <a:spcAft>
                          <a:spcPts val="0"/>
                        </a:spcAft>
                      </a:pPr>
                      <a:r>
                        <a:rPr lang="en-US" sz="1800" b="1" dirty="0">
                          <a:solidFill>
                            <a:schemeClr val="accent5">
                              <a:lumMod val="50000"/>
                            </a:schemeClr>
                          </a:solidFill>
                          <a:effectLst/>
                          <a:latin typeface="Andalus" panose="02020603050405020304" pitchFamily="18" charset="-78"/>
                          <a:cs typeface="Andalus" panose="02020603050405020304" pitchFamily="18" charset="-78"/>
                        </a:rPr>
                        <a:t>Governance</a:t>
                      </a:r>
                      <a:endParaRPr lang="en-US" sz="1800" b="1"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accent1">
                        <a:lumMod val="20000"/>
                        <a:lumOff val="80000"/>
                      </a:schemeClr>
                    </a:solidFill>
                  </a:tcPr>
                </a:tc>
                <a:tc>
                  <a:txBody>
                    <a:bodyPr/>
                    <a:lstStyle/>
                    <a:p>
                      <a:pPr marL="302895" marR="0" algn="ctr">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5</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accent1">
                        <a:lumMod val="20000"/>
                        <a:lumOff val="80000"/>
                      </a:schemeClr>
                    </a:solidFill>
                  </a:tcPr>
                </a:tc>
                <a:tc>
                  <a:txBody>
                    <a:bodyPr/>
                    <a:lstStyle/>
                    <a:p>
                      <a:pPr marL="302895" marR="0" algn="ctr">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0.40</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7521211"/>
                  </a:ext>
                </a:extLst>
              </a:tr>
              <a:tr h="424585">
                <a:tc>
                  <a:txBody>
                    <a:bodyPr/>
                    <a:lstStyle/>
                    <a:p>
                      <a:pPr marL="0" marR="0">
                        <a:lnSpc>
                          <a:spcPct val="107000"/>
                        </a:lnSpc>
                        <a:spcBef>
                          <a:spcPts val="0"/>
                        </a:spcBef>
                        <a:spcAft>
                          <a:spcPts val="0"/>
                        </a:spcAft>
                      </a:pPr>
                      <a:r>
                        <a:rPr lang="en-US" sz="1800" b="1" dirty="0">
                          <a:solidFill>
                            <a:schemeClr val="accent5">
                              <a:lumMod val="50000"/>
                            </a:schemeClr>
                          </a:solidFill>
                          <a:effectLst/>
                          <a:latin typeface="Andalus" panose="02020603050405020304" pitchFamily="18" charset="-78"/>
                          <a:cs typeface="Andalus" panose="02020603050405020304" pitchFamily="18" charset="-78"/>
                        </a:rPr>
                        <a:t>Sustainability</a:t>
                      </a:r>
                      <a:endParaRPr lang="en-US" sz="1800" b="1"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bg1"/>
                    </a:solidFill>
                  </a:tcPr>
                </a:tc>
                <a:tc>
                  <a:txBody>
                    <a:bodyPr/>
                    <a:lstStyle/>
                    <a:p>
                      <a:pPr marL="302895" marR="0" algn="ctr">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10</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bg1"/>
                    </a:solidFill>
                  </a:tcPr>
                </a:tc>
                <a:tc>
                  <a:txBody>
                    <a:bodyPr/>
                    <a:lstStyle/>
                    <a:p>
                      <a:pPr marL="302895" marR="0" algn="ctr">
                        <a:lnSpc>
                          <a:spcPct val="107000"/>
                        </a:lnSpc>
                        <a:spcBef>
                          <a:spcPts val="0"/>
                        </a:spcBef>
                        <a:spcAft>
                          <a:spcPts val="800"/>
                        </a:spcAft>
                      </a:pPr>
                      <a:r>
                        <a:rPr lang="en-US" sz="1800" dirty="0">
                          <a:solidFill>
                            <a:schemeClr val="accent5">
                              <a:lumMod val="50000"/>
                            </a:schemeClr>
                          </a:solidFill>
                          <a:effectLst/>
                          <a:latin typeface="Andalus" panose="02020603050405020304" pitchFamily="18" charset="-78"/>
                          <a:cs typeface="Andalus" panose="02020603050405020304" pitchFamily="18" charset="-78"/>
                        </a:rPr>
                        <a:t>0.58</a:t>
                      </a:r>
                      <a:endParaRPr lang="en-US" sz="1800" dirty="0">
                        <a:solidFill>
                          <a:schemeClr val="accent5">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a:txBody>
                  <a:tcPr marL="68580" marR="68580" marT="0" marB="0">
                    <a:solidFill>
                      <a:schemeClr val="bg1"/>
                    </a:solidFill>
                  </a:tcPr>
                </a:tc>
                <a:extLst>
                  <a:ext uri="{0D108BD9-81ED-4DB2-BD59-A6C34878D82A}">
                    <a16:rowId xmlns:a16="http://schemas.microsoft.com/office/drawing/2014/main" xmlns="" val="1602885855"/>
                  </a:ext>
                </a:extLst>
              </a:tr>
            </a:tbl>
          </a:graphicData>
        </a:graphic>
      </p:graphicFrame>
    </p:spTree>
    <p:extLst>
      <p:ext uri="{BB962C8B-B14F-4D97-AF65-F5344CB8AC3E}">
        <p14:creationId xmlns:p14="http://schemas.microsoft.com/office/powerpoint/2010/main" val="172054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8D974B-F919-437D-AD8B-7E208C7853B6}"/>
              </a:ext>
            </a:extLst>
          </p:cNvPr>
          <p:cNvSpPr>
            <a:spLocks noGrp="1"/>
          </p:cNvSpPr>
          <p:nvPr>
            <p:ph type="title"/>
          </p:nvPr>
        </p:nvSpPr>
        <p:spPr>
          <a:xfrm>
            <a:off x="567266" y="365125"/>
            <a:ext cx="10515600" cy="843189"/>
          </a:xfrm>
        </p:spPr>
        <p:txBody>
          <a:bodyPr>
            <a:normAutofit/>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Testing the Collinearity /redundancy</a:t>
            </a:r>
            <a:endParaRPr lang="en-US" dirty="0">
              <a:solidFill>
                <a:schemeClr val="accent6">
                  <a:lumMod val="50000"/>
                </a:schemeClr>
              </a:solidFill>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xmlns="" id="{25DB1C20-54EA-4A25-9C1B-DE835A77359F}"/>
              </a:ext>
            </a:extLst>
          </p:cNvPr>
          <p:cNvSpPr>
            <a:spLocks noGrp="1"/>
          </p:cNvSpPr>
          <p:nvPr>
            <p:ph idx="1"/>
          </p:nvPr>
        </p:nvSpPr>
        <p:spPr>
          <a:xfrm>
            <a:off x="838200" y="1905712"/>
            <a:ext cx="10515600" cy="4271251"/>
          </a:xfrm>
        </p:spPr>
        <p:txBody>
          <a:bodyPr>
            <a:normAutofit/>
          </a:bodyPr>
          <a:lstStyle/>
          <a:p>
            <a:pPr algn="just"/>
            <a:r>
              <a:rPr lang="en-US" sz="3600" dirty="0">
                <a:solidFill>
                  <a:schemeClr val="accent5">
                    <a:lumMod val="50000"/>
                  </a:schemeClr>
                </a:solidFill>
                <a:latin typeface="Andalus" panose="02020603050405020304" pitchFamily="18" charset="-78"/>
                <a:cs typeface="Andalus" panose="02020603050405020304" pitchFamily="18" charset="-78"/>
              </a:rPr>
              <a:t>Pearson's Correlation Coefficient, a measure of the linear relationship between two quantitative, continuous variables. </a:t>
            </a:r>
            <a:r>
              <a:rPr lang="en-US" sz="3600" u="sng" dirty="0">
                <a:solidFill>
                  <a:schemeClr val="accent5">
                    <a:lumMod val="50000"/>
                  </a:schemeClr>
                </a:solidFill>
                <a:latin typeface="Andalus" panose="02020603050405020304" pitchFamily="18" charset="-78"/>
                <a:cs typeface="Andalus" panose="02020603050405020304" pitchFamily="18" charset="-78"/>
              </a:rPr>
              <a:t>Cut-off strong correlation  0.7.</a:t>
            </a:r>
          </a:p>
          <a:p>
            <a:pPr algn="just"/>
            <a:endParaRPr lang="en-US" sz="3600" dirty="0">
              <a:latin typeface="Andalus" panose="02020603050405020304" pitchFamily="18" charset="-78"/>
              <a:cs typeface="Andalus" panose="02020603050405020304" pitchFamily="18" charset="-78"/>
            </a:endParaRPr>
          </a:p>
          <a:p>
            <a:r>
              <a:rPr lang="en-US" sz="3600" dirty="0">
                <a:solidFill>
                  <a:schemeClr val="accent5">
                    <a:lumMod val="50000"/>
                  </a:schemeClr>
                </a:solidFill>
                <a:latin typeface="Andalus" panose="02020603050405020304" pitchFamily="18" charset="-78"/>
                <a:cs typeface="Andalus" panose="02020603050405020304" pitchFamily="18" charset="-78"/>
              </a:rPr>
              <a:t>Collinearity among indicators is tested, to determine which of the correlated indicators would be excluded.</a:t>
            </a:r>
          </a:p>
          <a:p>
            <a:endParaRPr lang="en-US" sz="36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806963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27392-DA4D-4A0D-B7CD-5DE57F3177FD}"/>
              </a:ext>
            </a:extLst>
          </p:cNvPr>
          <p:cNvSpPr>
            <a:spLocks noGrp="1"/>
          </p:cNvSpPr>
          <p:nvPr>
            <p:ph type="title"/>
          </p:nvPr>
        </p:nvSpPr>
        <p:spPr>
          <a:xfrm>
            <a:off x="838200" y="60325"/>
            <a:ext cx="10515600" cy="1325563"/>
          </a:xfrm>
        </p:spPr>
        <p:txBody>
          <a:bodyPr/>
          <a:lstStyle/>
          <a:p>
            <a:pPr algn="ctr"/>
            <a:r>
              <a:rPr lang="en-US" b="1" dirty="0" smtClean="0">
                <a:solidFill>
                  <a:schemeClr val="accent6">
                    <a:lumMod val="50000"/>
                  </a:schemeClr>
                </a:solidFill>
                <a:latin typeface="Andalus" panose="02020603050405020304" pitchFamily="18" charset="-78"/>
                <a:cs typeface="Andalus" panose="02020603050405020304" pitchFamily="18" charset="-78"/>
              </a:rPr>
              <a:t>Excluded Indicators</a:t>
            </a:r>
            <a:endParaRPr lang="en-US" b="1" dirty="0">
              <a:solidFill>
                <a:schemeClr val="accent6">
                  <a:lumMod val="50000"/>
                </a:schemeClr>
              </a:solidFill>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xmlns="" id="{A4431D68-C2B2-4842-AA02-A74BE67F6159}"/>
              </a:ext>
            </a:extLst>
          </p:cNvPr>
          <p:cNvSpPr>
            <a:spLocks noGrp="1"/>
          </p:cNvSpPr>
          <p:nvPr>
            <p:ph idx="1"/>
          </p:nvPr>
        </p:nvSpPr>
        <p:spPr>
          <a:xfrm>
            <a:off x="838200" y="1503892"/>
            <a:ext cx="10515600" cy="4351338"/>
          </a:xfrm>
        </p:spPr>
        <p:txBody>
          <a:bodyPr>
            <a:noAutofit/>
          </a:bodyPr>
          <a:lstStyle/>
          <a:p>
            <a:pPr marL="0" indent="0">
              <a:buNone/>
            </a:pPr>
            <a:r>
              <a:rPr lang="en-US" sz="3000" dirty="0">
                <a:solidFill>
                  <a:schemeClr val="accent5">
                    <a:lumMod val="75000"/>
                  </a:schemeClr>
                </a:solidFill>
                <a:latin typeface="Andalus" panose="02020603050405020304" pitchFamily="18" charset="-78"/>
                <a:cs typeface="Andalus" panose="02020603050405020304" pitchFamily="18" charset="-78"/>
              </a:rPr>
              <a:t>Dignity</a:t>
            </a:r>
          </a:p>
          <a:p>
            <a:pPr marL="914400" lvl="0" indent="-225425">
              <a:buNone/>
            </a:pPr>
            <a:r>
              <a:rPr lang="en-US" sz="3000" dirty="0">
                <a:solidFill>
                  <a:schemeClr val="accent5">
                    <a:lumMod val="50000"/>
                  </a:schemeClr>
                </a:solidFill>
                <a:latin typeface="Andalus" panose="02020603050405020304" pitchFamily="18" charset="-78"/>
                <a:cs typeface="Andalus" panose="02020603050405020304" pitchFamily="18" charset="-78"/>
              </a:rPr>
              <a:t>Youth literacy rate (% of ages 15–24) </a:t>
            </a:r>
          </a:p>
          <a:p>
            <a:pPr marL="914400" lvl="0" indent="-225425">
              <a:buNone/>
            </a:pPr>
            <a:r>
              <a:rPr lang="en-US" sz="3000" dirty="0">
                <a:solidFill>
                  <a:schemeClr val="accent5">
                    <a:lumMod val="50000"/>
                  </a:schemeClr>
                </a:solidFill>
                <a:latin typeface="Andalus" panose="02020603050405020304" pitchFamily="18" charset="-78"/>
                <a:cs typeface="Andalus" panose="02020603050405020304" pitchFamily="18" charset="-78"/>
              </a:rPr>
              <a:t>Healthy life expectancy at birth</a:t>
            </a:r>
            <a:r>
              <a:rPr lang="en-US" sz="3000" dirty="0">
                <a:latin typeface="Andalus" panose="02020603050405020304" pitchFamily="18" charset="-78"/>
                <a:cs typeface="Andalus" panose="02020603050405020304" pitchFamily="18" charset="-78"/>
              </a:rPr>
              <a:t> </a:t>
            </a:r>
            <a:endParaRPr lang="en-US" sz="3000" dirty="0">
              <a:solidFill>
                <a:schemeClr val="accent5">
                  <a:lumMod val="75000"/>
                </a:schemeClr>
              </a:solidFill>
              <a:latin typeface="Andalus" panose="02020603050405020304" pitchFamily="18" charset="-78"/>
              <a:cs typeface="Andalus" panose="02020603050405020304" pitchFamily="18" charset="-78"/>
            </a:endParaRPr>
          </a:p>
          <a:p>
            <a:pPr marL="0" indent="0">
              <a:buNone/>
            </a:pPr>
            <a:r>
              <a:rPr lang="en-US" sz="3000" dirty="0" smtClean="0">
                <a:solidFill>
                  <a:schemeClr val="accent5">
                    <a:lumMod val="75000"/>
                  </a:schemeClr>
                </a:solidFill>
                <a:latin typeface="Andalus" panose="02020603050405020304" pitchFamily="18" charset="-78"/>
                <a:cs typeface="Andalus" panose="02020603050405020304" pitchFamily="18" charset="-78"/>
              </a:rPr>
              <a:t>Health/SRH:  </a:t>
            </a:r>
            <a:endParaRPr lang="en-US" sz="3000" dirty="0">
              <a:solidFill>
                <a:schemeClr val="accent5">
                  <a:lumMod val="75000"/>
                </a:schemeClr>
              </a:solidFill>
              <a:latin typeface="Andalus" panose="02020603050405020304" pitchFamily="18" charset="-78"/>
              <a:cs typeface="Andalus" panose="02020603050405020304" pitchFamily="18" charset="-78"/>
            </a:endParaRPr>
          </a:p>
          <a:p>
            <a:pPr marL="914400" indent="-225425">
              <a:lnSpc>
                <a:spcPct val="100000"/>
              </a:lnSpc>
              <a:buNone/>
            </a:pPr>
            <a:r>
              <a:rPr lang="en-US" sz="3000" dirty="0">
                <a:solidFill>
                  <a:schemeClr val="accent5">
                    <a:lumMod val="50000"/>
                  </a:schemeClr>
                </a:solidFill>
                <a:latin typeface="Andalus" panose="02020603050405020304" pitchFamily="18" charset="-78"/>
                <a:cs typeface="Andalus" panose="02020603050405020304" pitchFamily="18" charset="-78"/>
              </a:rPr>
              <a:t>Maternal mortality ratio </a:t>
            </a:r>
          </a:p>
          <a:p>
            <a:pPr marL="0" indent="0">
              <a:buNone/>
            </a:pPr>
            <a:r>
              <a:rPr lang="en-US" sz="3000" dirty="0">
                <a:solidFill>
                  <a:schemeClr val="accent5">
                    <a:lumMod val="75000"/>
                  </a:schemeClr>
                </a:solidFill>
                <a:latin typeface="Andalus" panose="02020603050405020304" pitchFamily="18" charset="-78"/>
                <a:cs typeface="Andalus" panose="02020603050405020304" pitchFamily="18" charset="-78"/>
              </a:rPr>
              <a:t>Sustainability: </a:t>
            </a:r>
          </a:p>
          <a:p>
            <a:pPr marL="914400" lvl="0" indent="-225425">
              <a:lnSpc>
                <a:spcPct val="110000"/>
              </a:lnSpc>
              <a:buNone/>
            </a:pPr>
            <a:r>
              <a:rPr lang="en-US" sz="3000" dirty="0">
                <a:solidFill>
                  <a:schemeClr val="accent5">
                    <a:lumMod val="50000"/>
                  </a:schemeClr>
                </a:solidFill>
                <a:latin typeface="Andalus" panose="02020603050405020304" pitchFamily="18" charset="-78"/>
                <a:cs typeface="Andalus" panose="02020603050405020304" pitchFamily="18" charset="-78"/>
              </a:rPr>
              <a:t>Access to electricity </a:t>
            </a:r>
          </a:p>
          <a:p>
            <a:pPr marL="914400" lvl="0" indent="-225425">
              <a:lnSpc>
                <a:spcPct val="110000"/>
              </a:lnSpc>
              <a:buNone/>
            </a:pPr>
            <a:r>
              <a:rPr lang="en-US" sz="3000" dirty="0">
                <a:solidFill>
                  <a:schemeClr val="accent5">
                    <a:lumMod val="50000"/>
                  </a:schemeClr>
                </a:solidFill>
                <a:latin typeface="Andalus" panose="02020603050405020304" pitchFamily="18" charset="-78"/>
                <a:cs typeface="Andalus" panose="02020603050405020304" pitchFamily="18" charset="-78"/>
              </a:rPr>
              <a:t>Access to clean fuels &amp; technology for cooking </a:t>
            </a:r>
          </a:p>
          <a:p>
            <a:pPr marL="914400" lvl="0" indent="-225425">
              <a:lnSpc>
                <a:spcPct val="110000"/>
              </a:lnSpc>
              <a:buNone/>
            </a:pPr>
            <a:r>
              <a:rPr lang="en-US" sz="3000" dirty="0">
                <a:solidFill>
                  <a:schemeClr val="accent5">
                    <a:lumMod val="50000"/>
                  </a:schemeClr>
                </a:solidFill>
                <a:latin typeface="Andalus" panose="02020603050405020304" pitchFamily="18" charset="-78"/>
                <a:cs typeface="Andalus" panose="02020603050405020304" pitchFamily="18" charset="-78"/>
              </a:rPr>
              <a:t>Population using improved drinking-water sources</a:t>
            </a:r>
          </a:p>
          <a:p>
            <a:endParaRPr lang="en-US" sz="3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83699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C3CFE9C-8756-4D56-8167-31A39BCDD1CC}"/>
              </a:ext>
            </a:extLst>
          </p:cNvPr>
          <p:cNvSpPr>
            <a:spLocks noGrp="1"/>
          </p:cNvSpPr>
          <p:nvPr>
            <p:ph idx="1"/>
          </p:nvPr>
        </p:nvSpPr>
        <p:spPr>
          <a:xfrm>
            <a:off x="377073" y="1690687"/>
            <a:ext cx="11270976" cy="4486275"/>
          </a:xfrm>
        </p:spPr>
        <p:txBody>
          <a:bodyPr>
            <a:normAutofit/>
          </a:bodyPr>
          <a:lstStyle/>
          <a:p>
            <a:r>
              <a:rPr lang="en-US" sz="2400" dirty="0">
                <a:solidFill>
                  <a:schemeClr val="accent5">
                    <a:lumMod val="50000"/>
                  </a:schemeClr>
                </a:solidFill>
                <a:latin typeface="Andalus" panose="02020603050405020304" pitchFamily="18" charset="-78"/>
                <a:cs typeface="Andalus" panose="02020603050405020304" pitchFamily="18" charset="-78"/>
              </a:rPr>
              <a:t>Testing the Sensitivity/Robustness is necessary to explore the extent to which ranking is robust regarding the choice of alternative weighting schemes, the aggregation methods and the upper and lower bound used in the normalization procedure. </a:t>
            </a:r>
          </a:p>
          <a:p>
            <a:endParaRPr lang="en-US" sz="2400" dirty="0"/>
          </a:p>
          <a:p>
            <a:pPr marL="0" indent="0">
              <a:buNone/>
            </a:pPr>
            <a:r>
              <a:rPr lang="en-US" sz="2400" u="sng" dirty="0">
                <a:solidFill>
                  <a:schemeClr val="accent1">
                    <a:lumMod val="75000"/>
                  </a:schemeClr>
                </a:solidFill>
                <a:latin typeface="Andalus" panose="02020603050405020304" pitchFamily="18" charset="-78"/>
                <a:cs typeface="Andalus" panose="02020603050405020304" pitchFamily="18" charset="-78"/>
              </a:rPr>
              <a:t>Changing the lower bound “worst” (=0) </a:t>
            </a:r>
          </a:p>
          <a:p>
            <a:pPr marL="339725" indent="0">
              <a:buNone/>
            </a:pPr>
            <a:r>
              <a:rPr lang="en-US" sz="2400" dirty="0">
                <a:latin typeface="Andalus" panose="02020603050405020304" pitchFamily="18" charset="-78"/>
                <a:cs typeface="Andalus" panose="02020603050405020304" pitchFamily="18" charset="-78"/>
              </a:rPr>
              <a:t>Results indicate that the differences in country ranks ranged between 0 and 2 ranks.  </a:t>
            </a:r>
          </a:p>
          <a:p>
            <a:pPr marL="0" indent="0">
              <a:spcBef>
                <a:spcPts val="2400"/>
              </a:spcBef>
              <a:buNone/>
            </a:pPr>
            <a:r>
              <a:rPr lang="en-US" sz="2400" u="sng" dirty="0">
                <a:solidFill>
                  <a:schemeClr val="accent1">
                    <a:lumMod val="75000"/>
                  </a:schemeClr>
                </a:solidFill>
                <a:latin typeface="Andalus" panose="02020603050405020304" pitchFamily="18" charset="-78"/>
                <a:cs typeface="Andalus" panose="02020603050405020304" pitchFamily="18" charset="-78"/>
              </a:rPr>
              <a:t>Changing the aggregation method among dimensions</a:t>
            </a:r>
          </a:p>
          <a:p>
            <a:pPr marL="339725" indent="0">
              <a:buNone/>
            </a:pPr>
            <a:r>
              <a:rPr lang="en-US" sz="2400" dirty="0">
                <a:latin typeface="Andalus" panose="02020603050405020304" pitchFamily="18" charset="-78"/>
                <a:cs typeface="Andalus" panose="02020603050405020304" pitchFamily="18" charset="-78"/>
              </a:rPr>
              <a:t>countries kept the same rank while some varied by one rank and a single country differed by three ranks.</a:t>
            </a:r>
          </a:p>
          <a:p>
            <a:pPr marL="339725" indent="0">
              <a:buNone/>
            </a:pPr>
            <a:endParaRPr lang="en-US" sz="2400" dirty="0"/>
          </a:p>
        </p:txBody>
      </p:sp>
      <p:sp>
        <p:nvSpPr>
          <p:cNvPr id="2" name="Title 1">
            <a:extLst>
              <a:ext uri="{FF2B5EF4-FFF2-40B4-BE49-F238E27FC236}">
                <a16:creationId xmlns:a16="http://schemas.microsoft.com/office/drawing/2014/main" xmlns="" id="{056AECD3-9D60-4FDE-B4C9-132B4E31D9D7}"/>
              </a:ext>
            </a:extLst>
          </p:cNvPr>
          <p:cNvSpPr>
            <a:spLocks noGrp="1"/>
          </p:cNvSpPr>
          <p:nvPr>
            <p:ph type="title"/>
          </p:nvPr>
        </p:nvSpPr>
        <p:spPr>
          <a:xfrm>
            <a:off x="829733" y="60325"/>
            <a:ext cx="10515600" cy="1325563"/>
          </a:xfrm>
        </p:spPr>
        <p:txBody>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Sensitivity/Robustness tests </a:t>
            </a:r>
            <a:endParaRPr lang="en-US" dirty="0">
              <a:solidFill>
                <a:schemeClr val="accent6">
                  <a:lumMod val="50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643989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958119-7C69-418B-BD6D-CE0392604F8C}"/>
              </a:ext>
            </a:extLst>
          </p:cNvPr>
          <p:cNvSpPr>
            <a:spLocks noGrp="1"/>
          </p:cNvSpPr>
          <p:nvPr>
            <p:ph type="title"/>
          </p:nvPr>
        </p:nvSpPr>
        <p:spPr>
          <a:xfrm>
            <a:off x="838200" y="60325"/>
            <a:ext cx="10515600" cy="1325563"/>
          </a:xfrm>
        </p:spPr>
        <p:txBody>
          <a:bodyPr>
            <a:normAutofit/>
          </a:bodyPr>
          <a:lstStyle/>
          <a:p>
            <a:pPr algn="ctr"/>
            <a:r>
              <a:rPr lang="en-US" sz="4000" b="1" dirty="0">
                <a:solidFill>
                  <a:schemeClr val="accent6">
                    <a:lumMod val="50000"/>
                  </a:schemeClr>
                </a:solidFill>
                <a:latin typeface="Andalus" panose="02020603050405020304" pitchFamily="18" charset="-78"/>
                <a:cs typeface="Andalus" panose="02020603050405020304" pitchFamily="18" charset="-78"/>
              </a:rPr>
              <a:t>Using </a:t>
            </a:r>
            <a:r>
              <a:rPr lang="en-US" sz="4000" b="1" dirty="0" smtClean="0">
                <a:solidFill>
                  <a:schemeClr val="accent6">
                    <a:lumMod val="50000"/>
                  </a:schemeClr>
                </a:solidFill>
                <a:latin typeface="Andalus" panose="02020603050405020304" pitchFamily="18" charset="-78"/>
                <a:cs typeface="Andalus" panose="02020603050405020304" pitchFamily="18" charset="-78"/>
              </a:rPr>
              <a:t>Different </a:t>
            </a:r>
            <a:r>
              <a:rPr lang="en-US" sz="4000" b="1" dirty="0">
                <a:solidFill>
                  <a:schemeClr val="accent6">
                    <a:lumMod val="50000"/>
                  </a:schemeClr>
                </a:solidFill>
                <a:latin typeface="Andalus" panose="02020603050405020304" pitchFamily="18" charset="-78"/>
                <a:cs typeface="Andalus" panose="02020603050405020304" pitchFamily="18" charset="-78"/>
              </a:rPr>
              <a:t>W</a:t>
            </a:r>
            <a:r>
              <a:rPr lang="en-US" sz="4000" b="1" dirty="0" smtClean="0">
                <a:solidFill>
                  <a:schemeClr val="accent6">
                    <a:lumMod val="50000"/>
                  </a:schemeClr>
                </a:solidFill>
                <a:latin typeface="Andalus" panose="02020603050405020304" pitchFamily="18" charset="-78"/>
                <a:cs typeface="Andalus" panose="02020603050405020304" pitchFamily="18" charset="-78"/>
              </a:rPr>
              <a:t>eighting </a:t>
            </a:r>
            <a:r>
              <a:rPr lang="en-US" sz="4000" b="1" dirty="0">
                <a:solidFill>
                  <a:schemeClr val="accent6">
                    <a:lumMod val="50000"/>
                  </a:schemeClr>
                </a:solidFill>
                <a:latin typeface="Andalus" panose="02020603050405020304" pitchFamily="18" charset="-78"/>
                <a:cs typeface="Andalus" panose="02020603050405020304" pitchFamily="18" charset="-78"/>
              </a:rPr>
              <a:t>S</a:t>
            </a:r>
            <a:r>
              <a:rPr lang="en-US" sz="4000" b="1" dirty="0" smtClean="0">
                <a:solidFill>
                  <a:schemeClr val="accent6">
                    <a:lumMod val="50000"/>
                  </a:schemeClr>
                </a:solidFill>
                <a:latin typeface="Andalus" panose="02020603050405020304" pitchFamily="18" charset="-78"/>
                <a:cs typeface="Andalus" panose="02020603050405020304" pitchFamily="18" charset="-78"/>
              </a:rPr>
              <a:t>chemes </a:t>
            </a:r>
            <a:endParaRPr lang="en-US" sz="4000" b="1" dirty="0">
              <a:solidFill>
                <a:schemeClr val="accent6">
                  <a:lumMod val="50000"/>
                </a:schemeClr>
              </a:solidFill>
              <a:latin typeface="Andalus" panose="02020603050405020304" pitchFamily="18" charset="-78"/>
              <a:cs typeface="Andalus" panose="02020603050405020304" pitchFamily="18" charset="-78"/>
            </a:endParaRPr>
          </a:p>
        </p:txBody>
      </p:sp>
      <mc:AlternateContent xmlns:mc="http://schemas.openxmlformats.org/markup-compatibility/2006">
        <mc:Choice xmlns="" xmlns:cx1="http://schemas.microsoft.com/office/drawing/2015/9/8/chartex" Requires="cx1">
          <p:graphicFrame>
            <p:nvGraphicFramePr>
              <p:cNvPr id="4" name="Chart 3">
                <a:extLst>
                  <a:ext uri="{FF2B5EF4-FFF2-40B4-BE49-F238E27FC236}">
                    <a16:creationId xmlns:a16="http://schemas.microsoft.com/office/drawing/2014/main" id="{2E88125A-1B49-47F5-A9A6-63617BC14676}"/>
                  </a:ext>
                </a:extLst>
              </p:cNvPr>
              <p:cNvGraphicFramePr/>
              <p:nvPr>
                <p:extLst>
                  <p:ext uri="{D42A27DB-BD31-4B8C-83A1-F6EECF244321}">
                    <p14:modId xmlns:p14="http://schemas.microsoft.com/office/powerpoint/2010/main" val="3847029430"/>
                  </p:ext>
                </p:extLst>
              </p:nvPr>
            </p:nvGraphicFramePr>
            <p:xfrm>
              <a:off x="838200" y="1690688"/>
              <a:ext cx="10515600" cy="5235678"/>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Chart 3">
                <a:extLst>
                  <a:ext uri="{FF2B5EF4-FFF2-40B4-BE49-F238E27FC236}">
                    <a16:creationId xmlns:a16="http://schemas.microsoft.com/office/drawing/2014/main" xmlns="" id="{2E88125A-1B49-47F5-A9A6-63617BC14676}"/>
                  </a:ext>
                </a:extLst>
              </p:cNvPr>
              <p:cNvPicPr>
                <a:picLocks noGrp="1" noRot="1" noChangeAspect="1" noMove="1" noResize="1" noEditPoints="1" noAdjustHandles="1" noChangeArrowheads="1" noChangeShapeType="1"/>
              </p:cNvPicPr>
              <p:nvPr/>
            </p:nvPicPr>
            <p:blipFill>
              <a:blip r:embed="rId3"/>
              <a:stretch>
                <a:fillRect/>
              </a:stretch>
            </p:blipFill>
            <p:spPr>
              <a:xfrm>
                <a:off x="838200" y="1690688"/>
                <a:ext cx="10515600" cy="5235678"/>
              </a:xfrm>
              <a:prstGeom prst="rect">
                <a:avLst/>
              </a:prstGeom>
            </p:spPr>
          </p:pic>
        </mc:Fallback>
      </mc:AlternateContent>
    </p:spTree>
    <p:extLst>
      <p:ext uri="{BB962C8B-B14F-4D97-AF65-F5344CB8AC3E}">
        <p14:creationId xmlns:p14="http://schemas.microsoft.com/office/powerpoint/2010/main" val="2677042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97194-C1F3-42EC-9F41-F663CD97D9B0}"/>
              </a:ext>
            </a:extLst>
          </p:cNvPr>
          <p:cNvSpPr>
            <a:spLocks noGrp="1"/>
          </p:cNvSpPr>
          <p:nvPr>
            <p:ph type="title"/>
          </p:nvPr>
        </p:nvSpPr>
        <p:spPr>
          <a:xfrm>
            <a:off x="838200" y="2388197"/>
            <a:ext cx="10515600" cy="1678193"/>
          </a:xfrm>
        </p:spPr>
        <p:txBody>
          <a:bodyPr>
            <a:normAutofit/>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Main Findings</a:t>
            </a:r>
          </a:p>
        </p:txBody>
      </p:sp>
    </p:spTree>
    <p:extLst>
      <p:ext uri="{BB962C8B-B14F-4D97-AF65-F5344CB8AC3E}">
        <p14:creationId xmlns:p14="http://schemas.microsoft.com/office/powerpoint/2010/main" val="173729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16" y="100901"/>
            <a:ext cx="10515600" cy="1325563"/>
          </a:xfrm>
        </p:spPr>
        <p:txBody>
          <a:bodyPr/>
          <a:lstStyle/>
          <a:p>
            <a:r>
              <a:rPr lang="en-US" b="1" dirty="0" smtClean="0">
                <a:solidFill>
                  <a:schemeClr val="accent1"/>
                </a:solidFill>
              </a:rPr>
              <a:t>Background</a:t>
            </a:r>
            <a:endParaRPr lang="en-US" b="1" dirty="0">
              <a:solidFill>
                <a:schemeClr val="accent1"/>
              </a:solidFill>
            </a:endParaRPr>
          </a:p>
        </p:txBody>
      </p:sp>
      <p:sp>
        <p:nvSpPr>
          <p:cNvPr id="3" name="Content Placeholder 2"/>
          <p:cNvSpPr>
            <a:spLocks noGrp="1"/>
          </p:cNvSpPr>
          <p:nvPr>
            <p:ph idx="1"/>
          </p:nvPr>
        </p:nvSpPr>
        <p:spPr>
          <a:xfrm>
            <a:off x="137160" y="1426464"/>
            <a:ext cx="11932920" cy="5266944"/>
          </a:xfrm>
        </p:spPr>
        <p:txBody>
          <a:bodyPr>
            <a:noAutofit/>
          </a:bodyPr>
          <a:lstStyle/>
          <a:p>
            <a:r>
              <a:rPr lang="en-US" dirty="0" smtClean="0"/>
              <a:t>GA resolution </a:t>
            </a:r>
            <a:r>
              <a:rPr lang="en-US" dirty="0"/>
              <a:t>65/234 on the review of </a:t>
            </a:r>
            <a:r>
              <a:rPr lang="en-US" dirty="0" smtClean="0"/>
              <a:t>ICPD </a:t>
            </a:r>
            <a:r>
              <a:rPr lang="en-US" dirty="0" err="1" smtClean="0"/>
              <a:t>PoA</a:t>
            </a:r>
            <a:r>
              <a:rPr lang="en-US" dirty="0" smtClean="0"/>
              <a:t> and </a:t>
            </a:r>
            <a:r>
              <a:rPr lang="en-US" dirty="0"/>
              <a:t>its follow-up beyond 2014, </a:t>
            </a:r>
            <a:r>
              <a:rPr lang="en-US" dirty="0" smtClean="0"/>
              <a:t>underscored </a:t>
            </a:r>
            <a:r>
              <a:rPr lang="en-US" dirty="0"/>
              <a:t>the need for a systematic, integrated and comprehensive </a:t>
            </a:r>
            <a:r>
              <a:rPr lang="en-US" dirty="0" smtClean="0"/>
              <a:t>approach</a:t>
            </a:r>
          </a:p>
          <a:p>
            <a:endParaRPr lang="en-US" dirty="0" smtClean="0"/>
          </a:p>
          <a:p>
            <a:r>
              <a:rPr lang="en-US" dirty="0" smtClean="0"/>
              <a:t>Called to respond to </a:t>
            </a:r>
            <a:r>
              <a:rPr lang="en-US" dirty="0"/>
              <a:t>new challenges </a:t>
            </a:r>
            <a:r>
              <a:rPr lang="en-US" dirty="0" smtClean="0"/>
              <a:t>to P&amp;D and </a:t>
            </a:r>
            <a:r>
              <a:rPr lang="en-US" dirty="0"/>
              <a:t>to the changing </a:t>
            </a:r>
            <a:r>
              <a:rPr lang="en-US" dirty="0" smtClean="0"/>
              <a:t>ecosystem.  </a:t>
            </a:r>
          </a:p>
          <a:p>
            <a:endParaRPr lang="en-US" dirty="0"/>
          </a:p>
          <a:p>
            <a:r>
              <a:rPr lang="en-US" dirty="0"/>
              <a:t>C</a:t>
            </a:r>
            <a:r>
              <a:rPr lang="en-US" dirty="0" smtClean="0"/>
              <a:t>alled </a:t>
            </a:r>
            <a:r>
              <a:rPr lang="en-US" dirty="0"/>
              <a:t>to reinforce the integration of the </a:t>
            </a:r>
            <a:r>
              <a:rPr lang="en-US" dirty="0" smtClean="0"/>
              <a:t>P&amp;D agenda </a:t>
            </a:r>
            <a:r>
              <a:rPr lang="en-US" dirty="0"/>
              <a:t>in </a:t>
            </a:r>
            <a:r>
              <a:rPr lang="en-US" dirty="0" smtClean="0"/>
              <a:t>the global processes</a:t>
            </a:r>
          </a:p>
          <a:p>
            <a:endParaRPr lang="en-US" dirty="0"/>
          </a:p>
          <a:p>
            <a:pPr algn="just"/>
            <a:r>
              <a:rPr lang="en-US" dirty="0" smtClean="0"/>
              <a:t>Suggested </a:t>
            </a:r>
            <a:r>
              <a:rPr lang="en-US" dirty="0"/>
              <a:t>a new framework for </a:t>
            </a:r>
            <a:r>
              <a:rPr lang="en-US" dirty="0" smtClean="0"/>
              <a:t>P&amp;D beyond </a:t>
            </a:r>
            <a:r>
              <a:rPr lang="en-US" dirty="0"/>
              <a:t>2014 built on five thematic pillars: </a:t>
            </a:r>
            <a:r>
              <a:rPr lang="en-US" dirty="0" smtClean="0"/>
              <a:t>1- Dignity </a:t>
            </a:r>
            <a:r>
              <a:rPr lang="en-US" dirty="0"/>
              <a:t>and human </a:t>
            </a:r>
            <a:r>
              <a:rPr lang="en-US" dirty="0" smtClean="0"/>
              <a:t>rights           2- Health             3-Place </a:t>
            </a:r>
            <a:r>
              <a:rPr lang="en-US" dirty="0"/>
              <a:t>and </a:t>
            </a:r>
            <a:r>
              <a:rPr lang="en-US" dirty="0" smtClean="0"/>
              <a:t>mobility                4- Governance </a:t>
            </a:r>
            <a:r>
              <a:rPr lang="en-US" dirty="0"/>
              <a:t>and </a:t>
            </a:r>
            <a:r>
              <a:rPr lang="en-US" dirty="0" smtClean="0"/>
              <a:t>accountability         5- Sustainability</a:t>
            </a:r>
            <a:endParaRPr lang="en-US" dirty="0"/>
          </a:p>
        </p:txBody>
      </p:sp>
    </p:spTree>
    <p:extLst>
      <p:ext uri="{BB962C8B-B14F-4D97-AF65-F5344CB8AC3E}">
        <p14:creationId xmlns:p14="http://schemas.microsoft.com/office/powerpoint/2010/main" val="3312335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187326"/>
            <a:ext cx="10515600" cy="398668"/>
          </a:xfrm>
        </p:spPr>
        <p:txBody>
          <a:bodyPr>
            <a:noAutofit/>
          </a:bodyPr>
          <a:lstStyle/>
          <a:p>
            <a:pPr algn="ctr"/>
            <a:r>
              <a:rPr lang="en-US" sz="3000" b="1" dirty="0"/>
              <a:t>Scores by Dimension by Country</a:t>
            </a:r>
          </a:p>
        </p:txBody>
      </p:sp>
      <p:graphicFrame>
        <p:nvGraphicFramePr>
          <p:cNvPr id="5" name="Table 4"/>
          <p:cNvGraphicFramePr>
            <a:graphicFrameLocks noGrp="1"/>
          </p:cNvGraphicFramePr>
          <p:nvPr>
            <p:extLst>
              <p:ext uri="{D42A27DB-BD31-4B8C-83A1-F6EECF244321}">
                <p14:modId xmlns:p14="http://schemas.microsoft.com/office/powerpoint/2010/main" val="1749052882"/>
              </p:ext>
            </p:extLst>
          </p:nvPr>
        </p:nvGraphicFramePr>
        <p:xfrm>
          <a:off x="967906" y="745784"/>
          <a:ext cx="9304256" cy="6105543"/>
        </p:xfrm>
        <a:graphic>
          <a:graphicData uri="http://schemas.openxmlformats.org/drawingml/2006/table">
            <a:tbl>
              <a:tblPr firstRow="1" firstCol="1" bandRow="1"/>
              <a:tblGrid>
                <a:gridCol w="1319753">
                  <a:extLst>
                    <a:ext uri="{9D8B030D-6E8A-4147-A177-3AD203B41FA5}">
                      <a16:colId xmlns:a16="http://schemas.microsoft.com/office/drawing/2014/main" xmlns="" val="2781929111"/>
                    </a:ext>
                  </a:extLst>
                </a:gridCol>
                <a:gridCol w="1602556">
                  <a:extLst>
                    <a:ext uri="{9D8B030D-6E8A-4147-A177-3AD203B41FA5}">
                      <a16:colId xmlns:a16="http://schemas.microsoft.com/office/drawing/2014/main" xmlns="" val="3241223489"/>
                    </a:ext>
                  </a:extLst>
                </a:gridCol>
                <a:gridCol w="1489436">
                  <a:extLst>
                    <a:ext uri="{9D8B030D-6E8A-4147-A177-3AD203B41FA5}">
                      <a16:colId xmlns:a16="http://schemas.microsoft.com/office/drawing/2014/main" xmlns="" val="1596542847"/>
                    </a:ext>
                  </a:extLst>
                </a:gridCol>
                <a:gridCol w="1545995">
                  <a:extLst>
                    <a:ext uri="{9D8B030D-6E8A-4147-A177-3AD203B41FA5}">
                      <a16:colId xmlns:a16="http://schemas.microsoft.com/office/drawing/2014/main" xmlns="" val="2008972632"/>
                    </a:ext>
                  </a:extLst>
                </a:gridCol>
                <a:gridCol w="1715679">
                  <a:extLst>
                    <a:ext uri="{9D8B030D-6E8A-4147-A177-3AD203B41FA5}">
                      <a16:colId xmlns:a16="http://schemas.microsoft.com/office/drawing/2014/main" xmlns="" val="3394098022"/>
                    </a:ext>
                  </a:extLst>
                </a:gridCol>
                <a:gridCol w="1630837">
                  <a:extLst>
                    <a:ext uri="{9D8B030D-6E8A-4147-A177-3AD203B41FA5}">
                      <a16:colId xmlns:a16="http://schemas.microsoft.com/office/drawing/2014/main" xmlns="" val="1683729758"/>
                    </a:ext>
                  </a:extLst>
                </a:gridCol>
              </a:tblGrid>
              <a:tr h="365259">
                <a:tc>
                  <a:txBody>
                    <a:bodyPr/>
                    <a:lstStyle/>
                    <a:p>
                      <a:pPr>
                        <a:lnSpc>
                          <a:spcPct val="107000"/>
                        </a:lnSpc>
                        <a:spcAft>
                          <a:spcPts val="0"/>
                        </a:spcAft>
                      </a:pPr>
                      <a:r>
                        <a:rPr lang="en-US" sz="1600" dirty="0">
                          <a:solidFill>
                            <a:srgbClr val="000000"/>
                          </a:solidFill>
                          <a:effectLst/>
                          <a:latin typeface="Times New Roman" panose="02020603050405020304" pitchFamily="18" charset="0"/>
                        </a:rPr>
                        <a:t>Country</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Dignity</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SRH</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Mobility</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Governance</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Sustainability</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929961853"/>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Algeria</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59.3</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68.6</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83.7</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82.9</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59.3</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3918706453"/>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Bahrain</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68.4</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93.7</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92.7</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83.0</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58.0</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469973972"/>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Comoros</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47.9</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55.8</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64.8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63.1</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58.2</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411629922"/>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Djibouti</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46.1</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57.1</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64.3</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71.5</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43.5</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459349217"/>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Egypt</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49.1</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81.0</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83.9</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65.8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64.6</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76995931"/>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Iraq</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51.6</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52.7</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51.3</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67.1</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55.3</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extLst>
                  <a:ext uri="{0D108BD9-81ED-4DB2-BD59-A6C34878D82A}">
                    <a16:rowId xmlns:a16="http://schemas.microsoft.com/office/drawing/2014/main" xmlns="" val="1498727022"/>
                  </a:ext>
                </a:extLst>
              </a:tr>
              <a:tr h="183695">
                <a:tc>
                  <a:txBody>
                    <a:bodyPr/>
                    <a:lstStyle/>
                    <a:p>
                      <a:pPr>
                        <a:lnSpc>
                          <a:spcPct val="107000"/>
                        </a:lnSpc>
                        <a:spcAft>
                          <a:spcPts val="0"/>
                        </a:spcAft>
                      </a:pPr>
                      <a:r>
                        <a:rPr lang="en-US" sz="1600" dirty="0">
                          <a:solidFill>
                            <a:srgbClr val="000000"/>
                          </a:solidFill>
                          <a:effectLst/>
                          <a:latin typeface="Times New Roman" panose="02020603050405020304" pitchFamily="18" charset="0"/>
                        </a:rPr>
                        <a:t>Jordan</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52.2</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74.3</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90.5</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71.8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48.5</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188699012"/>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Kuwait</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64.2</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75.5</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75.3</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65.3</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58.1</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298546511"/>
                  </a:ext>
                </a:extLst>
              </a:tr>
              <a:tr h="182630">
                <a:tc>
                  <a:txBody>
                    <a:bodyPr/>
                    <a:lstStyle/>
                    <a:p>
                      <a:pPr>
                        <a:lnSpc>
                          <a:spcPct val="107000"/>
                        </a:lnSpc>
                        <a:spcAft>
                          <a:spcPts val="0"/>
                        </a:spcAft>
                      </a:pPr>
                      <a:r>
                        <a:rPr lang="en-US" sz="1600">
                          <a:solidFill>
                            <a:srgbClr val="000000"/>
                          </a:solidFill>
                          <a:effectLst/>
                          <a:latin typeface="Times New Roman" panose="02020603050405020304" pitchFamily="18" charset="0"/>
                        </a:rPr>
                        <a:t>Lebanon</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50.1</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87.8</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72.8</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74.4</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62.1</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948815728"/>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Libya</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52.8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65.8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50.2</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19.3</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55.0</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extLst>
                  <a:ext uri="{0D108BD9-81ED-4DB2-BD59-A6C34878D82A}">
                    <a16:rowId xmlns:a16="http://schemas.microsoft.com/office/drawing/2014/main" xmlns="" val="195000922"/>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Mauritania</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43.2</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37.8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68.1</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69.0</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48.8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extLst>
                  <a:ext uri="{0D108BD9-81ED-4DB2-BD59-A6C34878D82A}">
                    <a16:rowId xmlns:a16="http://schemas.microsoft.com/office/drawing/2014/main" xmlns="" val="2477266712"/>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Morocco</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52.8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73.2</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97.1</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86.9</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66.0</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47030911"/>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Oman</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58.8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89.1</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91.7</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80.5</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59.7</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791800211"/>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Palestine</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39.6</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85.5</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61.2</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66.9</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51.0</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extLst>
                  <a:ext uri="{0D108BD9-81ED-4DB2-BD59-A6C34878D82A}">
                    <a16:rowId xmlns:a16="http://schemas.microsoft.com/office/drawing/2014/main" xmlns="" val="3896323026"/>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Qatar</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66.5</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75.8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79.6</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84.7</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62.0</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731407136"/>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Saudi Arabia</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61.0</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70.8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76.0</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81.2</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62.1</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229630600"/>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Somalia</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27.6</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22.2</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28.8</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23.8</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51.4</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extLst>
                  <a:ext uri="{0D108BD9-81ED-4DB2-BD59-A6C34878D82A}">
                    <a16:rowId xmlns:a16="http://schemas.microsoft.com/office/drawing/2014/main" xmlns="" val="1523279970"/>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Sudan</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35.5</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43.7</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51.8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38.4</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44.2</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59400686"/>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Syria</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40.0</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64.9</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35.6</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27.9</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48.6</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831849351"/>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Tunisia</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61.6</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70.6</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78.0</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81.5</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52.5</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extLst>
                  <a:ext uri="{0D108BD9-81ED-4DB2-BD59-A6C34878D82A}">
                    <a16:rowId xmlns:a16="http://schemas.microsoft.com/office/drawing/2014/main" xmlns="" val="2391646505"/>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UAE</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70.3</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74.2</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79.6</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67.4</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10B"/>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63.8</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19791502"/>
                  </a:ext>
                </a:extLst>
              </a:tr>
              <a:tr h="183695">
                <a:tc>
                  <a:txBody>
                    <a:bodyPr/>
                    <a:lstStyle/>
                    <a:p>
                      <a:pPr>
                        <a:lnSpc>
                          <a:spcPct val="107000"/>
                        </a:lnSpc>
                        <a:spcAft>
                          <a:spcPts val="0"/>
                        </a:spcAft>
                      </a:pPr>
                      <a:r>
                        <a:rPr lang="en-US" sz="1600">
                          <a:solidFill>
                            <a:srgbClr val="000000"/>
                          </a:solidFill>
                          <a:effectLst/>
                          <a:latin typeface="Times New Roman" panose="02020603050405020304" pitchFamily="18" charset="0"/>
                        </a:rPr>
                        <a:t>Yemen</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26.9</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31.7</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a:solidFill>
                            <a:srgbClr val="000000"/>
                          </a:solidFill>
                          <a:effectLst/>
                          <a:latin typeface="Times New Roman" panose="02020603050405020304" pitchFamily="18" charset="0"/>
                        </a:rPr>
                        <a:t>42.9</a:t>
                      </a:r>
                      <a:endParaRPr lang="en-US" sz="160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50.1</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600" dirty="0">
                          <a:solidFill>
                            <a:srgbClr val="000000"/>
                          </a:solidFill>
                          <a:effectLst/>
                          <a:latin typeface="Times New Roman" panose="02020603050405020304" pitchFamily="18" charset="0"/>
                        </a:rPr>
                        <a:t>42.1</a:t>
                      </a:r>
                      <a:endParaRPr lang="en-US" sz="1600" dirty="0">
                        <a:effectLst/>
                        <a:latin typeface="Calibri" panose="020F0502020204030204" pitchFamily="34" charset="0"/>
                      </a:endParaRPr>
                    </a:p>
                  </a:txBody>
                  <a:tcPr marL="63210" marR="63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240277234"/>
                  </a:ext>
                </a:extLst>
              </a:tr>
            </a:tbl>
          </a:graphicData>
        </a:graphic>
      </p:graphicFrame>
    </p:spTree>
    <p:extLst>
      <p:ext uri="{BB962C8B-B14F-4D97-AF65-F5344CB8AC3E}">
        <p14:creationId xmlns:p14="http://schemas.microsoft.com/office/powerpoint/2010/main" val="2257306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192"/>
            <a:ext cx="10515600" cy="737811"/>
          </a:xfrm>
        </p:spPr>
        <p:txBody>
          <a:bodyPr>
            <a:noAutofit/>
          </a:bodyPr>
          <a:lstStyle/>
          <a:p>
            <a:pPr algn="ctr"/>
            <a:r>
              <a:rPr lang="en-US" sz="3300" b="1" dirty="0">
                <a:solidFill>
                  <a:schemeClr val="accent6">
                    <a:lumMod val="50000"/>
                  </a:schemeClr>
                </a:solidFill>
                <a:latin typeface="Andalus" panose="02020603050405020304" pitchFamily="18" charset="-78"/>
                <a:cs typeface="Andalus" panose="02020603050405020304" pitchFamily="18" charset="-78"/>
              </a:rPr>
              <a:t>The Population </a:t>
            </a:r>
            <a:r>
              <a:rPr lang="en-US" sz="3300" b="1" dirty="0" smtClean="0">
                <a:solidFill>
                  <a:schemeClr val="accent6">
                    <a:lumMod val="50000"/>
                  </a:schemeClr>
                </a:solidFill>
                <a:latin typeface="Andalus" panose="02020603050405020304" pitchFamily="18" charset="-78"/>
                <a:cs typeface="Andalus" panose="02020603050405020304" pitchFamily="18" charset="-78"/>
              </a:rPr>
              <a:t>Development Composite </a:t>
            </a:r>
            <a:r>
              <a:rPr lang="en-US" sz="3300" b="1" dirty="0">
                <a:solidFill>
                  <a:schemeClr val="accent6">
                    <a:lumMod val="50000"/>
                  </a:schemeClr>
                </a:solidFill>
                <a:latin typeface="Andalus" panose="02020603050405020304" pitchFamily="18" charset="-78"/>
                <a:cs typeface="Andalus" panose="02020603050405020304" pitchFamily="18" charset="-78"/>
              </a:rPr>
              <a:t>Index (PDCI</a:t>
            </a:r>
            <a:r>
              <a:rPr lang="en-US" sz="3300" b="1" dirty="0" smtClean="0">
                <a:solidFill>
                  <a:schemeClr val="accent6">
                    <a:lumMod val="50000"/>
                  </a:schemeClr>
                </a:solidFill>
                <a:latin typeface="Andalus" panose="02020603050405020304" pitchFamily="18" charset="-78"/>
                <a:cs typeface="Andalus" panose="02020603050405020304" pitchFamily="18" charset="-78"/>
              </a:rPr>
              <a:t>)</a:t>
            </a:r>
            <a:endParaRPr lang="en-US" sz="3300" dirty="0">
              <a:solidFill>
                <a:schemeClr val="accent6">
                  <a:lumMod val="50000"/>
                </a:schemeClr>
              </a:solidFill>
              <a:latin typeface="Andalus" panose="02020603050405020304" pitchFamily="18" charset="-78"/>
              <a:cs typeface="Andalus" panose="02020603050405020304" pitchFamily="18" charset="-78"/>
            </a:endParaRPr>
          </a:p>
        </p:txBody>
      </p:sp>
      <p:graphicFrame>
        <p:nvGraphicFramePr>
          <p:cNvPr id="4" name="Chart 3"/>
          <p:cNvGraphicFramePr/>
          <p:nvPr>
            <p:extLst>
              <p:ext uri="{D42A27DB-BD31-4B8C-83A1-F6EECF244321}">
                <p14:modId xmlns:p14="http://schemas.microsoft.com/office/powerpoint/2010/main" val="199151168"/>
              </p:ext>
            </p:extLst>
          </p:nvPr>
        </p:nvGraphicFramePr>
        <p:xfrm>
          <a:off x="0" y="475488"/>
          <a:ext cx="12106656" cy="6382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9786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193722730"/>
              </p:ext>
            </p:extLst>
          </p:nvPr>
        </p:nvGraphicFramePr>
        <p:xfrm>
          <a:off x="137651" y="196644"/>
          <a:ext cx="11779045" cy="6351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793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96786781"/>
              </p:ext>
            </p:extLst>
          </p:nvPr>
        </p:nvGraphicFramePr>
        <p:xfrm>
          <a:off x="78658" y="88490"/>
          <a:ext cx="11946194" cy="6695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2385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734183673"/>
              </p:ext>
            </p:extLst>
          </p:nvPr>
        </p:nvGraphicFramePr>
        <p:xfrm>
          <a:off x="137652" y="98323"/>
          <a:ext cx="12054348" cy="6607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7360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191161" cy="1001762"/>
          </a:xfrm>
        </p:spPr>
        <p:txBody>
          <a:bodyPr>
            <a:noAutofit/>
          </a:bodyPr>
          <a:lstStyle/>
          <a:p>
            <a:pPr algn="ctr"/>
            <a:r>
              <a:rPr lang="en-US" sz="4000" b="1" dirty="0">
                <a:solidFill>
                  <a:schemeClr val="accent6">
                    <a:lumMod val="50000"/>
                  </a:schemeClr>
                </a:solidFill>
                <a:latin typeface="Andalus" panose="02020603050405020304" pitchFamily="18" charset="-78"/>
                <a:cs typeface="Andalus" panose="02020603050405020304" pitchFamily="18" charset="-78"/>
              </a:rPr>
              <a:t>Different paths lead to similar results: </a:t>
            </a:r>
            <a:r>
              <a:rPr lang="en-US" sz="4000" b="1" dirty="0" smtClean="0">
                <a:solidFill>
                  <a:schemeClr val="accent6">
                    <a:lumMod val="50000"/>
                  </a:schemeClr>
                </a:solidFill>
                <a:latin typeface="Andalus" panose="02020603050405020304" pitchFamily="18" charset="-78"/>
                <a:cs typeface="Andalus" panose="02020603050405020304" pitchFamily="18" charset="-78"/>
              </a:rPr>
              <a:t/>
            </a:r>
            <a:br>
              <a:rPr lang="en-US" sz="4000" b="1" dirty="0" smtClean="0">
                <a:solidFill>
                  <a:schemeClr val="accent6">
                    <a:lumMod val="50000"/>
                  </a:schemeClr>
                </a:solidFill>
                <a:latin typeface="Andalus" panose="02020603050405020304" pitchFamily="18" charset="-78"/>
                <a:cs typeface="Andalus" panose="02020603050405020304" pitchFamily="18" charset="-78"/>
              </a:rPr>
            </a:br>
            <a:r>
              <a:rPr lang="en-US" sz="4000" b="1" dirty="0" smtClean="0">
                <a:solidFill>
                  <a:schemeClr val="accent6">
                    <a:lumMod val="50000"/>
                  </a:schemeClr>
                </a:solidFill>
                <a:latin typeface="Andalus" panose="02020603050405020304" pitchFamily="18" charset="-78"/>
                <a:cs typeface="Andalus" panose="02020603050405020304" pitchFamily="18" charset="-78"/>
              </a:rPr>
              <a:t>Tunisia</a:t>
            </a:r>
            <a:r>
              <a:rPr lang="en-US" sz="4000" b="1" dirty="0">
                <a:solidFill>
                  <a:schemeClr val="accent6">
                    <a:lumMod val="50000"/>
                  </a:schemeClr>
                </a:solidFill>
                <a:latin typeface="Andalus" panose="02020603050405020304" pitchFamily="18" charset="-78"/>
                <a:cs typeface="Andalus" panose="02020603050405020304" pitchFamily="18" charset="-78"/>
              </a:rPr>
              <a:t>, Lebanon </a:t>
            </a:r>
            <a:r>
              <a:rPr lang="en-US" sz="4000" b="1" dirty="0" smtClean="0">
                <a:solidFill>
                  <a:schemeClr val="accent6">
                    <a:lumMod val="50000"/>
                  </a:schemeClr>
                </a:solidFill>
                <a:latin typeface="Andalus" panose="02020603050405020304" pitchFamily="18" charset="-78"/>
                <a:cs typeface="Andalus" panose="02020603050405020304" pitchFamily="18" charset="-78"/>
              </a:rPr>
              <a:t>&amp; </a:t>
            </a:r>
            <a:r>
              <a:rPr lang="en-US" sz="4000" b="1" dirty="0">
                <a:solidFill>
                  <a:schemeClr val="accent6">
                    <a:lumMod val="50000"/>
                  </a:schemeClr>
                </a:solidFill>
                <a:latin typeface="Andalus" panose="02020603050405020304" pitchFamily="18" charset="-78"/>
                <a:cs typeface="Andalus" panose="02020603050405020304" pitchFamily="18" charset="-78"/>
              </a:rPr>
              <a:t>Egypt</a:t>
            </a:r>
          </a:p>
        </p:txBody>
      </p:sp>
      <p:graphicFrame>
        <p:nvGraphicFramePr>
          <p:cNvPr id="4" name="Chart 3"/>
          <p:cNvGraphicFramePr/>
          <p:nvPr>
            <p:extLst>
              <p:ext uri="{D42A27DB-BD31-4B8C-83A1-F6EECF244321}">
                <p14:modId xmlns:p14="http://schemas.microsoft.com/office/powerpoint/2010/main" val="2327495348"/>
              </p:ext>
            </p:extLst>
          </p:nvPr>
        </p:nvGraphicFramePr>
        <p:xfrm>
          <a:off x="1316182" y="1801091"/>
          <a:ext cx="9310253" cy="4524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2328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56" y="136525"/>
            <a:ext cx="11225784" cy="1079627"/>
          </a:xfrm>
        </p:spPr>
        <p:txBody>
          <a:bodyPr/>
          <a:lstStyle/>
          <a:p>
            <a:r>
              <a:rPr lang="en-US" dirty="0" smtClean="0">
                <a:solidFill>
                  <a:schemeClr val="accent1"/>
                </a:solidFill>
              </a:rPr>
              <a:t>PDCI Country Profile- Qatar </a:t>
            </a:r>
            <a:endParaRPr lang="en-US" dirty="0">
              <a:solidFill>
                <a:schemeClr val="accent1"/>
              </a:solidFill>
            </a:endParaRPr>
          </a:p>
        </p:txBody>
      </p:sp>
      <p:sp>
        <p:nvSpPr>
          <p:cNvPr id="3" name="Content Placeholder 2"/>
          <p:cNvSpPr>
            <a:spLocks noGrp="1"/>
          </p:cNvSpPr>
          <p:nvPr>
            <p:ph idx="1"/>
          </p:nvPr>
        </p:nvSpPr>
        <p:spPr>
          <a:xfrm>
            <a:off x="128016" y="1216152"/>
            <a:ext cx="12063984" cy="5157216"/>
          </a:xfrm>
        </p:spPr>
        <p:txBody>
          <a:bodyPr>
            <a:noAutofit/>
          </a:bodyPr>
          <a:lstStyle/>
          <a:p>
            <a:r>
              <a:rPr lang="en-US" dirty="0" smtClean="0"/>
              <a:t>PDCI </a:t>
            </a:r>
            <a:r>
              <a:rPr lang="en-US" dirty="0"/>
              <a:t>is estimated to 73.2.  </a:t>
            </a:r>
            <a:endParaRPr lang="en-US" dirty="0" smtClean="0"/>
          </a:p>
          <a:p>
            <a:endParaRPr lang="en-US" dirty="0" smtClean="0"/>
          </a:p>
          <a:p>
            <a:r>
              <a:rPr lang="en-US" dirty="0" smtClean="0"/>
              <a:t>Best </a:t>
            </a:r>
            <a:r>
              <a:rPr lang="en-US" dirty="0"/>
              <a:t>dimensional performance is governance and the worst dimensional performance is sustainability.  </a:t>
            </a:r>
            <a:endParaRPr lang="en-US" dirty="0" smtClean="0"/>
          </a:p>
          <a:p>
            <a:endParaRPr lang="en-US" dirty="0" smtClean="0"/>
          </a:p>
          <a:p>
            <a:r>
              <a:rPr lang="en-US" dirty="0" smtClean="0"/>
              <a:t>Qatar’s </a:t>
            </a:r>
            <a:r>
              <a:rPr lang="en-US" dirty="0"/>
              <a:t>PDCI was pulled up by gender education parity, using improved sanitation, birth registration, conducting census, public access to information, existence of human rights national institution, and disaster risk reduction strategy indicators.  </a:t>
            </a:r>
            <a:endParaRPr lang="en-US" dirty="0" smtClean="0"/>
          </a:p>
          <a:p>
            <a:endParaRPr lang="en-US" dirty="0" smtClean="0"/>
          </a:p>
          <a:p>
            <a:r>
              <a:rPr lang="en-US" dirty="0" smtClean="0"/>
              <a:t>Qatar’s </a:t>
            </a:r>
            <a:r>
              <a:rPr lang="en-US" dirty="0"/>
              <a:t>PDCI </a:t>
            </a:r>
            <a:r>
              <a:rPr lang="en-US" dirty="0" smtClean="0"/>
              <a:t>pulled </a:t>
            </a:r>
            <a:r>
              <a:rPr lang="en-US" dirty="0"/>
              <a:t>down by three indicators; adoption measure on integration of immigrant, providing sexuality education and renewable energy </a:t>
            </a:r>
            <a:r>
              <a:rPr lang="en-US" dirty="0" smtClean="0"/>
              <a:t>consumption </a:t>
            </a:r>
            <a:endParaRPr lang="en-US" dirty="0"/>
          </a:p>
        </p:txBody>
      </p:sp>
    </p:spTree>
    <p:extLst>
      <p:ext uri="{BB962C8B-B14F-4D97-AF65-F5344CB8AC3E}">
        <p14:creationId xmlns:p14="http://schemas.microsoft.com/office/powerpoint/2010/main" val="2193156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04259"/>
            <a:ext cx="10515600" cy="985111"/>
          </a:xfrm>
        </p:spPr>
        <p:txBody>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Conclusions and Recommendations</a:t>
            </a:r>
          </a:p>
        </p:txBody>
      </p:sp>
      <p:sp>
        <p:nvSpPr>
          <p:cNvPr id="3" name="Content Placeholder 2"/>
          <p:cNvSpPr>
            <a:spLocks noGrp="1"/>
          </p:cNvSpPr>
          <p:nvPr>
            <p:ph idx="1"/>
          </p:nvPr>
        </p:nvSpPr>
        <p:spPr>
          <a:xfrm>
            <a:off x="838200" y="1521354"/>
            <a:ext cx="10515600" cy="4486275"/>
          </a:xfrm>
        </p:spPr>
        <p:txBody>
          <a:bodyPr>
            <a:noAutofit/>
          </a:bodyPr>
          <a:lstStyle/>
          <a:p>
            <a:pPr>
              <a:spcBef>
                <a:spcPts val="1800"/>
              </a:spcBef>
              <a:spcAft>
                <a:spcPts val="1800"/>
              </a:spcAft>
            </a:pPr>
            <a:r>
              <a:rPr lang="en-US" sz="3000" b="1" dirty="0" smtClean="0">
                <a:solidFill>
                  <a:schemeClr val="accent5">
                    <a:lumMod val="50000"/>
                  </a:schemeClr>
                </a:solidFill>
                <a:latin typeface="Andalus" panose="02020603050405020304" pitchFamily="18" charset="-78"/>
                <a:cs typeface="Andalus" panose="02020603050405020304" pitchFamily="18" charset="-78"/>
              </a:rPr>
              <a:t>PDCI is an informative and policy tool people-centered SDG</a:t>
            </a:r>
          </a:p>
          <a:p>
            <a:pPr>
              <a:spcBef>
                <a:spcPts val="1800"/>
              </a:spcBef>
              <a:spcAft>
                <a:spcPts val="1800"/>
              </a:spcAft>
            </a:pPr>
            <a:r>
              <a:rPr lang="en-US" sz="3000" b="1" dirty="0" smtClean="0">
                <a:solidFill>
                  <a:schemeClr val="accent5">
                    <a:lumMod val="50000"/>
                  </a:schemeClr>
                </a:solidFill>
                <a:latin typeface="Andalus" panose="02020603050405020304" pitchFamily="18" charset="-78"/>
                <a:cs typeface="Andalus" panose="02020603050405020304" pitchFamily="18" charset="-78"/>
              </a:rPr>
              <a:t>NSS to routinely collect and disseminate data needed for PDCI </a:t>
            </a:r>
          </a:p>
          <a:p>
            <a:pPr>
              <a:spcBef>
                <a:spcPts val="1800"/>
              </a:spcBef>
              <a:spcAft>
                <a:spcPts val="1800"/>
              </a:spcAft>
            </a:pPr>
            <a:r>
              <a:rPr lang="en-US" sz="3000" b="1" dirty="0" smtClean="0">
                <a:solidFill>
                  <a:schemeClr val="accent5">
                    <a:lumMod val="50000"/>
                  </a:schemeClr>
                </a:solidFill>
                <a:latin typeface="Andalus" panose="02020603050405020304" pitchFamily="18" charset="-78"/>
                <a:cs typeface="Andalus" panose="02020603050405020304" pitchFamily="18" charset="-78"/>
              </a:rPr>
              <a:t>NSS to explore collecting data for many sources and validate to avoid using data from non-official sources</a:t>
            </a:r>
            <a:endParaRPr lang="en-US" sz="3000" b="1" dirty="0">
              <a:solidFill>
                <a:schemeClr val="accent5">
                  <a:lumMod val="50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969048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79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65125"/>
            <a:ext cx="11134344" cy="1325563"/>
          </a:xfrm>
        </p:spPr>
        <p:txBody>
          <a:bodyPr/>
          <a:lstStyle/>
          <a:p>
            <a:r>
              <a:rPr lang="en-US" b="1" dirty="0" smtClean="0">
                <a:solidFill>
                  <a:schemeClr val="accent1"/>
                </a:solidFill>
              </a:rPr>
              <a:t>Two main questions</a:t>
            </a:r>
            <a:endParaRPr lang="en-US" b="1" dirty="0">
              <a:solidFill>
                <a:schemeClr val="accent1"/>
              </a:solidFill>
            </a:endParaRPr>
          </a:p>
        </p:txBody>
      </p:sp>
      <p:sp>
        <p:nvSpPr>
          <p:cNvPr id="3" name="Content Placeholder 2"/>
          <p:cNvSpPr>
            <a:spLocks noGrp="1"/>
          </p:cNvSpPr>
          <p:nvPr>
            <p:ph idx="1"/>
          </p:nvPr>
        </p:nvSpPr>
        <p:spPr>
          <a:xfrm>
            <a:off x="219456" y="1825625"/>
            <a:ext cx="11841480" cy="4351338"/>
          </a:xfrm>
        </p:spPr>
        <p:txBody>
          <a:bodyPr>
            <a:normAutofit/>
          </a:bodyPr>
          <a:lstStyle/>
          <a:p>
            <a:pPr algn="just"/>
            <a:r>
              <a:rPr lang="en-US" sz="3300" dirty="0" smtClean="0"/>
              <a:t>Is SDG agenda people-centered? </a:t>
            </a:r>
          </a:p>
          <a:p>
            <a:endParaRPr lang="en-US" sz="3300" dirty="0"/>
          </a:p>
          <a:p>
            <a:r>
              <a:rPr lang="en-US" sz="3300" dirty="0" smtClean="0"/>
              <a:t>Do official statistics systems respond to People-centered SDGs? What transformation is needed to respond?  </a:t>
            </a:r>
            <a:endParaRPr lang="en-US" sz="3300" dirty="0"/>
          </a:p>
        </p:txBody>
      </p:sp>
    </p:spTree>
    <p:extLst>
      <p:ext uri="{BB962C8B-B14F-4D97-AF65-F5344CB8AC3E}">
        <p14:creationId xmlns:p14="http://schemas.microsoft.com/office/powerpoint/2010/main" val="193140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154813"/>
            <a:ext cx="11234928" cy="1325563"/>
          </a:xfrm>
        </p:spPr>
        <p:txBody>
          <a:bodyPr/>
          <a:lstStyle/>
          <a:p>
            <a:r>
              <a:rPr lang="en-US" b="1" dirty="0" smtClean="0">
                <a:solidFill>
                  <a:schemeClr val="accent1"/>
                </a:solidFill>
              </a:rPr>
              <a:t>Definition People-centered SDGs</a:t>
            </a:r>
            <a:endParaRPr lang="en-US" b="1" dirty="0">
              <a:solidFill>
                <a:schemeClr val="accent1"/>
              </a:solidFill>
            </a:endParaRPr>
          </a:p>
        </p:txBody>
      </p:sp>
      <p:sp>
        <p:nvSpPr>
          <p:cNvPr id="3" name="Content Placeholder 2"/>
          <p:cNvSpPr>
            <a:spLocks noGrp="1"/>
          </p:cNvSpPr>
          <p:nvPr>
            <p:ph idx="1"/>
          </p:nvPr>
        </p:nvSpPr>
        <p:spPr>
          <a:xfrm>
            <a:off x="118872" y="1325880"/>
            <a:ext cx="11987784" cy="5394960"/>
          </a:xfrm>
        </p:spPr>
        <p:txBody>
          <a:bodyPr>
            <a:normAutofit lnSpcReduction="10000"/>
          </a:bodyPr>
          <a:lstStyle/>
          <a:p>
            <a:r>
              <a:rPr lang="en-US" dirty="0" smtClean="0"/>
              <a:t>Putting people first- the right to development for all: moving from satisfying basic needs to right based approach</a:t>
            </a:r>
          </a:p>
          <a:p>
            <a:endParaRPr lang="en-US" dirty="0" smtClean="0"/>
          </a:p>
          <a:p>
            <a:r>
              <a:rPr lang="en-US" dirty="0" smtClean="0"/>
              <a:t>People from all walks have a say and able to demand corrective actions from policy makers </a:t>
            </a:r>
          </a:p>
          <a:p>
            <a:endParaRPr lang="en-US" dirty="0"/>
          </a:p>
          <a:p>
            <a:r>
              <a:rPr lang="en-US" dirty="0" smtClean="0"/>
              <a:t>People are at the center, and measuring the progress of SDGs is scaled by proxy progress on the life and wellbeing of people and their rights</a:t>
            </a:r>
          </a:p>
          <a:p>
            <a:endParaRPr lang="en-US" dirty="0"/>
          </a:p>
          <a:p>
            <a:r>
              <a:rPr lang="en-US" dirty="0" smtClean="0"/>
              <a:t>Official statistics is </a:t>
            </a:r>
            <a:r>
              <a:rPr lang="en-US" b="1" dirty="0">
                <a:solidFill>
                  <a:schemeClr val="accent1"/>
                </a:solidFill>
              </a:rPr>
              <a:t>P</a:t>
            </a:r>
            <a:r>
              <a:rPr lang="en-US" b="1" dirty="0" smtClean="0">
                <a:solidFill>
                  <a:schemeClr val="accent1"/>
                </a:solidFill>
              </a:rPr>
              <a:t>eople-centered</a:t>
            </a:r>
            <a:r>
              <a:rPr lang="en-US" dirty="0" smtClean="0"/>
              <a:t> when putting people rights in the design and implementation if official statistics and regularly collect and disseminate high quality data that enables people-centered SDG monitoring. </a:t>
            </a:r>
            <a:endParaRPr lang="en-US" dirty="0"/>
          </a:p>
        </p:txBody>
      </p:sp>
    </p:spTree>
    <p:extLst>
      <p:ext uri="{BB962C8B-B14F-4D97-AF65-F5344CB8AC3E}">
        <p14:creationId xmlns:p14="http://schemas.microsoft.com/office/powerpoint/2010/main" val="3808762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0" y="108751"/>
            <a:ext cx="10513634" cy="1325563"/>
          </a:xfrm>
        </p:spPr>
        <p:txBody>
          <a:bodyPr>
            <a:normAutofit/>
          </a:bodyPr>
          <a:lstStyle/>
          <a:p>
            <a:r>
              <a:rPr lang="en-US" sz="3200" b="1" dirty="0" smtClean="0">
                <a:solidFill>
                  <a:schemeClr val="accent1"/>
                </a:solidFill>
              </a:rPr>
              <a:t>Was Official Statistics People-Centered during MDG 1990-2015</a:t>
            </a:r>
            <a:endParaRPr lang="en-US" sz="3200" b="1" dirty="0">
              <a:solidFill>
                <a:schemeClr val="accent1"/>
              </a:solidFill>
            </a:endParaRPr>
          </a:p>
        </p:txBody>
      </p:sp>
      <p:sp>
        <p:nvSpPr>
          <p:cNvPr id="3" name="Content Placeholder 2"/>
          <p:cNvSpPr>
            <a:spLocks noGrp="1"/>
          </p:cNvSpPr>
          <p:nvPr>
            <p:ph idx="1"/>
          </p:nvPr>
        </p:nvSpPr>
        <p:spPr>
          <a:xfrm>
            <a:off x="102550" y="1880489"/>
            <a:ext cx="11876090" cy="2746375"/>
          </a:xfrm>
        </p:spPr>
        <p:txBody>
          <a:bodyPr>
            <a:normAutofit/>
          </a:bodyPr>
          <a:lstStyle/>
          <a:p>
            <a:r>
              <a:rPr lang="en-US" sz="3000" dirty="0"/>
              <a:t>M</a:t>
            </a:r>
            <a:r>
              <a:rPr lang="en-US" sz="3000" dirty="0" smtClean="0"/>
              <a:t>easured and monitored at outcome level (poverty level, unemployment, MMR, U5M, etc..) </a:t>
            </a:r>
          </a:p>
          <a:p>
            <a:endParaRPr lang="en-US" sz="3000" dirty="0" smtClean="0"/>
          </a:p>
          <a:p>
            <a:r>
              <a:rPr lang="en-US" sz="3000" dirty="0" smtClean="0"/>
              <a:t>Failed to provide warning system on track of development  (inequalities, Gender parities, generational disparities, etc.)</a:t>
            </a:r>
          </a:p>
          <a:p>
            <a:pPr marL="0" indent="0">
              <a:buNone/>
            </a:pPr>
            <a:endParaRPr lang="en-US" sz="3000" dirty="0"/>
          </a:p>
        </p:txBody>
      </p:sp>
      <p:sp>
        <p:nvSpPr>
          <p:cNvPr id="5" name="TextBox 4"/>
          <p:cNvSpPr txBox="1"/>
          <p:nvPr/>
        </p:nvSpPr>
        <p:spPr>
          <a:xfrm>
            <a:off x="2999232" y="5605272"/>
            <a:ext cx="4654296" cy="98488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000" b="1" dirty="0"/>
              <a:t>Not People-Centered</a:t>
            </a:r>
          </a:p>
          <a:p>
            <a:endParaRPr lang="en-US" dirty="0"/>
          </a:p>
        </p:txBody>
      </p:sp>
    </p:spTree>
    <p:extLst>
      <p:ext uri="{BB962C8B-B14F-4D97-AF65-F5344CB8AC3E}">
        <p14:creationId xmlns:p14="http://schemas.microsoft.com/office/powerpoint/2010/main" val="3078819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24409-745E-48C8-AC01-4C147FEAB5A9}"/>
              </a:ext>
            </a:extLst>
          </p:cNvPr>
          <p:cNvSpPr>
            <a:spLocks noGrp="1"/>
          </p:cNvSpPr>
          <p:nvPr>
            <p:ph type="title"/>
          </p:nvPr>
        </p:nvSpPr>
        <p:spPr>
          <a:xfrm>
            <a:off x="-73152" y="9526"/>
            <a:ext cx="11353800" cy="1325563"/>
          </a:xfrm>
        </p:spPr>
        <p:txBody>
          <a:bodyPr>
            <a:normAutofit/>
          </a:bodyPr>
          <a:lstStyle/>
          <a:p>
            <a:r>
              <a:rPr lang="en-US" b="1" dirty="0" smtClean="0">
                <a:solidFill>
                  <a:schemeClr val="accent1"/>
                </a:solidFill>
                <a:latin typeface="Andalus" panose="02020603050405020304" pitchFamily="18" charset="-78"/>
                <a:ea typeface="+mn-ea"/>
                <a:cs typeface="Andalus" panose="02020603050405020304" pitchFamily="18" charset="-78"/>
              </a:rPr>
              <a:t>Operationalization of people-centered - PDCI</a:t>
            </a:r>
            <a:endParaRPr lang="en-US" b="1" dirty="0">
              <a:solidFill>
                <a:schemeClr val="accent1"/>
              </a:solidFill>
              <a:latin typeface="Andalus" panose="02020603050405020304" pitchFamily="18" charset="-78"/>
              <a:ea typeface="+mn-ea"/>
              <a:cs typeface="Andalus" panose="02020603050405020304" pitchFamily="18" charset="-78"/>
            </a:endParaRPr>
          </a:p>
        </p:txBody>
      </p:sp>
      <p:sp>
        <p:nvSpPr>
          <p:cNvPr id="5" name="Content Placeholder 4">
            <a:extLst>
              <a:ext uri="{FF2B5EF4-FFF2-40B4-BE49-F238E27FC236}">
                <a16:creationId xmlns:a16="http://schemas.microsoft.com/office/drawing/2014/main" xmlns="" id="{396BD1B2-305C-4F9E-A2FD-92F1DBEBF8FE}"/>
              </a:ext>
            </a:extLst>
          </p:cNvPr>
          <p:cNvSpPr>
            <a:spLocks noGrp="1"/>
          </p:cNvSpPr>
          <p:nvPr>
            <p:ph idx="1"/>
          </p:nvPr>
        </p:nvSpPr>
        <p:spPr>
          <a:xfrm>
            <a:off x="128016" y="1335088"/>
            <a:ext cx="12063984" cy="5522911"/>
          </a:xfrm>
        </p:spPr>
        <p:txBody>
          <a:bodyPr>
            <a:noAutofit/>
          </a:bodyPr>
          <a:lstStyle/>
          <a:p>
            <a:pPr marL="0" lvl="0" indent="0">
              <a:buNone/>
            </a:pPr>
            <a:r>
              <a:rPr lang="en-US" sz="3400" b="1" dirty="0">
                <a:latin typeface="Andalus" panose="02020603050405020304" pitchFamily="18" charset="-78"/>
                <a:cs typeface="Andalus" panose="02020603050405020304" pitchFamily="18" charset="-78"/>
              </a:rPr>
              <a:t>C</a:t>
            </a:r>
            <a:r>
              <a:rPr lang="en-US" sz="3400" b="1" dirty="0" smtClean="0">
                <a:latin typeface="Andalus" panose="02020603050405020304" pitchFamily="18" charset="-78"/>
                <a:cs typeface="Andalus" panose="02020603050405020304" pitchFamily="18" charset="-78"/>
              </a:rPr>
              <a:t>onstruct </a:t>
            </a:r>
            <a:r>
              <a:rPr lang="en-US" sz="3400" b="1" dirty="0">
                <a:latin typeface="Andalus" panose="02020603050405020304" pitchFamily="18" charset="-78"/>
                <a:cs typeface="Andalus" panose="02020603050405020304" pitchFamily="18" charset="-78"/>
              </a:rPr>
              <a:t>an index composing a set of </a:t>
            </a:r>
            <a:r>
              <a:rPr lang="en-US" sz="3400" b="1" dirty="0" smtClean="0">
                <a:latin typeface="Andalus" panose="02020603050405020304" pitchFamily="18" charset="-78"/>
                <a:cs typeface="Andalus" panose="02020603050405020304" pitchFamily="18" charset="-78"/>
              </a:rPr>
              <a:t>mostly SDG </a:t>
            </a:r>
            <a:r>
              <a:rPr lang="en-US" sz="3400" b="1" dirty="0">
                <a:latin typeface="Andalus" panose="02020603050405020304" pitchFamily="18" charset="-78"/>
                <a:cs typeface="Andalus" panose="02020603050405020304" pitchFamily="18" charset="-78"/>
              </a:rPr>
              <a:t>indicators within the context of the ICPD framework beyond 2014  </a:t>
            </a:r>
          </a:p>
          <a:p>
            <a:pPr marL="0" indent="0">
              <a:buNone/>
            </a:pPr>
            <a:endParaRPr lang="en-US" sz="3400" b="1" dirty="0"/>
          </a:p>
          <a:p>
            <a:pPr marL="0" indent="0">
              <a:buNone/>
            </a:pPr>
            <a:r>
              <a:rPr lang="en-US" sz="3400" b="1" dirty="0">
                <a:latin typeface="Andalus" panose="02020603050405020304" pitchFamily="18" charset="-78"/>
                <a:cs typeface="Andalus" panose="02020603050405020304" pitchFamily="18" charset="-78"/>
              </a:rPr>
              <a:t>A</a:t>
            </a:r>
            <a:r>
              <a:rPr lang="en-US" sz="3400" b="1" dirty="0" smtClean="0">
                <a:latin typeface="Andalus" panose="02020603050405020304" pitchFamily="18" charset="-78"/>
                <a:cs typeface="Andalus" panose="02020603050405020304" pitchFamily="18" charset="-78"/>
              </a:rPr>
              <a:t> </a:t>
            </a:r>
            <a:r>
              <a:rPr lang="en-US" sz="3400" b="1" dirty="0">
                <a:latin typeface="Andalus" panose="02020603050405020304" pitchFamily="18" charset="-78"/>
                <a:cs typeface="Andalus" panose="02020603050405020304" pitchFamily="18" charset="-78"/>
              </a:rPr>
              <a:t>scientific measure and policy tool to advocate for people-centered </a:t>
            </a:r>
            <a:r>
              <a:rPr lang="en-US" sz="3400" b="1" dirty="0" smtClean="0">
                <a:latin typeface="Andalus" panose="02020603050405020304" pitchFamily="18" charset="-78"/>
                <a:cs typeface="Andalus" panose="02020603050405020304" pitchFamily="18" charset="-78"/>
              </a:rPr>
              <a:t>SDGs</a:t>
            </a:r>
          </a:p>
          <a:p>
            <a:pPr marL="0" indent="0">
              <a:buNone/>
            </a:pPr>
            <a:endParaRPr lang="en-US" sz="3400" b="1" dirty="0">
              <a:latin typeface="Andalus" panose="02020603050405020304" pitchFamily="18" charset="-78"/>
              <a:cs typeface="Andalus" panose="02020603050405020304" pitchFamily="18" charset="-78"/>
            </a:endParaRPr>
          </a:p>
          <a:p>
            <a:pPr marL="0" indent="0">
              <a:buNone/>
            </a:pPr>
            <a:r>
              <a:rPr lang="en-US" sz="3400" b="1" dirty="0" smtClean="0">
                <a:latin typeface="Andalus" panose="02020603050405020304" pitchFamily="18" charset="-78"/>
                <a:cs typeface="Andalus" panose="02020603050405020304" pitchFamily="18" charset="-78"/>
              </a:rPr>
              <a:t>Demonstrate </a:t>
            </a:r>
            <a:r>
              <a:rPr lang="en-US" sz="3400" b="1" dirty="0">
                <a:latin typeface="Andalus" panose="02020603050405020304" pitchFamily="18" charset="-78"/>
                <a:cs typeface="Andalus" panose="02020603050405020304" pitchFamily="18" charset="-78"/>
              </a:rPr>
              <a:t>quantitatively the importance of accommodating population agenda as a key enabler for achieving SDGs. </a:t>
            </a:r>
          </a:p>
        </p:txBody>
      </p:sp>
    </p:spTree>
    <p:extLst>
      <p:ext uri="{BB962C8B-B14F-4D97-AF65-F5344CB8AC3E}">
        <p14:creationId xmlns:p14="http://schemas.microsoft.com/office/powerpoint/2010/main" val="101735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645F4-8E1C-434A-AB11-43381B655193}"/>
              </a:ext>
            </a:extLst>
          </p:cNvPr>
          <p:cNvSpPr>
            <a:spLocks noGrp="1"/>
          </p:cNvSpPr>
          <p:nvPr>
            <p:ph type="title"/>
          </p:nvPr>
        </p:nvSpPr>
        <p:spPr>
          <a:xfrm>
            <a:off x="838200" y="273245"/>
            <a:ext cx="10515600" cy="1325563"/>
          </a:xfrm>
        </p:spPr>
        <p:txBody>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Conceptual framework</a:t>
            </a:r>
            <a:br>
              <a:rPr lang="en-US" b="1" dirty="0">
                <a:solidFill>
                  <a:schemeClr val="accent6">
                    <a:lumMod val="50000"/>
                  </a:schemeClr>
                </a:solidFill>
                <a:latin typeface="Andalus" panose="02020603050405020304" pitchFamily="18" charset="-78"/>
                <a:cs typeface="Andalus" panose="02020603050405020304" pitchFamily="18" charset="-78"/>
              </a:rPr>
            </a:br>
            <a:endParaRPr lang="en-US" dirty="0">
              <a:solidFill>
                <a:schemeClr val="accent6">
                  <a:lumMod val="50000"/>
                </a:schemeClr>
              </a:solidFill>
              <a:latin typeface="Andalus" panose="02020603050405020304" pitchFamily="18" charset="-78"/>
              <a:cs typeface="Andalus" panose="02020603050405020304" pitchFamily="18" charset="-78"/>
            </a:endParaRPr>
          </a:p>
        </p:txBody>
      </p:sp>
      <p:sp>
        <p:nvSpPr>
          <p:cNvPr id="6" name="Rectangle 5">
            <a:extLst>
              <a:ext uri="{FF2B5EF4-FFF2-40B4-BE49-F238E27FC236}">
                <a16:creationId xmlns:a16="http://schemas.microsoft.com/office/drawing/2014/main" xmlns="" id="{15A69509-3F05-4618-B589-BB4A8AB9BDA0}"/>
              </a:ext>
            </a:extLst>
          </p:cNvPr>
          <p:cNvSpPr>
            <a:spLocks noChangeArrowheads="1"/>
          </p:cNvSpPr>
          <p:nvPr/>
        </p:nvSpPr>
        <p:spPr bwMode="auto">
          <a:xfrm>
            <a:off x="3298852" y="747854"/>
            <a:ext cx="18465433" cy="10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2" name="Picture 3">
            <a:extLst>
              <a:ext uri="{FF2B5EF4-FFF2-40B4-BE49-F238E27FC236}">
                <a16:creationId xmlns:a16="http://schemas.microsoft.com/office/drawing/2014/main" xmlns="" id="{5A835498-7E73-47A4-A2B5-6428238CF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045" y="1541642"/>
            <a:ext cx="5655039" cy="5106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C86C9B49-68FA-4319-998E-4016936A8444}"/>
              </a:ext>
            </a:extLst>
          </p:cNvPr>
          <p:cNvSpPr>
            <a:spLocks noChangeArrowheads="1"/>
          </p:cNvSpPr>
          <p:nvPr/>
        </p:nvSpPr>
        <p:spPr bwMode="auto">
          <a:xfrm>
            <a:off x="3109598" y="1173557"/>
            <a:ext cx="66388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5">
                    <a:lumMod val="50000"/>
                  </a:schemeClr>
                </a:solidFill>
                <a:effectLst/>
                <a:latin typeface="Andalus" panose="02020603050405020304" pitchFamily="18" charset="-78"/>
                <a:ea typeface="Times New Roman" panose="02020603050405020304" pitchFamily="18" charset="0"/>
                <a:cs typeface="Andalus" panose="02020603050405020304" pitchFamily="18" charset="-78"/>
              </a:rPr>
              <a:t>Thematic Dimensions for ICPD/PoA Beyond-2014 </a:t>
            </a:r>
            <a:endParaRPr kumimoji="0" lang="en-US" altLang="en-US" sz="2000" b="0" i="0" u="none" strike="noStrike" cap="none" normalizeH="0" baseline="0" dirty="0">
              <a:ln>
                <a:noFill/>
              </a:ln>
              <a:solidFill>
                <a:schemeClr val="accent5">
                  <a:lumMod val="50000"/>
                </a:schemeClr>
              </a:solidFill>
              <a:effectLst/>
              <a:latin typeface="Andalus" panose="02020603050405020304" pitchFamily="18" charset="-78"/>
              <a:cs typeface="Andalus" panose="02020603050405020304"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xmlns="" id="{D1A47F6D-EDF9-4066-BA74-4B8598B15354}"/>
              </a:ext>
            </a:extLst>
          </p:cNvPr>
          <p:cNvSpPr/>
          <p:nvPr/>
        </p:nvSpPr>
        <p:spPr>
          <a:xfrm>
            <a:off x="2000492" y="6340711"/>
            <a:ext cx="10981840" cy="307777"/>
          </a:xfrm>
          <a:prstGeom prst="rect">
            <a:avLst/>
          </a:prstGeom>
        </p:spPr>
        <p:txBody>
          <a:bodyPr wrap="square">
            <a:spAutoFit/>
          </a:bodyPr>
          <a:lstStyle/>
          <a:p>
            <a:r>
              <a:rPr lang="en-US" sz="1400" b="1" dirty="0">
                <a:solidFill>
                  <a:schemeClr val="accent5">
                    <a:lumMod val="50000"/>
                  </a:schemeClr>
                </a:solidFill>
                <a:latin typeface="Andalus" panose="02020603050405020304" pitchFamily="18" charset="-78"/>
                <a:cs typeface="Andalus" panose="02020603050405020304" pitchFamily="18" charset="-78"/>
              </a:rPr>
              <a:t>Source: United Nations, 2014.  “Framework of Actions for the follow-up to the ICPD-</a:t>
            </a:r>
            <a:r>
              <a:rPr lang="en-US" sz="1400" b="1" dirty="0" err="1">
                <a:solidFill>
                  <a:schemeClr val="accent5">
                    <a:lumMod val="50000"/>
                  </a:schemeClr>
                </a:solidFill>
                <a:latin typeface="Andalus" panose="02020603050405020304" pitchFamily="18" charset="-78"/>
                <a:cs typeface="Andalus" panose="02020603050405020304" pitchFamily="18" charset="-78"/>
              </a:rPr>
              <a:t>PoA</a:t>
            </a:r>
            <a:r>
              <a:rPr lang="en-US" sz="1400" b="1" dirty="0">
                <a:solidFill>
                  <a:schemeClr val="accent5">
                    <a:lumMod val="50000"/>
                  </a:schemeClr>
                </a:solidFill>
                <a:latin typeface="Andalus" panose="02020603050405020304" pitchFamily="18" charset="-78"/>
                <a:cs typeface="Andalus" panose="02020603050405020304" pitchFamily="18" charset="-78"/>
              </a:rPr>
              <a:t> Beyond 2014”</a:t>
            </a:r>
          </a:p>
        </p:txBody>
      </p:sp>
    </p:spTree>
    <p:extLst>
      <p:ext uri="{BB962C8B-B14F-4D97-AF65-F5344CB8AC3E}">
        <p14:creationId xmlns:p14="http://schemas.microsoft.com/office/powerpoint/2010/main" val="1169236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465A1-B9CC-432B-AD7D-4BAD5140F644}"/>
              </a:ext>
            </a:extLst>
          </p:cNvPr>
          <p:cNvSpPr>
            <a:spLocks noGrp="1"/>
          </p:cNvSpPr>
          <p:nvPr>
            <p:ph type="title"/>
          </p:nvPr>
        </p:nvSpPr>
        <p:spPr>
          <a:xfrm>
            <a:off x="838200" y="365125"/>
            <a:ext cx="10515600" cy="699177"/>
          </a:xfrm>
        </p:spPr>
        <p:txBody>
          <a:bodyPr>
            <a:normAutofit/>
          </a:bodyPr>
          <a:lstStyle/>
          <a:p>
            <a:pPr algn="ctr"/>
            <a:r>
              <a:rPr lang="en-US" b="1" dirty="0">
                <a:solidFill>
                  <a:schemeClr val="accent6">
                    <a:lumMod val="50000"/>
                  </a:schemeClr>
                </a:solidFill>
                <a:latin typeface="Andalus" panose="02020603050405020304" pitchFamily="18" charset="-78"/>
                <a:cs typeface="Andalus" panose="02020603050405020304" pitchFamily="18" charset="-78"/>
              </a:rPr>
              <a:t>Indicator Selection  </a:t>
            </a:r>
            <a:endParaRPr lang="en-US" dirty="0">
              <a:solidFill>
                <a:schemeClr val="accent6">
                  <a:lumMod val="50000"/>
                </a:schemeClr>
              </a:solidFill>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xmlns="" id="{26763658-F03B-4E43-B7D2-DCAE4DFD901D}"/>
              </a:ext>
            </a:extLst>
          </p:cNvPr>
          <p:cNvSpPr>
            <a:spLocks noGrp="1"/>
          </p:cNvSpPr>
          <p:nvPr>
            <p:ph idx="1"/>
          </p:nvPr>
        </p:nvSpPr>
        <p:spPr>
          <a:xfrm>
            <a:off x="571501" y="1064302"/>
            <a:ext cx="11103428" cy="5428573"/>
          </a:xfrm>
        </p:spPr>
        <p:txBody>
          <a:bodyPr>
            <a:noAutofit/>
          </a:bodyPr>
          <a:lstStyle/>
          <a:p>
            <a:r>
              <a:rPr lang="en-US" sz="3200" dirty="0">
                <a:solidFill>
                  <a:schemeClr val="accent5">
                    <a:lumMod val="50000"/>
                  </a:schemeClr>
                </a:solidFill>
                <a:latin typeface="Andalus" panose="02020603050405020304" pitchFamily="18" charset="-78"/>
                <a:cs typeface="Andalus" panose="02020603050405020304" pitchFamily="18" charset="-78"/>
              </a:rPr>
              <a:t>SIX criteria: </a:t>
            </a:r>
          </a:p>
          <a:p>
            <a:pPr marL="742950" lvl="0" indent="-334963">
              <a:buFont typeface="+mj-lt"/>
              <a:buAutoNum type="arabicParenR"/>
            </a:pPr>
            <a:r>
              <a:rPr lang="en-US" sz="3200" dirty="0">
                <a:solidFill>
                  <a:schemeClr val="accent5">
                    <a:lumMod val="50000"/>
                  </a:schemeClr>
                </a:solidFill>
                <a:latin typeface="Andalus" panose="02020603050405020304" pitchFamily="18" charset="-78"/>
                <a:cs typeface="Andalus" panose="02020603050405020304" pitchFamily="18" charset="-78"/>
              </a:rPr>
              <a:t>Relevance for monitoring </a:t>
            </a:r>
          </a:p>
          <a:p>
            <a:pPr marL="742950" lvl="0" indent="-334963">
              <a:buFont typeface="+mj-lt"/>
              <a:buAutoNum type="arabicParenR"/>
            </a:pPr>
            <a:r>
              <a:rPr lang="en-US" sz="3200" dirty="0">
                <a:solidFill>
                  <a:schemeClr val="accent5">
                    <a:lumMod val="50000"/>
                  </a:schemeClr>
                </a:solidFill>
                <a:latin typeface="Andalus" panose="02020603050405020304" pitchFamily="18" charset="-78"/>
                <a:cs typeface="Andalus" panose="02020603050405020304" pitchFamily="18" charset="-78"/>
              </a:rPr>
              <a:t>Repeatable: across time and country </a:t>
            </a:r>
          </a:p>
          <a:p>
            <a:pPr marL="742950" lvl="0" indent="-334963">
              <a:buFont typeface="+mj-lt"/>
              <a:buAutoNum type="arabicParenR"/>
            </a:pPr>
            <a:r>
              <a:rPr lang="en-US" sz="3200" dirty="0">
                <a:solidFill>
                  <a:schemeClr val="accent5">
                    <a:lumMod val="50000"/>
                  </a:schemeClr>
                </a:solidFill>
                <a:latin typeface="Andalus" panose="02020603050405020304" pitchFamily="18" charset="-78"/>
                <a:cs typeface="Andalus" panose="02020603050405020304" pitchFamily="18" charset="-78"/>
              </a:rPr>
              <a:t>Reliable</a:t>
            </a:r>
          </a:p>
          <a:p>
            <a:pPr marL="742950" lvl="0" indent="-334963">
              <a:buFont typeface="+mj-lt"/>
              <a:buAutoNum type="arabicParenR"/>
            </a:pPr>
            <a:r>
              <a:rPr lang="en-US" sz="3200" dirty="0">
                <a:solidFill>
                  <a:schemeClr val="accent5">
                    <a:lumMod val="50000"/>
                  </a:schemeClr>
                </a:solidFill>
                <a:latin typeface="Andalus" panose="02020603050405020304" pitchFamily="18" charset="-78"/>
                <a:cs typeface="Andalus" panose="02020603050405020304" pitchFamily="18" charset="-78"/>
              </a:rPr>
              <a:t>Data quality. </a:t>
            </a:r>
          </a:p>
          <a:p>
            <a:pPr marL="742950" lvl="0" indent="-334963">
              <a:buFont typeface="+mj-lt"/>
              <a:buAutoNum type="arabicParenR"/>
            </a:pPr>
            <a:r>
              <a:rPr lang="en-US" sz="3200" dirty="0">
                <a:solidFill>
                  <a:schemeClr val="accent5">
                    <a:lumMod val="50000"/>
                  </a:schemeClr>
                </a:solidFill>
                <a:latin typeface="Andalus" panose="02020603050405020304" pitchFamily="18" charset="-78"/>
                <a:cs typeface="Andalus" panose="02020603050405020304" pitchFamily="18" charset="-78"/>
              </a:rPr>
              <a:t>Updated regularly.</a:t>
            </a:r>
          </a:p>
          <a:p>
            <a:pPr marL="742950" lvl="0" indent="-334963">
              <a:buFont typeface="+mj-lt"/>
              <a:buAutoNum type="arabicParenR"/>
            </a:pPr>
            <a:r>
              <a:rPr lang="en-US" sz="3200" dirty="0">
                <a:solidFill>
                  <a:schemeClr val="accent5">
                    <a:lumMod val="50000"/>
                  </a:schemeClr>
                </a:solidFill>
                <a:latin typeface="Andalus" panose="02020603050405020304" pitchFamily="18" charset="-78"/>
                <a:cs typeface="Andalus" panose="02020603050405020304" pitchFamily="18" charset="-78"/>
              </a:rPr>
              <a:t>Coverage: Availability for at least 75% of the countries</a:t>
            </a:r>
          </a:p>
          <a:p>
            <a:pPr marL="742950" lvl="0" indent="-334963">
              <a:buFont typeface="+mj-lt"/>
              <a:buAutoNum type="arabicParenR"/>
            </a:pPr>
            <a:endParaRPr lang="en-US" sz="3200" dirty="0">
              <a:solidFill>
                <a:schemeClr val="accent5">
                  <a:lumMod val="50000"/>
                </a:schemeClr>
              </a:solidFill>
              <a:latin typeface="Andalus" panose="02020603050405020304" pitchFamily="18" charset="-78"/>
              <a:cs typeface="Andalus" panose="02020603050405020304" pitchFamily="18" charset="-78"/>
            </a:endParaRPr>
          </a:p>
          <a:p>
            <a:pPr marL="407987" indent="0">
              <a:buNone/>
            </a:pPr>
            <a:r>
              <a:rPr lang="en-US" sz="3200" dirty="0">
                <a:solidFill>
                  <a:schemeClr val="accent5">
                    <a:lumMod val="50000"/>
                  </a:schemeClr>
                </a:solidFill>
                <a:latin typeface="Andalus" panose="02020603050405020304" pitchFamily="18" charset="-78"/>
                <a:cs typeface="Andalus" panose="02020603050405020304" pitchFamily="18" charset="-78"/>
              </a:rPr>
              <a:t>UNFPA/ASRO Listed 39 priority P&amp;D Indicators from SDG indicators </a:t>
            </a:r>
          </a:p>
          <a:p>
            <a:pPr marL="407987" lvl="0" indent="0">
              <a:buNone/>
            </a:pPr>
            <a:endParaRPr lang="en-US" sz="3200" dirty="0"/>
          </a:p>
          <a:p>
            <a:endParaRPr lang="en-US" sz="3200" dirty="0"/>
          </a:p>
        </p:txBody>
      </p:sp>
    </p:spTree>
    <p:extLst>
      <p:ext uri="{BB962C8B-B14F-4D97-AF65-F5344CB8AC3E}">
        <p14:creationId xmlns:p14="http://schemas.microsoft.com/office/powerpoint/2010/main" val="623550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F0681CFD4FD742ADB1B28E71B3AED3" ma:contentTypeVersion="2" ma:contentTypeDescription="Create a new document." ma:contentTypeScope="" ma:versionID="83ee7d1c8e1ddad1508649fcc137a308">
  <xsd:schema xmlns:xsd="http://www.w3.org/2001/XMLSchema" xmlns:xs="http://www.w3.org/2001/XMLSchema" xmlns:p="http://schemas.microsoft.com/office/2006/metadata/properties" xmlns:ns1="http://schemas.microsoft.com/sharepoint/v3" xmlns:ns2="b1657202-86a7-46c3-ba71-02bb0da5a392" targetNamespace="http://schemas.microsoft.com/office/2006/metadata/properties" ma:root="true" ma:fieldsID="18d9c8625d990ce547ab8354178d6eab" ns1:_="" ns2:_="">
    <xsd:import namespace="http://schemas.microsoft.com/sharepoint/v3"/>
    <xsd:import namespace="b1657202-86a7-46c3-ba71-02bb0da5a39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657202-86a7-46c3-ba71-02bb0da5a3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1296566-9FDF-455E-9CD1-C8ED4642E5E0}"/>
</file>

<file path=customXml/itemProps2.xml><?xml version="1.0" encoding="utf-8"?>
<ds:datastoreItem xmlns:ds="http://schemas.openxmlformats.org/officeDocument/2006/customXml" ds:itemID="{CEF5C951-8BCA-4D2B-89C9-38553464576F}"/>
</file>

<file path=customXml/itemProps3.xml><?xml version="1.0" encoding="utf-8"?>
<ds:datastoreItem xmlns:ds="http://schemas.openxmlformats.org/officeDocument/2006/customXml" ds:itemID="{EB4D630C-C381-44E1-9693-044A2087108C}"/>
</file>

<file path=docProps/app.xml><?xml version="1.0" encoding="utf-8"?>
<Properties xmlns="http://schemas.openxmlformats.org/officeDocument/2006/extended-properties" xmlns:vt="http://schemas.openxmlformats.org/officeDocument/2006/docPropsVTypes">
  <TotalTime>2852</TotalTime>
  <Words>1863</Words>
  <Application>Microsoft Office PowerPoint</Application>
  <PresentationFormat>Custom</PresentationFormat>
  <Paragraphs>419</Paragraphs>
  <Slides>38</Slides>
  <Notes>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Background</vt:lpstr>
      <vt:lpstr>Two main questions</vt:lpstr>
      <vt:lpstr>Definition People-centered SDGs</vt:lpstr>
      <vt:lpstr>Was Official Statistics People-Centered during MDG 1990-2015</vt:lpstr>
      <vt:lpstr>Operationalization of people-centered - PDCI</vt:lpstr>
      <vt:lpstr>Conceptual framework </vt:lpstr>
      <vt:lpstr>Indicator Selection  </vt:lpstr>
      <vt:lpstr>Indicators integrated into the conceptual framework</vt:lpstr>
      <vt:lpstr>Component Level Framework</vt:lpstr>
      <vt:lpstr>Coverage and Data Sources </vt:lpstr>
      <vt:lpstr>Missing data imputation</vt:lpstr>
      <vt:lpstr>Data Limitations </vt:lpstr>
      <vt:lpstr>Dignity and Human rights</vt:lpstr>
      <vt:lpstr>Health/ SRH</vt:lpstr>
      <vt:lpstr>Place and Mobility</vt:lpstr>
      <vt:lpstr>Governance and Accountability</vt:lpstr>
      <vt:lpstr>Sustainability</vt:lpstr>
      <vt:lpstr>Calculating the index scores  (Normalization)</vt:lpstr>
      <vt:lpstr>Calculating the index scores  (Weights)</vt:lpstr>
      <vt:lpstr>Aggregation within &amp; across dimensions</vt:lpstr>
      <vt:lpstr>Statistical Soundness and Validation </vt:lpstr>
      <vt:lpstr>Reliability test for internal consistency between the indicators</vt:lpstr>
      <vt:lpstr>Testing the Collinearity /redundancy</vt:lpstr>
      <vt:lpstr>Excluded Indicators</vt:lpstr>
      <vt:lpstr>Sensitivity/Robustness tests </vt:lpstr>
      <vt:lpstr>Using Different Weighting Schemes </vt:lpstr>
      <vt:lpstr>Main Findings</vt:lpstr>
      <vt:lpstr>Scores by Dimension by Country</vt:lpstr>
      <vt:lpstr>The Population Development Composite Index (PDCI)</vt:lpstr>
      <vt:lpstr>PowerPoint Presentation</vt:lpstr>
      <vt:lpstr>PowerPoint Presentation</vt:lpstr>
      <vt:lpstr>PowerPoint Presentation</vt:lpstr>
      <vt:lpstr>Different paths lead to similar results:  Tunisia, Lebanon &amp; Egypt</vt:lpstr>
      <vt:lpstr>PDCI Country Profile- Qatar </vt:lpstr>
      <vt:lpstr>Conclusions and 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ICPD CI</dc:title>
  <dc:creator>Eman Dahab</dc:creator>
  <cp:lastModifiedBy>Noor Ahmed</cp:lastModifiedBy>
  <cp:revision>223</cp:revision>
  <dcterms:created xsi:type="dcterms:W3CDTF">2019-07-22T08:05:57Z</dcterms:created>
  <dcterms:modified xsi:type="dcterms:W3CDTF">2019-11-03T10:14:50Z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0x010100D4F0681CFD4FD742ADB1B28E71B3AED3</vt:lpwstr>
  </property>
</Properties>
</file>