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3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6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42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16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8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28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72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58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1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3ED1-99C9-46B7-B923-FACDBB95A9D0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7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3ED1-99C9-46B7-B923-FACDBB95A9D0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A68C-55CB-47B1-AAC9-D8D6B8FD9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4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179562"/>
          </a:xfrm>
        </p:spPr>
        <p:txBody>
          <a:bodyPr/>
          <a:lstStyle/>
          <a:p>
            <a:pPr rtl="1"/>
            <a:r>
              <a:rPr lang="en-US" dirty="0" smtClean="0"/>
              <a:t>Group </a:t>
            </a:r>
            <a:r>
              <a:rPr lang="en-US" dirty="0" smtClean="0">
                <a:solidFill>
                  <a:srgbClr val="00B050"/>
                </a:solidFill>
              </a:rPr>
              <a:t>3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3968" y="2941588"/>
            <a:ext cx="3600400" cy="1752600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Group Facilitator</a:t>
            </a:r>
          </a:p>
          <a:p>
            <a:pPr algn="l"/>
            <a:r>
              <a:rPr lang="en-GB" sz="1400" dirty="0" smtClean="0"/>
              <a:t>Name: Abdullah al-</a:t>
            </a:r>
            <a:r>
              <a:rPr lang="en-GB" sz="1400" dirty="0" err="1" smtClean="0"/>
              <a:t>Mihrizi</a:t>
            </a:r>
            <a:r>
              <a:rPr lang="en-GB" sz="1400" dirty="0" smtClean="0"/>
              <a:t> </a:t>
            </a:r>
            <a:endParaRPr lang="en-GB" sz="1400" dirty="0"/>
          </a:p>
          <a:p>
            <a:pPr algn="l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Group’s Rapporteur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en-GB" sz="1400" dirty="0" smtClean="0"/>
              <a:t>Name: </a:t>
            </a:r>
            <a:r>
              <a:rPr lang="en-US" sz="1400" dirty="0" smtClean="0"/>
              <a:t>Raymond </a:t>
            </a:r>
            <a:r>
              <a:rPr lang="en-US" sz="1400" dirty="0" err="1" smtClean="0"/>
              <a:t>Nabeeh</a:t>
            </a:r>
            <a:endParaRPr lang="en-GB" sz="1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79512" y="2924944"/>
            <a:ext cx="3488432" cy="1752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000" dirty="0" smtClean="0">
                <a:solidFill>
                  <a:schemeClr val="accent6">
                    <a:lumMod val="50000"/>
                  </a:schemeClr>
                </a:solidFill>
              </a:rPr>
              <a:t>Group’s Members </a:t>
            </a:r>
            <a:endParaRPr lang="en-GB" sz="3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US" sz="1200" dirty="0" smtClean="0"/>
              <a:t>Name: </a:t>
            </a:r>
            <a:endParaRPr lang="en-GB" sz="1200" dirty="0" smtClean="0"/>
          </a:p>
          <a:p>
            <a:pPr algn="l"/>
            <a:r>
              <a:rPr lang="en-US" sz="1200" dirty="0"/>
              <a:t>Name: </a:t>
            </a:r>
            <a:endParaRPr lang="en-GB" sz="1200" dirty="0"/>
          </a:p>
          <a:p>
            <a:pPr algn="l"/>
            <a:r>
              <a:rPr lang="en-US" sz="1200" dirty="0"/>
              <a:t>Name: </a:t>
            </a:r>
            <a:endParaRPr lang="en-GB" sz="1200" dirty="0"/>
          </a:p>
          <a:p>
            <a:pPr algn="l"/>
            <a:r>
              <a:rPr lang="ar-QA" sz="1200" dirty="0" smtClean="0"/>
              <a:t>:</a:t>
            </a:r>
            <a:endParaRPr lang="en-GB" sz="1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71600" y="1340768"/>
            <a:ext cx="7200800" cy="7920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Reporting back</a:t>
            </a:r>
          </a:p>
          <a:p>
            <a:endParaRPr lang="en-GB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Sustainable </a:t>
            </a:r>
            <a:r>
              <a:rPr lang="en-GB" sz="2800" b="1" dirty="0">
                <a:solidFill>
                  <a:schemeClr val="accent6">
                    <a:lumMod val="50000"/>
                  </a:schemeClr>
                </a:solidFill>
              </a:rPr>
              <a:t>Funding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for National Statistical Systems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004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sz="2400" b="1" dirty="0" smtClean="0">
                <a:cs typeface="+mj-cs"/>
              </a:rPr>
              <a:t>Three main challenges :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GB" sz="1900" dirty="0" smtClean="0"/>
              <a:t>Lack of political stability in some Arab countries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900" dirty="0" smtClean="0"/>
              <a:t>Unstable </a:t>
            </a:r>
            <a:r>
              <a:rPr lang="en-GB" sz="1900" dirty="0"/>
              <a:t>and non- permanent </a:t>
            </a:r>
            <a:r>
              <a:rPr lang="en-GB" sz="1900" dirty="0" smtClean="0"/>
              <a:t>resources.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Limited use of statistics in decision-making</a:t>
            </a:r>
            <a:endParaRPr lang="ar-QA" sz="1900" dirty="0" smtClean="0"/>
          </a:p>
          <a:p>
            <a:pPr marL="914400" lvl="1" indent="-457200" algn="r" rtl="1">
              <a:buFont typeface="+mj-lt"/>
              <a:buAutoNum type="arabicPeriod"/>
            </a:pPr>
            <a:endParaRPr lang="en-GB" sz="2400" dirty="0" smtClean="0"/>
          </a:p>
          <a:p>
            <a:pPr algn="l"/>
            <a:r>
              <a:rPr lang="en-GB" sz="2400" b="1" dirty="0" smtClean="0">
                <a:cs typeface="+mj-cs"/>
              </a:rPr>
              <a:t>Three proposed solutions:</a:t>
            </a:r>
            <a:endParaRPr lang="ar-QA" sz="2400" dirty="0"/>
          </a:p>
          <a:p>
            <a:pPr marL="914400" lvl="1" indent="-457200" algn="l">
              <a:buFont typeface="+mj-lt"/>
              <a:buAutoNum type="arabicPeriod"/>
            </a:pPr>
            <a:r>
              <a:rPr lang="en-US" sz="2400" dirty="0" smtClean="0"/>
              <a:t>Emphasizing </a:t>
            </a:r>
            <a:r>
              <a:rPr lang="en-US" sz="2400" dirty="0"/>
              <a:t>the importance of statistics in </a:t>
            </a:r>
            <a:r>
              <a:rPr lang="en-US" sz="2400" dirty="0" smtClean="0"/>
              <a:t>decision-making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Establishing an </a:t>
            </a:r>
            <a:r>
              <a:rPr lang="en-US" sz="2400" dirty="0"/>
              <a:t>Arab fund to support statistical activities in the Arab </a:t>
            </a:r>
            <a:r>
              <a:rPr lang="en-US" sz="2400" dirty="0" smtClean="0"/>
              <a:t>region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Seeking support from private sector</a:t>
            </a:r>
          </a:p>
          <a:p>
            <a:pPr marL="914400" lvl="1" indent="-457200">
              <a:buFont typeface="+mj-lt"/>
              <a:buAutoNum type="arabicPeriod"/>
            </a:pPr>
            <a:endParaRPr lang="ar-QA" sz="2400" dirty="0"/>
          </a:p>
          <a:p>
            <a:pPr marL="0" indent="0" algn="r" rtl="1">
              <a:buNone/>
            </a:pPr>
            <a:endParaRPr lang="en-GB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727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Governance Mechanisms to Fuel the Data Revolution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00400"/>
          </a:xfrm>
        </p:spPr>
        <p:txBody>
          <a:bodyPr>
            <a:normAutofit fontScale="92500" lnSpcReduction="10000"/>
          </a:bodyPr>
          <a:lstStyle/>
          <a:p>
            <a:r>
              <a:rPr lang="en-GB" sz="2400" b="1" dirty="0"/>
              <a:t>Three main </a:t>
            </a:r>
            <a:r>
              <a:rPr lang="en-GB" sz="2400" b="1" dirty="0" smtClean="0"/>
              <a:t>challenges:</a:t>
            </a:r>
            <a:endParaRPr lang="en-GB" sz="2400" b="1" dirty="0" smtClean="0">
              <a:cs typeface="+mj-cs"/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en-US" sz="2100" dirty="0"/>
              <a:t>Deficiencies in the statistical legislation</a:t>
            </a:r>
            <a:endParaRPr lang="ar-QA" sz="2100" dirty="0"/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Politicization  of statistics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Limited awareness of the role and mechanisms of statistical work</a:t>
            </a:r>
            <a:endParaRPr lang="ar-QA" sz="2100" dirty="0"/>
          </a:p>
          <a:p>
            <a:pPr marL="914400" lvl="1" indent="-457200" algn="r" rtl="1">
              <a:buFont typeface="+mj-lt"/>
              <a:buAutoNum type="arabicPeriod"/>
            </a:pPr>
            <a:endParaRPr lang="en-GB" sz="2400" dirty="0" smtClean="0"/>
          </a:p>
          <a:p>
            <a:r>
              <a:rPr lang="en-GB" sz="2400" b="1" dirty="0"/>
              <a:t>Three proposed </a:t>
            </a:r>
            <a:r>
              <a:rPr lang="en-GB" sz="2400" b="1" dirty="0" smtClean="0"/>
              <a:t>solutions:</a:t>
            </a:r>
            <a:endParaRPr lang="ar-QA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Application of the basic principles of official statistics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Creation of an </a:t>
            </a:r>
            <a:r>
              <a:rPr lang="en-US" sz="2400" dirty="0" smtClean="0"/>
              <a:t>adequate environment leading  </a:t>
            </a:r>
            <a:r>
              <a:rPr lang="en-US" sz="2400" dirty="0"/>
              <a:t>to the independence of the statistical work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Inclusion of the entire statistical system in statistical laws </a:t>
            </a:r>
            <a:endParaRPr lang="ar-QA" sz="2400" dirty="0"/>
          </a:p>
          <a:p>
            <a:pPr marL="0" indent="0" algn="r" rtl="1">
              <a:buNone/>
            </a:pPr>
            <a:endParaRPr lang="en-GB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72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en-US" sz="2800" dirty="0">
                <a:solidFill>
                  <a:srgbClr val="00B050"/>
                </a:solidFill>
              </a:rPr>
              <a:t>Tools and Technologies to Accelerate Data Revolution in the Region</a:t>
            </a: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00400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/>
              <a:t>Three main challenges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100" dirty="0" smtClean="0"/>
              <a:t>Limited </a:t>
            </a:r>
            <a:r>
              <a:rPr lang="en-US" sz="3100" dirty="0"/>
              <a:t>resources </a:t>
            </a:r>
            <a:r>
              <a:rPr lang="en-US" sz="3100" dirty="0" smtClean="0"/>
              <a:t>for </a:t>
            </a:r>
            <a:r>
              <a:rPr lang="en-US" sz="3100" dirty="0"/>
              <a:t>the purchase of advanced technology </a:t>
            </a:r>
            <a:endParaRPr lang="en-US" sz="31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sz="3100" dirty="0" smtClean="0"/>
              <a:t>Shortage of trained cadres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3100" dirty="0" smtClean="0"/>
              <a:t>Shortage of training </a:t>
            </a:r>
            <a:endParaRPr lang="ar-QA" sz="3100" dirty="0"/>
          </a:p>
          <a:p>
            <a:pPr marL="914400" lvl="1" indent="-457200" algn="r" rtl="1">
              <a:buFont typeface="+mj-lt"/>
              <a:buAutoNum type="arabicPeriod"/>
            </a:pPr>
            <a:endParaRPr lang="en-GB" sz="2400" dirty="0" smtClean="0"/>
          </a:p>
          <a:p>
            <a:r>
              <a:rPr lang="en-GB" sz="2400" b="1" dirty="0"/>
              <a:t>Three proposed </a:t>
            </a:r>
            <a:r>
              <a:rPr lang="en-GB" sz="2400" b="1" dirty="0" smtClean="0"/>
              <a:t>solutions:</a:t>
            </a:r>
            <a:endParaRPr lang="ar-QA" sz="2400" dirty="0"/>
          </a:p>
          <a:p>
            <a:pPr marL="914400" lvl="1" indent="-457200">
              <a:buFont typeface="+mj-lt"/>
              <a:buAutoNum type="arabicPeriod"/>
            </a:pPr>
            <a:r>
              <a:rPr lang="en-GB" sz="2200" dirty="0" smtClean="0"/>
              <a:t>The use of big data resources and the internet in the data </a:t>
            </a:r>
            <a:r>
              <a:rPr lang="en-GB" sz="2200" smtClean="0"/>
              <a:t>capturing  </a:t>
            </a:r>
            <a:endParaRPr lang="en-GB" sz="2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sz="2200" dirty="0" smtClean="0"/>
              <a:t>The use of administrative records in statistical data production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200" dirty="0" smtClean="0"/>
              <a:t>The </a:t>
            </a:r>
            <a:r>
              <a:rPr lang="en-GB" sz="2200" dirty="0" smtClean="0"/>
              <a:t>use of GIS </a:t>
            </a:r>
            <a:r>
              <a:rPr lang="en-GB" sz="2200" dirty="0"/>
              <a:t>in statistical </a:t>
            </a:r>
            <a:r>
              <a:rPr lang="en-GB" sz="2200" dirty="0" smtClean="0"/>
              <a:t>processes </a:t>
            </a:r>
            <a:endParaRPr lang="ar-QA" sz="2200" dirty="0"/>
          </a:p>
          <a:p>
            <a:pPr marL="0" indent="0" algn="r" rtl="1">
              <a:buNone/>
            </a:pPr>
            <a:endParaRPr lang="en-GB" sz="2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643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208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Group 3</vt:lpstr>
      <vt:lpstr>Sustainable Funding for National Statistical Systems</vt:lpstr>
      <vt:lpstr>Governance Mechanisms to Fuel the Data Revolution</vt:lpstr>
      <vt:lpstr>Tools and Technologies to Accelerate Data Revolution in the Region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N</dc:title>
  <dc:creator>RANJAN Rajiv</dc:creator>
  <cp:lastModifiedBy>Ahmad Hussein</cp:lastModifiedBy>
  <cp:revision>23</cp:revision>
  <dcterms:created xsi:type="dcterms:W3CDTF">2016-10-06T10:48:03Z</dcterms:created>
  <dcterms:modified xsi:type="dcterms:W3CDTF">2016-10-20T10:12:57Z</dcterms:modified>
</cp:coreProperties>
</file>