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53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96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42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9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16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48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28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72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58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15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7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42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179562"/>
          </a:xfrm>
        </p:spPr>
        <p:txBody>
          <a:bodyPr/>
          <a:lstStyle/>
          <a:p>
            <a:pPr rtl="1"/>
            <a:r>
              <a:rPr lang="ar-QA" dirty="0" smtClean="0"/>
              <a:t>المجموعة </a:t>
            </a:r>
            <a:r>
              <a:rPr lang="en-US" dirty="0" smtClean="0">
                <a:solidFill>
                  <a:srgbClr val="00B050"/>
                </a:solidFill>
              </a:rPr>
              <a:t>N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924944"/>
            <a:ext cx="3600400" cy="1752600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QA" dirty="0" smtClean="0">
                <a:solidFill>
                  <a:schemeClr val="accent4">
                    <a:lumMod val="50000"/>
                  </a:schemeClr>
                </a:solidFill>
              </a:rPr>
              <a:t>رئيس الجلسة</a:t>
            </a:r>
            <a:endParaRPr lang="en-GB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r" rtl="1"/>
            <a:r>
              <a:rPr lang="ar-QA" sz="1400" dirty="0"/>
              <a:t>الاسم </a:t>
            </a:r>
            <a:r>
              <a:rPr lang="ar-QA" sz="1400" dirty="0" smtClean="0"/>
              <a:t>:عبداللة المحرزي</a:t>
            </a:r>
            <a:endParaRPr lang="en-GB" sz="1400" dirty="0"/>
          </a:p>
          <a:p>
            <a:pPr algn="r" rtl="1"/>
            <a:r>
              <a:rPr lang="ar-Q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مقرر المجموعة</a:t>
            </a:r>
            <a:endParaRPr lang="en-GB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 rtl="1"/>
            <a:r>
              <a:rPr lang="ar-QA" sz="1400" dirty="0"/>
              <a:t>الاسم </a:t>
            </a:r>
            <a:r>
              <a:rPr lang="ar-QA" sz="1400" dirty="0" smtClean="0"/>
              <a:t>:ريمون نبية</a:t>
            </a:r>
            <a:endParaRPr lang="en-GB" sz="1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83968" y="2924944"/>
            <a:ext cx="3488432" cy="17526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QA" sz="3000" dirty="0" smtClean="0">
                <a:solidFill>
                  <a:schemeClr val="accent6">
                    <a:lumMod val="50000"/>
                  </a:schemeClr>
                </a:solidFill>
              </a:rPr>
              <a:t>أعضاء المجموعة</a:t>
            </a:r>
            <a:endParaRPr lang="en-GB" sz="3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 rtl="1"/>
            <a:r>
              <a:rPr lang="ar-QA" sz="1200" dirty="0" smtClean="0"/>
              <a:t>الاسم :</a:t>
            </a:r>
            <a:endParaRPr lang="en-GB" sz="1200" dirty="0" smtClean="0"/>
          </a:p>
          <a:p>
            <a:pPr algn="r" rtl="1"/>
            <a:r>
              <a:rPr lang="ar-QA" sz="1200" dirty="0"/>
              <a:t>الاسم :</a:t>
            </a:r>
            <a:endParaRPr lang="en-GB" sz="1200" dirty="0"/>
          </a:p>
          <a:p>
            <a:pPr algn="r" rtl="1"/>
            <a:r>
              <a:rPr lang="ar-QA" sz="1200" dirty="0"/>
              <a:t>الاسم :</a:t>
            </a:r>
            <a:endParaRPr lang="en-GB" sz="12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71600" y="1340768"/>
            <a:ext cx="7200800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QA" dirty="0" smtClean="0">
                <a:solidFill>
                  <a:schemeClr val="bg1">
                    <a:lumMod val="50000"/>
                  </a:schemeClr>
                </a:solidFill>
              </a:rPr>
              <a:t>التقرير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60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ar-QA" sz="2800" b="1" dirty="0" smtClean="0">
                <a:solidFill>
                  <a:schemeClr val="accent6">
                    <a:lumMod val="50000"/>
                  </a:schemeClr>
                </a:solidFill>
              </a:rPr>
              <a:t>التمويل المستدام للأنظمة الإحصائية الوطنية</a:t>
            </a:r>
            <a:endParaRPr lang="en-US" sz="28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00400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QA" sz="2400" b="1" dirty="0" smtClean="0">
                <a:cs typeface="+mj-cs"/>
              </a:rPr>
              <a:t>ثلاث تحديات رئيسية :</a:t>
            </a:r>
            <a:endParaRPr lang="en-GB" sz="2400" b="1" dirty="0" smtClean="0">
              <a:cs typeface="+mj-cs"/>
            </a:endParaRPr>
          </a:p>
          <a:p>
            <a:pPr marL="914400" lvl="1" indent="-457200" algn="r" rtl="1">
              <a:buFont typeface="+mj-lt"/>
              <a:buAutoNum type="arabicPeriod"/>
            </a:pPr>
            <a:r>
              <a:rPr lang="ar-QA" sz="2400" dirty="0" smtClean="0"/>
              <a:t>.غالبا ما تتاثر به الدول العربية ذات الدخل المنخفض و ايضا الدول الغنية نظرا للظروف الحالية</a:t>
            </a:r>
            <a:r>
              <a:rPr lang="ar-QA" sz="900" dirty="0" smtClean="0"/>
              <a:t>.....................................................................................................................................................................................</a:t>
            </a:r>
            <a:r>
              <a:rPr lang="ar-QA" sz="2400" dirty="0" smtClean="0"/>
              <a:t>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QA" sz="2400" dirty="0" smtClean="0"/>
              <a:t>.الاتاحة/</a:t>
            </a:r>
            <a:r>
              <a:rPr lang="ar-QA" sz="900" dirty="0" smtClean="0"/>
              <a:t>...الالاستامة.....................................................................................................................................................................</a:t>
            </a:r>
            <a:r>
              <a:rPr lang="ar-QA" sz="2400" dirty="0" smtClean="0"/>
              <a:t>.</a:t>
            </a:r>
            <a:endParaRPr lang="ar-QA" sz="2400" dirty="0"/>
          </a:p>
          <a:p>
            <a:pPr marL="914400" lvl="1" indent="-457200" algn="r" rtl="1">
              <a:buFont typeface="+mj-lt"/>
              <a:buAutoNum type="arabicPeriod"/>
            </a:pPr>
            <a:r>
              <a:rPr lang="ar-QA" sz="2400" dirty="0" smtClean="0"/>
              <a:t>.</a:t>
            </a:r>
            <a:r>
              <a:rPr lang="ar-QA" sz="900" dirty="0" smtClean="0"/>
              <a:t>.....عدم الكفاية...............................................................................................................................................................</a:t>
            </a:r>
            <a:r>
              <a:rPr lang="ar-QA" sz="2400" dirty="0" smtClean="0"/>
              <a:t>.</a:t>
            </a:r>
          </a:p>
          <a:p>
            <a:pPr marL="914400" lvl="1" indent="-457200" algn="r" rtl="1">
              <a:buFont typeface="+mj-lt"/>
              <a:buAutoNum type="arabicPeriod"/>
            </a:pPr>
            <a:endParaRPr lang="en-GB" sz="2400" dirty="0" smtClean="0"/>
          </a:p>
          <a:p>
            <a:pPr algn="r" rtl="1"/>
            <a:r>
              <a:rPr lang="ar-QA" sz="2400" b="1" dirty="0">
                <a:cs typeface="+mj-cs"/>
              </a:rPr>
              <a:t>ثلاث حلول مقترحة </a:t>
            </a:r>
            <a:r>
              <a:rPr lang="ar-QA" sz="2400" b="1" dirty="0" smtClean="0">
                <a:cs typeface="+mj-cs"/>
              </a:rPr>
              <a:t>:</a:t>
            </a:r>
            <a:endParaRPr lang="ar-QA" sz="2400" dirty="0"/>
          </a:p>
          <a:p>
            <a:pPr marL="914400" lvl="1" indent="-457200" algn="r" rtl="1">
              <a:buFont typeface="+mj-lt"/>
              <a:buAutoNum type="arabicPeriod"/>
            </a:pPr>
            <a:r>
              <a:rPr lang="ar-QA" sz="2400" dirty="0" smtClean="0"/>
              <a:t>.</a:t>
            </a:r>
            <a:r>
              <a:rPr lang="ar-QA" sz="900" dirty="0" smtClean="0"/>
              <a:t>.....وضع الاولويات................................................................................................................................................................................</a:t>
            </a:r>
            <a:r>
              <a:rPr lang="ar-QA" sz="2400" dirty="0" smtClean="0"/>
              <a:t>.</a:t>
            </a:r>
            <a:endParaRPr lang="ar-QA" sz="2400" dirty="0"/>
          </a:p>
          <a:p>
            <a:pPr marL="914400" lvl="1" indent="-457200" algn="r" rtl="1">
              <a:buFont typeface="+mj-lt"/>
              <a:buAutoNum type="arabicPeriod"/>
            </a:pPr>
            <a:r>
              <a:rPr lang="ar-QA" sz="2400" dirty="0" smtClean="0"/>
              <a:t>.</a:t>
            </a:r>
            <a:r>
              <a:rPr lang="ar-QA" sz="900" dirty="0" smtClean="0"/>
              <a:t>........التكامل / التسويق و التعريف باهمية البيانات.............................................................................................................................................................................</a:t>
            </a:r>
            <a:r>
              <a:rPr lang="ar-QA" sz="2400" dirty="0" smtClean="0"/>
              <a:t>.</a:t>
            </a:r>
            <a:endParaRPr lang="ar-QA" sz="2400" dirty="0"/>
          </a:p>
          <a:p>
            <a:pPr marL="914400" lvl="1" indent="-457200" algn="r" rtl="1">
              <a:buFont typeface="+mj-lt"/>
              <a:buAutoNum type="arabicPeriod"/>
            </a:pPr>
            <a:r>
              <a:rPr lang="ar-QA" sz="2400" dirty="0" smtClean="0"/>
              <a:t>.</a:t>
            </a:r>
            <a:r>
              <a:rPr lang="ar-QA" sz="900" dirty="0" smtClean="0"/>
              <a:t>.........انشاء صندوق عربى لدعم المبادرات الاحصائية............................................................................................................................................................................</a:t>
            </a:r>
            <a:r>
              <a:rPr lang="ar-QA" sz="2400" dirty="0" smtClean="0"/>
              <a:t>.</a:t>
            </a:r>
            <a:endParaRPr lang="ar-QA" sz="2400" dirty="0"/>
          </a:p>
          <a:p>
            <a:pPr marL="0" indent="0" algn="r" rtl="1">
              <a:buNone/>
            </a:pPr>
            <a:endParaRPr lang="en-GB" sz="2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727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>
            <a:noAutofit/>
          </a:bodyPr>
          <a:lstStyle/>
          <a:p>
            <a:r>
              <a:rPr lang="ar-QA" sz="2800" b="1" dirty="0" smtClean="0">
                <a:solidFill>
                  <a:schemeClr val="accent5">
                    <a:lumMod val="50000"/>
                  </a:schemeClr>
                </a:solidFill>
              </a:rPr>
              <a:t>آليات الحوكمة التي تغذي ثورة البيانات</a:t>
            </a:r>
            <a:endParaRPr lang="en-US" sz="28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00400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QA" sz="2400" b="1" dirty="0" smtClean="0">
                <a:cs typeface="+mj-cs"/>
              </a:rPr>
              <a:t>ثلاث تحديات رئيسية :</a:t>
            </a:r>
            <a:endParaRPr lang="en-GB" sz="2400" b="1" dirty="0" smtClean="0">
              <a:cs typeface="+mj-cs"/>
            </a:endParaRPr>
          </a:p>
          <a:p>
            <a:pPr marL="914400" lvl="1" indent="-457200" algn="r" rtl="1">
              <a:buFont typeface="+mj-lt"/>
              <a:buAutoNum type="arabicPeriod"/>
            </a:pPr>
            <a:r>
              <a:rPr lang="ar-QA" sz="2400" dirty="0" smtClean="0"/>
              <a:t>.</a:t>
            </a:r>
            <a:r>
              <a:rPr lang="ar-QA" sz="900" dirty="0" smtClean="0"/>
              <a:t>.........قصور بعض التشريعات............................................................................................................................................................................</a:t>
            </a:r>
            <a:r>
              <a:rPr lang="ar-QA" sz="2400" dirty="0" smtClean="0"/>
              <a:t>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QA" sz="2400" dirty="0" smtClean="0"/>
              <a:t>.</a:t>
            </a:r>
            <a:r>
              <a:rPr lang="ar-QA" sz="900" dirty="0" smtClean="0"/>
              <a:t>.........الملكية الفكرية............................................................................................................................................................................</a:t>
            </a:r>
            <a:r>
              <a:rPr lang="ar-QA" sz="2400" dirty="0" smtClean="0"/>
              <a:t>.</a:t>
            </a:r>
            <a:endParaRPr lang="ar-QA" sz="2400" dirty="0"/>
          </a:p>
          <a:p>
            <a:pPr marL="914400" lvl="1" indent="-457200" algn="r" rtl="1">
              <a:buFont typeface="+mj-lt"/>
              <a:buAutoNum type="arabicPeriod"/>
            </a:pPr>
            <a:r>
              <a:rPr lang="ar-QA" sz="2400" dirty="0" smtClean="0"/>
              <a:t>.</a:t>
            </a:r>
            <a:r>
              <a:rPr lang="ar-QA" sz="900" dirty="0" smtClean="0"/>
              <a:t>....تباين في تطبيق بعض التصانيف الدولية مابين بعض الدول العربية.................................................................................................................................................................................</a:t>
            </a:r>
            <a:r>
              <a:rPr lang="ar-QA" sz="2400" dirty="0" smtClean="0"/>
              <a:t>.</a:t>
            </a:r>
          </a:p>
          <a:p>
            <a:pPr marL="914400" lvl="1" indent="-457200" algn="r" rtl="1">
              <a:buFont typeface="+mj-lt"/>
              <a:buAutoNum type="arabicPeriod"/>
            </a:pPr>
            <a:endParaRPr lang="en-GB" sz="2400" dirty="0" smtClean="0"/>
          </a:p>
          <a:p>
            <a:pPr algn="r" rtl="1"/>
            <a:r>
              <a:rPr lang="ar-QA" sz="2400" b="1" dirty="0">
                <a:cs typeface="+mj-cs"/>
              </a:rPr>
              <a:t>ثلاث حلول مقترحة </a:t>
            </a:r>
            <a:r>
              <a:rPr lang="ar-QA" sz="2400" b="1" dirty="0" smtClean="0">
                <a:cs typeface="+mj-cs"/>
              </a:rPr>
              <a:t>:</a:t>
            </a:r>
            <a:endParaRPr lang="ar-QA" sz="2400" dirty="0"/>
          </a:p>
          <a:p>
            <a:pPr marL="914400" lvl="1" indent="-457200" algn="r" rtl="1">
              <a:buFont typeface="+mj-lt"/>
              <a:buAutoNum type="arabicPeriod"/>
            </a:pPr>
            <a:r>
              <a:rPr lang="ar-QA" sz="2400" dirty="0" smtClean="0"/>
              <a:t>.</a:t>
            </a:r>
            <a:r>
              <a:rPr lang="ar-QA" sz="900" dirty="0" smtClean="0"/>
              <a:t>.................مراجعة التشريعات....................................................................................................................................................................</a:t>
            </a:r>
            <a:r>
              <a:rPr lang="ar-QA" sz="2400" dirty="0" smtClean="0"/>
              <a:t>.</a:t>
            </a:r>
            <a:endParaRPr lang="ar-QA" sz="2400" dirty="0"/>
          </a:p>
          <a:p>
            <a:pPr marL="914400" lvl="1" indent="-457200" algn="r" rtl="1">
              <a:buFont typeface="+mj-lt"/>
              <a:buAutoNum type="arabicPeriod"/>
            </a:pPr>
            <a:r>
              <a:rPr lang="ar-QA" sz="2400" dirty="0" smtClean="0"/>
              <a:t>.</a:t>
            </a:r>
            <a:r>
              <a:rPr lang="ar-QA" sz="900" dirty="0" smtClean="0"/>
              <a:t>.......توحيدالتصانيف بين الول و بين منتجى اليانات..........................................................................................................................................................................</a:t>
            </a:r>
            <a:r>
              <a:rPr lang="ar-QA" sz="2400" dirty="0" smtClean="0"/>
              <a:t>.</a:t>
            </a:r>
            <a:endParaRPr lang="ar-QA" sz="2400" dirty="0"/>
          </a:p>
          <a:p>
            <a:pPr marL="914400" lvl="1" indent="-457200" algn="r" rtl="1">
              <a:buFont typeface="+mj-lt"/>
              <a:buAutoNum type="arabicPeriod"/>
            </a:pPr>
            <a:r>
              <a:rPr lang="ar-QA" sz="2400" dirty="0"/>
              <a:t>.</a:t>
            </a:r>
            <a:r>
              <a:rPr lang="ar-QA" sz="900" dirty="0"/>
              <a:t>.....................................................................................................................................................................................</a:t>
            </a:r>
            <a:r>
              <a:rPr lang="ar-QA" sz="2400" dirty="0"/>
              <a:t>.</a:t>
            </a:r>
          </a:p>
          <a:p>
            <a:pPr marL="0" indent="0" algn="r" rtl="1">
              <a:buNone/>
            </a:pPr>
            <a:endParaRPr lang="en-GB" sz="2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725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ar-QA" sz="2800" b="1" dirty="0" smtClean="0">
                <a:solidFill>
                  <a:srgbClr val="00B050"/>
                </a:solidFill>
              </a:rPr>
              <a:t>الأدوات والتقنيات التي تعمل على تسريع ثورة البيانات في المنطقة</a:t>
            </a:r>
            <a:endParaRPr lang="en-GB" sz="2800" b="1" dirty="0">
              <a:solidFill>
                <a:srgbClr val="00B05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004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QA" sz="2400" b="1" dirty="0" smtClean="0">
                <a:cs typeface="+mj-cs"/>
              </a:rPr>
              <a:t>ثلاث تحديات رئيسية :</a:t>
            </a:r>
            <a:endParaRPr lang="en-GB" sz="2400" b="1" dirty="0" smtClean="0">
              <a:cs typeface="+mj-cs"/>
            </a:endParaRPr>
          </a:p>
          <a:p>
            <a:pPr marL="914400" lvl="1" indent="-457200" algn="r" rtl="1">
              <a:buFont typeface="+mj-lt"/>
              <a:buAutoNum type="arabicPeriod"/>
            </a:pPr>
            <a:r>
              <a:rPr lang="ar-QA" sz="2400" dirty="0" smtClean="0"/>
              <a:t>.</a:t>
            </a:r>
            <a:r>
              <a:rPr lang="ar-QA" sz="900" dirty="0" smtClean="0"/>
              <a:t>.....تقادم الادوات................................................................................................................................................................................</a:t>
            </a:r>
            <a:r>
              <a:rPr lang="ar-QA" sz="2400" dirty="0" smtClean="0"/>
              <a:t>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QA" sz="2400" dirty="0" smtClean="0"/>
              <a:t>.</a:t>
            </a:r>
            <a:r>
              <a:rPr lang="ar-QA" sz="900" dirty="0" smtClean="0"/>
              <a:t>.....نقص الموارد العاملة فى التكنولوجيا................................................................................................................................................................................</a:t>
            </a:r>
            <a:r>
              <a:rPr lang="ar-QA" sz="2400" dirty="0" smtClean="0"/>
              <a:t>.</a:t>
            </a:r>
            <a:endParaRPr lang="ar-QA" sz="2400" dirty="0"/>
          </a:p>
          <a:p>
            <a:pPr marL="914400" lvl="1" indent="-457200" algn="r" rtl="1">
              <a:buFont typeface="+mj-lt"/>
              <a:buAutoNum type="arabicPeriod"/>
            </a:pPr>
            <a:r>
              <a:rPr lang="ar-QA" sz="2400" smtClean="0"/>
              <a:t>.</a:t>
            </a:r>
            <a:r>
              <a:rPr lang="ar-QA" sz="900" smtClean="0"/>
              <a:t>.....عدم مسايرة المناهج الحاليى للتطور الحالى ................................................................................................................................................................................</a:t>
            </a:r>
            <a:r>
              <a:rPr lang="ar-QA" sz="2400" smtClean="0"/>
              <a:t>.</a:t>
            </a:r>
            <a:endParaRPr lang="ar-QA" sz="2400" dirty="0" smtClean="0"/>
          </a:p>
          <a:p>
            <a:pPr marL="914400" lvl="1" indent="-457200" algn="r" rtl="1">
              <a:buFont typeface="+mj-lt"/>
              <a:buAutoNum type="arabicPeriod"/>
            </a:pPr>
            <a:endParaRPr lang="en-GB" sz="2400" dirty="0" smtClean="0"/>
          </a:p>
          <a:p>
            <a:pPr algn="r" rtl="1"/>
            <a:r>
              <a:rPr lang="ar-QA" sz="2400" b="1" dirty="0">
                <a:cs typeface="+mj-cs"/>
              </a:rPr>
              <a:t>ثلاث حلول مقترحة </a:t>
            </a:r>
            <a:r>
              <a:rPr lang="ar-QA" sz="2400" b="1" dirty="0" smtClean="0">
                <a:cs typeface="+mj-cs"/>
              </a:rPr>
              <a:t>:</a:t>
            </a:r>
            <a:endParaRPr lang="ar-QA" sz="2400" dirty="0"/>
          </a:p>
          <a:p>
            <a:pPr marL="914400" lvl="1" indent="-457200" algn="r" rtl="1">
              <a:buFont typeface="+mj-lt"/>
              <a:buAutoNum type="arabicPeriod"/>
            </a:pPr>
            <a:r>
              <a:rPr lang="ar-QA" sz="2400" dirty="0"/>
              <a:t>.</a:t>
            </a:r>
            <a:r>
              <a:rPr lang="ar-QA" sz="900" dirty="0"/>
              <a:t>.....................................................................................................................................................................................</a:t>
            </a:r>
            <a:r>
              <a:rPr lang="ar-QA" sz="2400" dirty="0"/>
              <a:t>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QA" sz="2400" dirty="0"/>
              <a:t>.</a:t>
            </a:r>
            <a:r>
              <a:rPr lang="ar-QA" sz="900" dirty="0"/>
              <a:t>.....................................................................................................................................................................................</a:t>
            </a:r>
            <a:r>
              <a:rPr lang="ar-QA" sz="2400" dirty="0"/>
              <a:t>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QA" sz="2400" dirty="0"/>
              <a:t>.</a:t>
            </a:r>
            <a:r>
              <a:rPr lang="ar-QA" sz="900" dirty="0"/>
              <a:t>.....................................................................................................................................................................................</a:t>
            </a:r>
            <a:r>
              <a:rPr lang="ar-QA" sz="2400" dirty="0"/>
              <a:t>.</a:t>
            </a:r>
          </a:p>
          <a:p>
            <a:pPr marL="0" indent="0" algn="r" rtl="1">
              <a:buNone/>
            </a:pPr>
            <a:endParaRPr lang="en-GB" sz="2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643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173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المجموعة N</vt:lpstr>
      <vt:lpstr>التمويل المستدام للأنظمة الإحصائية الوطنية</vt:lpstr>
      <vt:lpstr>آليات الحوكمة التي تغذي ثورة البيانات</vt:lpstr>
      <vt:lpstr>الأدوات والتقنيات التي تعمل على تسريع ثورة البيانات في المنطقة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N</dc:title>
  <dc:creator>RANJAN Rajiv</dc:creator>
  <cp:lastModifiedBy>user</cp:lastModifiedBy>
  <cp:revision>11</cp:revision>
  <dcterms:created xsi:type="dcterms:W3CDTF">2016-10-06T10:48:03Z</dcterms:created>
  <dcterms:modified xsi:type="dcterms:W3CDTF">2016-10-11T09:20:38Z</dcterms:modified>
</cp:coreProperties>
</file>